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0160000" cy="10414000"/>
  <p:notesSz cx="6858000" cy="9144000"/>
  <p:embeddedFontLst>
    <p:embeddedFont>
      <p:font typeface="Calibri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1944" y="-96"/>
      </p:cViewPr>
      <p:guideLst>
        <p:guide orient="horz" pos="3280"/>
        <p:guide pos="32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35092"/>
            <a:ext cx="8636000" cy="22322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901266"/>
            <a:ext cx="7112000" cy="26613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262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96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570" y="6691962"/>
            <a:ext cx="8636000" cy="206833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2570" y="4413898"/>
            <a:ext cx="8636000" cy="227806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219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0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64667" y="2429935"/>
            <a:ext cx="4487333" cy="687275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045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331098"/>
            <a:ext cx="4489098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000" y="3302588"/>
            <a:ext cx="4489098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141" y="2331098"/>
            <a:ext cx="4490861" cy="97149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61141" y="3302588"/>
            <a:ext cx="4490861" cy="600010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569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54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546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14632"/>
            <a:ext cx="3342570" cy="176459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2278" y="414634"/>
            <a:ext cx="5679722" cy="88880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179228"/>
            <a:ext cx="3342570" cy="712346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212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431" y="7289800"/>
            <a:ext cx="6096000" cy="86060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91431" y="930510"/>
            <a:ext cx="6096000" cy="6248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91431" y="8150402"/>
            <a:ext cx="6096000" cy="12221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595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37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6000" y="417045"/>
            <a:ext cx="2286000" cy="888564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17045"/>
            <a:ext cx="6688667" cy="888564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310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0" y="417043"/>
            <a:ext cx="9144000" cy="17356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0" y="2429935"/>
            <a:ext cx="9144000" cy="6872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8001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BF7F9-4661-4840-AEB3-2159FF4F08C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71335" y="9652238"/>
            <a:ext cx="3217333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81334" y="9652238"/>
            <a:ext cx="2370667" cy="5544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FE457-91EC-47A6-A40B-09E45640E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378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5800" y="1193800"/>
            <a:ext cx="5879207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LO: To solve missing</a:t>
            </a:r>
          </a:p>
          <a:p>
            <a:pPr algn="ctr"/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number additions.</a:t>
            </a:r>
            <a:endParaRPr lang="en-GB" sz="3600" dirty="0">
              <a:solidFill>
                <a:srgbClr val="0000FF"/>
              </a:solidFill>
              <a:latin typeface="Comic Sans MS - 48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378928" y="2902744"/>
            <a:ext cx="2516475" cy="1495599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5296024" y="2888371"/>
            <a:ext cx="2257802" cy="150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74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18000" y="1308100"/>
            <a:ext cx="2385913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smtClean="0">
                <a:solidFill>
                  <a:srgbClr val="0000FF"/>
                </a:solidFill>
                <a:latin typeface="Comic Sans MS - 48"/>
              </a:rPr>
              <a:t>+   4 = 9</a:t>
            </a:r>
            <a:endParaRPr lang="en-GB" sz="360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3072496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17500" y="2603500"/>
            <a:ext cx="921004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To solve missing number additions you </a:t>
            </a:r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use the inverse, change </a:t>
            </a:r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the number sentence to a subtraction.</a:t>
            </a:r>
            <a:endParaRPr lang="en-GB" sz="2700" dirty="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21927" y="4598769"/>
            <a:ext cx="2529086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9 - 4 =   </a:t>
            </a:r>
            <a:endParaRPr lang="en-GB" sz="3600" dirty="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2134333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09900" y="1333500"/>
            <a:ext cx="3663454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10 + </a:t>
            </a:r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          </a:t>
            </a:r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= 17</a:t>
            </a:r>
            <a:endParaRPr lang="en-GB" sz="36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4291696" y="1242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69900" y="2603500"/>
            <a:ext cx="9101328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smtClean="0">
                <a:solidFill>
                  <a:srgbClr val="32CD32"/>
                </a:solidFill>
                <a:latin typeface="Comic Sans MS - 36"/>
              </a:rPr>
              <a:t>It doesn't matter where the missing number is!</a:t>
            </a:r>
            <a:endParaRPr lang="en-GB" sz="270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5893" y="4126880"/>
            <a:ext cx="2531467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17 - 10 =</a:t>
            </a:r>
            <a:endParaRPr lang="en-GB" sz="3600" dirty="0">
              <a:solidFill>
                <a:srgbClr val="0000FF"/>
              </a:solidFill>
              <a:latin typeface="Comic Sans MS - 48"/>
            </a:endParaRPr>
          </a:p>
        </p:txBody>
      </p:sp>
    </p:spTree>
    <p:extLst>
      <p:ext uri="{BB962C8B-B14F-4D97-AF65-F5344CB8AC3E}">
        <p14:creationId xmlns:p14="http://schemas.microsoft.com/office/powerpoint/2010/main" val="1186484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2300" y="2032000"/>
            <a:ext cx="2568079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 7  =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11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 3  =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8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+ 4 = 12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684896" y="17636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60400" y="101600"/>
            <a:ext cx="9101328" cy="133882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Solve these missing number sentences by using the inverse. Change </a:t>
            </a:r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these missing number additions into subtraction sentences.</a:t>
            </a:r>
            <a:endParaRPr lang="en-GB" sz="2700" dirty="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672196" y="31733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646796" y="46337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6464300" y="2044700"/>
            <a:ext cx="2757984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 5  =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15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 6  =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20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+ 5 = 25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5371196" y="4671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5358496" y="3274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5333096" y="19033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20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300" y="1714500"/>
            <a:ext cx="4040882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15 +     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= 21</a:t>
            </a: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</a:t>
            </a: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20 +      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= 26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17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+         =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25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777096" y="16366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838200" y="266700"/>
            <a:ext cx="881367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Solve these problems by </a:t>
            </a:r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using the inverse</a:t>
            </a:r>
            <a:r>
              <a:rPr lang="en-GB" sz="2700" dirty="0" smtClean="0">
                <a:solidFill>
                  <a:srgbClr val="32CD32"/>
                </a:solidFill>
                <a:latin typeface="Comic Sans MS - 36"/>
              </a:rPr>
              <a:t>.</a:t>
            </a:r>
            <a:endParaRPr lang="en-GB" sz="2700" dirty="0">
              <a:solidFill>
                <a:srgbClr val="32CD32"/>
              </a:solidFill>
              <a:latin typeface="Comic Sans MS - 36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764396" y="42908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reeform 5"/>
          <p:cNvSpPr/>
          <p:nvPr/>
        </p:nvSpPr>
        <p:spPr>
          <a:xfrm>
            <a:off x="1751696" y="29828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6431646" y="171915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965700" y="1663700"/>
            <a:ext cx="4117677" cy="34778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 smtClean="0">
                <a:solidFill>
                  <a:srgbClr val="0000FF"/>
                </a:solidFill>
                <a:latin typeface="Comic Sans MS - 48"/>
              </a:rPr>
              <a:t>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8 +       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 = 13</a:t>
            </a: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</a:t>
            </a:r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22 +      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 = 32</a:t>
            </a:r>
          </a:p>
          <a:p>
            <a:endParaRPr lang="en-GB" sz="4400" dirty="0" smtClean="0">
              <a:solidFill>
                <a:srgbClr val="0000FF"/>
              </a:solidFill>
              <a:latin typeface="Comic Sans MS - 48"/>
            </a:endParaRPr>
          </a:p>
          <a:p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39 +       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  = </a:t>
            </a:r>
            <a:r>
              <a:rPr lang="en-GB" sz="4400" dirty="0" smtClean="0">
                <a:solidFill>
                  <a:srgbClr val="0000FF"/>
                </a:solidFill>
                <a:latin typeface="Comic Sans MS - 48"/>
              </a:rPr>
              <a:t>45</a:t>
            </a:r>
            <a:endParaRPr lang="en-GB" sz="4400" dirty="0">
              <a:solidFill>
                <a:srgbClr val="0000FF"/>
              </a:solidFill>
              <a:latin typeface="Comic Sans MS - 48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6437996" y="4278199"/>
            <a:ext cx="1049427" cy="1049428"/>
          </a:xfrm>
          <a:custGeom>
            <a:avLst/>
            <a:gdLst/>
            <a:ahLst/>
            <a:cxnLst/>
            <a:rect l="0" t="0" r="0" b="0"/>
            <a:pathLst>
              <a:path w="1049427" h="1049428">
                <a:moveTo>
                  <a:pt x="0" y="0"/>
                </a:moveTo>
                <a:lnTo>
                  <a:pt x="1049426" y="0"/>
                </a:lnTo>
                <a:lnTo>
                  <a:pt x="1049426" y="1049427"/>
                </a:lnTo>
                <a:lnTo>
                  <a:pt x="0" y="1049427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6412596" y="3008200"/>
            <a:ext cx="1049427" cy="1049427"/>
          </a:xfrm>
          <a:custGeom>
            <a:avLst/>
            <a:gdLst/>
            <a:ahLst/>
            <a:cxnLst/>
            <a:rect l="0" t="0" r="0" b="0"/>
            <a:pathLst>
              <a:path w="1049427" h="1049427">
                <a:moveTo>
                  <a:pt x="0" y="0"/>
                </a:moveTo>
                <a:lnTo>
                  <a:pt x="1049426" y="0"/>
                </a:lnTo>
                <a:lnTo>
                  <a:pt x="1049426" y="1049426"/>
                </a:lnTo>
                <a:lnTo>
                  <a:pt x="0" y="1049426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887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4500" y="419100"/>
            <a:ext cx="2590800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12 + ? = 15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9 + ? = 13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? + 5 = 11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? + 7 = 16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13 + ? = 19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? + 4 = 15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18 + ? = 21</a:t>
            </a:r>
          </a:p>
          <a:p>
            <a:r>
              <a:rPr lang="en-GB" sz="3200" dirty="0" smtClean="0">
                <a:solidFill>
                  <a:srgbClr val="FF0000"/>
                </a:solidFill>
                <a:latin typeface="Comic Sans MS - 26"/>
              </a:rPr>
              <a:t>? + 3 = 22</a:t>
            </a:r>
            <a:endParaRPr lang="en-GB" sz="3200" dirty="0">
              <a:solidFill>
                <a:srgbClr val="FF0000"/>
              </a:solidFill>
              <a:latin typeface="Comic Sans MS - 26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47752" y="406400"/>
            <a:ext cx="2362200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15 + ? = 19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7 + ? = 15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? + 5 = 14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? + 7 = 23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23 + ? = 29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? + 18 = 26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37 + ? = 45</a:t>
            </a:r>
          </a:p>
          <a:p>
            <a:r>
              <a:rPr lang="en-GB" sz="3200" dirty="0" smtClean="0">
                <a:solidFill>
                  <a:srgbClr val="0000FF"/>
                </a:solidFill>
                <a:latin typeface="Comic Sans MS - 26"/>
              </a:rPr>
              <a:t>? + 17 = 35</a:t>
            </a:r>
            <a:endParaRPr lang="en-GB" sz="3200" dirty="0">
              <a:solidFill>
                <a:srgbClr val="0000FF"/>
              </a:solidFill>
              <a:latin typeface="Comic Sans MS - 26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09952" y="419100"/>
            <a:ext cx="2922860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19 + ? = 24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14 +  ? = 25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? + 20 = 32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? + 12 = 23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41 + ? = 52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? + 25 = 32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59 + ? = 66</a:t>
            </a:r>
          </a:p>
          <a:p>
            <a:r>
              <a:rPr lang="en-GB" sz="3200" dirty="0" smtClean="0">
                <a:solidFill>
                  <a:srgbClr val="32CD32"/>
                </a:solidFill>
                <a:latin typeface="Comic Sans MS - 26"/>
              </a:rPr>
              <a:t>? + 36 = 48</a:t>
            </a:r>
            <a:endParaRPr lang="en-GB" sz="3200" dirty="0">
              <a:solidFill>
                <a:srgbClr val="32CD32"/>
              </a:solidFill>
              <a:latin typeface="Comic Sans MS - 26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600280" y="435825"/>
            <a:ext cx="2873424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51 + ? = 62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29 +  ? = 36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? + 30 = 41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? + 42 = 56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64 + ? = 73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? + 33 = 42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72 + ? = 89</a:t>
            </a:r>
          </a:p>
          <a:p>
            <a:r>
              <a:rPr lang="en-GB" sz="3200" dirty="0" smtClean="0">
                <a:solidFill>
                  <a:srgbClr val="800080"/>
                </a:solidFill>
                <a:latin typeface="Comic Sans MS - 26"/>
              </a:rPr>
              <a:t>? + 47 = 59</a:t>
            </a:r>
            <a:endParaRPr lang="en-GB" sz="3200" dirty="0">
              <a:solidFill>
                <a:srgbClr val="800080"/>
              </a:solidFill>
              <a:latin typeface="Comic Sans MS - 26"/>
            </a:endParaRPr>
          </a:p>
        </p:txBody>
      </p:sp>
    </p:spTree>
    <p:extLst>
      <p:ext uri="{BB962C8B-B14F-4D97-AF65-F5344CB8AC3E}">
        <p14:creationId xmlns:p14="http://schemas.microsoft.com/office/powerpoint/2010/main" val="182360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292</Words>
  <Application>Microsoft Office PowerPoint</Application>
  <PresentationFormat>Custom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Comic Sans MS - 48</vt:lpstr>
      <vt:lpstr>Calibri</vt:lpstr>
      <vt:lpstr>Comic Sans MS - 36</vt:lpstr>
      <vt:lpstr>Comic Sans MS - 26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medwards</dc:creator>
  <cp:lastModifiedBy>medwards</cp:lastModifiedBy>
  <cp:revision>3</cp:revision>
  <dcterms:created xsi:type="dcterms:W3CDTF">2020-06-10T19:57:51Z</dcterms:created>
  <dcterms:modified xsi:type="dcterms:W3CDTF">2020-06-10T20:17:50Z</dcterms:modified>
</cp:coreProperties>
</file>