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3" r:id="rId1"/>
  </p:sldMasterIdLst>
  <p:notesMasterIdLst>
    <p:notesMasterId r:id="rId27"/>
  </p:notesMasterIdLst>
  <p:sldIdLst>
    <p:sldId id="332" r:id="rId2"/>
    <p:sldId id="330" r:id="rId3"/>
    <p:sldId id="333" r:id="rId4"/>
    <p:sldId id="334" r:id="rId5"/>
    <p:sldId id="335" r:id="rId6"/>
    <p:sldId id="336" r:id="rId7"/>
    <p:sldId id="337" r:id="rId8"/>
    <p:sldId id="338" r:id="rId9"/>
    <p:sldId id="339" r:id="rId10"/>
    <p:sldId id="340" r:id="rId11"/>
    <p:sldId id="341" r:id="rId12"/>
    <p:sldId id="342" r:id="rId13"/>
    <p:sldId id="343" r:id="rId14"/>
    <p:sldId id="344" r:id="rId15"/>
    <p:sldId id="345" r:id="rId16"/>
    <p:sldId id="308" r:id="rId17"/>
    <p:sldId id="309" r:id="rId18"/>
    <p:sldId id="310" r:id="rId19"/>
    <p:sldId id="311" r:id="rId20"/>
    <p:sldId id="312" r:id="rId21"/>
    <p:sldId id="325" r:id="rId22"/>
    <p:sldId id="326" r:id="rId23"/>
    <p:sldId id="327" r:id="rId24"/>
    <p:sldId id="328" r:id="rId25"/>
    <p:sldId id="329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245" autoAdjust="0"/>
    <p:restoredTop sz="94660"/>
  </p:normalViewPr>
  <p:slideViewPr>
    <p:cSldViewPr>
      <p:cViewPr varScale="1">
        <p:scale>
          <a:sx n="82" d="100"/>
          <a:sy n="82" d="100"/>
        </p:scale>
        <p:origin x="1632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58F9F9-DFE1-4F36-AFBE-883D2E4FA3BA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79F826-6A5F-4EEF-A6C8-CDFD8047F3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01177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0" y="0"/>
            <a:ext cx="9144000" cy="6860799"/>
            <a:chOff x="0" y="0"/>
            <a:chExt cx="9144000" cy="6860799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Oval 8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587019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1" y="2222623"/>
            <a:ext cx="5917679" cy="2554983"/>
          </a:xfrm>
        </p:spPr>
        <p:txBody>
          <a:bodyPr anchor="b"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866441" y="4777380"/>
            <a:ext cx="5917679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7476937" y="1828799"/>
            <a:ext cx="990599" cy="228659"/>
          </a:xfrm>
        </p:spPr>
        <p:txBody>
          <a:bodyPr/>
          <a:lstStyle>
            <a:lvl1pPr algn="l">
              <a:defRPr b="0" i="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AF755396-78B2-4CB2-A51E-A0B1492FD9C7}" type="datetimeFigureOut">
              <a:rPr lang="en-US" smtClean="0"/>
              <a:pPr>
                <a:defRPr/>
              </a:pPr>
              <a:t>9/18/2024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6236210" y="3264407"/>
            <a:ext cx="3859795" cy="228659"/>
          </a:xfrm>
        </p:spPr>
        <p:txBody>
          <a:bodyPr/>
          <a:lstStyle>
            <a:lvl1pPr>
              <a:defRPr b="0" i="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fld id="{A58DE7C3-1F81-4907-AB10-8D84636B6B18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15158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509C9BF-13CE-4EE8-B2A8-7569EC668FCE}" type="datetimeFigureOut">
              <a:rPr lang="en-US" smtClean="0"/>
              <a:pPr>
                <a:defRPr/>
              </a:pPr>
              <a:t>9/18/2024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fld id="{2A218C5E-31F1-48BC-A95F-6A6740057EAB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57285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0" y="0"/>
            <a:ext cx="9144000" cy="6860799"/>
            <a:chOff x="0" y="0"/>
            <a:chExt cx="9144000" cy="6860799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5687606">
              <a:off x="3320102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9"/>
            <p:cNvSpPr/>
            <p:nvPr/>
          </p:nvSpPr>
          <p:spPr bwMode="gray">
            <a:xfrm rot="16200000">
              <a:off x="3105027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9" name="Rectangle 8"/>
            <p:cNvSpPr/>
            <p:nvPr/>
          </p:nvSpPr>
          <p:spPr bwMode="gray"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2257588"/>
            <a:ext cx="3101765" cy="3020343"/>
          </a:xfrm>
        </p:spPr>
        <p:txBody>
          <a:bodyPr anchor="ctr"/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19261" y="2257587"/>
            <a:ext cx="3054653" cy="3020343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1F2CB34-F39B-4920-BA69-BCE4544EEF70}" type="datetimeFigureOut">
              <a:rPr lang="en-US" smtClean="0"/>
              <a:pPr>
                <a:defRPr/>
              </a:pPr>
              <a:t>9/18/2024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7738039" y="7605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fld id="{E49C7A40-E6A4-49D0-90E7-804F29470357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75754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66440" y="2489199"/>
            <a:ext cx="3636980" cy="3530604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0580" y="2489199"/>
            <a:ext cx="3636981" cy="3530601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0C5FAFD-71D2-40C7-875B-3085E8051117}" type="datetimeFigureOut">
              <a:rPr lang="en-US" smtClean="0"/>
              <a:pPr>
                <a:defRPr/>
              </a:pPr>
              <a:t>9/18/2024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fld id="{2E2F4F62-8DBE-47C8-9659-E3FE8AF37064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39112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0" y="2494298"/>
            <a:ext cx="3636980" cy="75929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66439" y="3253588"/>
            <a:ext cx="3636981" cy="2766213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0581" y="2489200"/>
            <a:ext cx="3636979" cy="75929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0581" y="3248490"/>
            <a:ext cx="3636980" cy="2771311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87B3679-3F80-4885-9932-16998EBF3D0D}" type="datetimeFigureOut">
              <a:rPr lang="en-US" smtClean="0"/>
              <a:pPr>
                <a:defRPr/>
              </a:pPr>
              <a:t>9/18/2024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fld id="{CA7101D5-9A51-406F-A64B-0EC8F354F939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93733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9721BFD-F2D6-4A9E-9EC1-3A4273F8729F}" type="datetimeFigureOut">
              <a:rPr lang="en-US" smtClean="0"/>
              <a:pPr>
                <a:defRPr/>
              </a:pPr>
              <a:t>9/18/2024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fld id="{5D453398-40E3-4D20-BAC5-26FCDCAED783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96539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D512239-956D-4615-B7C8-032C8BF3516C}" type="datetimeFigureOut">
              <a:rPr lang="en-US" smtClean="0"/>
              <a:pPr>
                <a:defRPr/>
              </a:pPr>
              <a:t>9/18/2024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766428" y="295730"/>
            <a:ext cx="628813" cy="767687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948A496-B889-4F26-9DA4-C937C3C44058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21899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/>
          <p:cNvGrpSpPr/>
          <p:nvPr/>
        </p:nvGrpSpPr>
        <p:grpSpPr>
          <a:xfrm>
            <a:off x="0" y="0"/>
            <a:ext cx="9144000" cy="6860799"/>
            <a:chOff x="0" y="0"/>
            <a:chExt cx="9144000" cy="6860799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/>
            <p:nvPr/>
          </p:nvSpPr>
          <p:spPr bwMode="gray">
            <a:xfrm rot="15687606">
              <a:off x="2769747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8"/>
            <p:cNvSpPr/>
            <p:nvPr/>
          </p:nvSpPr>
          <p:spPr bwMode="gray">
            <a:xfrm rot="16200000">
              <a:off x="2548536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1447800"/>
            <a:ext cx="2712589" cy="1495588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68927" y="1441182"/>
            <a:ext cx="3632850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66440" y="3086845"/>
            <a:ext cx="2712589" cy="2938036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F07EECF-5CCD-4549-BC18-F7A9EEA6A317}" type="datetimeFigureOut">
              <a:rPr lang="en-US" smtClean="0"/>
              <a:pPr>
                <a:defRPr/>
              </a:pPr>
              <a:t>9/18/2024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766428" y="295730"/>
            <a:ext cx="628813" cy="767687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956EB4F-EFA8-43C4-9BED-4C2E92F268C0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13055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/>
          <p:cNvGrpSpPr/>
          <p:nvPr/>
        </p:nvGrpSpPr>
        <p:grpSpPr>
          <a:xfrm>
            <a:off x="0" y="0"/>
            <a:ext cx="9144000" cy="6860799"/>
            <a:chOff x="0" y="0"/>
            <a:chExt cx="9144000" cy="6860799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/>
            <p:nvPr/>
          </p:nvSpPr>
          <p:spPr bwMode="gray">
            <a:xfrm rot="15687606">
              <a:off x="3074559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8"/>
            <p:cNvSpPr/>
            <p:nvPr/>
          </p:nvSpPr>
          <p:spPr bwMode="gray">
            <a:xfrm rot="16200000">
              <a:off x="2852610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1591" y="1340000"/>
            <a:ext cx="3001938" cy="161619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722909" y="1320800"/>
            <a:ext cx="2791102" cy="42164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51591" y="3086100"/>
            <a:ext cx="3001938" cy="24511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CD6DADA-1329-4EC0-9992-502AE6322AC5}" type="datetimeFigureOut">
              <a:rPr lang="en-US" smtClean="0"/>
              <a:pPr>
                <a:defRPr/>
              </a:pPr>
              <a:t>9/18/2024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766428" y="295730"/>
            <a:ext cx="628813" cy="767687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E2428FEF-0D70-4468-B664-0638EE339C32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99681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/>
          <p:cNvGrpSpPr/>
          <p:nvPr/>
        </p:nvGrpSpPr>
        <p:grpSpPr>
          <a:xfrm>
            <a:off x="0" y="0"/>
            <a:ext cx="9144000" cy="6860799"/>
            <a:chOff x="0" y="0"/>
            <a:chExt cx="9144000" cy="6860799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Rectangle 8"/>
            <p:cNvSpPr/>
            <p:nvPr/>
          </p:nvSpPr>
          <p:spPr>
            <a:xfrm>
              <a:off x="421503" y="402165"/>
              <a:ext cx="8327939" cy="31411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0204164">
              <a:off x="426788" y="4564241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9"/>
            <p:cNvSpPr/>
            <p:nvPr/>
          </p:nvSpPr>
          <p:spPr bwMode="gray">
            <a:xfrm rot="10800000">
              <a:off x="485023" y="2670079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5" y="4961453"/>
            <a:ext cx="6422002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1" y="685800"/>
            <a:ext cx="6422004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66443" y="5528191"/>
            <a:ext cx="6422003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6660F8-72B5-4DD7-8FB5-0C280E773E51}" type="datetimeFigureOut">
              <a:rPr lang="en-US" smtClean="0"/>
              <a:pPr>
                <a:defRPr/>
              </a:pPr>
              <a:t>9/18/2024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766428" y="295730"/>
            <a:ext cx="628813" cy="767687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E425D348-3504-4C0E-916E-E81AADACA8E2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23234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9144000" cy="6860799"/>
            <a:chOff x="0" y="0"/>
            <a:chExt cx="9144000" cy="6860799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21010068">
              <a:off x="6359946" y="2780895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>
            <a:xfrm>
              <a:off x="485023" y="4343399"/>
              <a:ext cx="8182128" cy="211243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8"/>
            <p:cNvSpPr/>
            <p:nvPr/>
          </p:nvSpPr>
          <p:spPr bwMode="gray">
            <a:xfrm>
              <a:off x="485023" y="2854646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927101"/>
            <a:ext cx="6422004" cy="1692720"/>
          </a:xfrm>
        </p:spPr>
        <p:txBody>
          <a:bodyPr anchor="ctr"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3488023"/>
            <a:ext cx="6422005" cy="2536858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6660F8-72B5-4DD7-8FB5-0C280E773E51}" type="datetimeFigureOut">
              <a:rPr lang="en-US" smtClean="0"/>
              <a:pPr>
                <a:defRPr/>
              </a:pPr>
              <a:t>9/18/2024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66428" y="295730"/>
            <a:ext cx="628813" cy="767687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E425D348-3504-4C0E-916E-E81AADACA8E2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18614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9144000" cy="6860799"/>
            <a:chOff x="0" y="0"/>
            <a:chExt cx="9144000" cy="6860799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6299432" y="587019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/>
            <p:nvPr/>
          </p:nvSpPr>
          <p:spPr bwMode="gray">
            <a:xfrm rot="21010068">
              <a:off x="6359946" y="4309201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3" name="Freeform 12"/>
            <p:cNvSpPr/>
            <p:nvPr/>
          </p:nvSpPr>
          <p:spPr bwMode="gray">
            <a:xfrm>
              <a:off x="485023" y="4381500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3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12" name="TextBox 11"/>
          <p:cNvSpPr txBox="1"/>
          <p:nvPr/>
        </p:nvSpPr>
        <p:spPr bwMode="gray">
          <a:xfrm>
            <a:off x="7033422" y="2898648"/>
            <a:ext cx="66055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8000" dirty="0"/>
              <a:t>”</a:t>
            </a:r>
          </a:p>
        </p:txBody>
      </p:sp>
      <p:sp>
        <p:nvSpPr>
          <p:cNvPr id="11" name="TextBox 10"/>
          <p:cNvSpPr txBox="1"/>
          <p:nvPr/>
        </p:nvSpPr>
        <p:spPr bwMode="gray">
          <a:xfrm>
            <a:off x="651683" y="589767"/>
            <a:ext cx="60159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8000" dirty="0"/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8058" y="903421"/>
            <a:ext cx="6160385" cy="2895658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387279" y="3809278"/>
            <a:ext cx="5646142" cy="333113"/>
          </a:xfrm>
        </p:spPr>
        <p:txBody>
          <a:bodyPr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5000815"/>
            <a:ext cx="6422005" cy="1024065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6660F8-72B5-4DD7-8FB5-0C280E773E51}" type="datetimeFigureOut">
              <a:rPr lang="en-US" smtClean="0"/>
              <a:pPr>
                <a:defRPr/>
              </a:pPr>
              <a:t>9/18/2024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66428" y="295730"/>
            <a:ext cx="628813" cy="767687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E425D348-3504-4C0E-916E-E81AADACA8E2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316477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9144000" cy="6860799"/>
            <a:chOff x="0" y="0"/>
            <a:chExt cx="9144000" cy="6860799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587019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21010068">
              <a:off x="6359946" y="431124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7"/>
            <p:cNvSpPr/>
            <p:nvPr/>
          </p:nvSpPr>
          <p:spPr bwMode="gray">
            <a:xfrm>
              <a:off x="485023" y="4381500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7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2057400"/>
            <a:ext cx="6422004" cy="2095500"/>
          </a:xfrm>
        </p:spPr>
        <p:txBody>
          <a:bodyPr anchor="b"/>
          <a:lstStyle>
            <a:lvl1pPr algn="l">
              <a:defRPr sz="36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1" y="5024908"/>
            <a:ext cx="6422004" cy="994891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6660F8-72B5-4DD7-8FB5-0C280E773E51}" type="datetimeFigureOut">
              <a:rPr lang="en-US" smtClean="0"/>
              <a:pPr>
                <a:defRPr/>
              </a:pPr>
              <a:t>9/18/2024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66428" y="295730"/>
            <a:ext cx="628813" cy="767687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E425D348-3504-4C0E-916E-E81AADACA8E2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899111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922305"/>
            <a:ext cx="6423592" cy="714660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1" y="2489200"/>
            <a:ext cx="2313433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5"/>
          </p:nvPr>
        </p:nvSpPr>
        <p:spPr>
          <a:xfrm>
            <a:off x="866440" y="3147165"/>
            <a:ext cx="2313432" cy="2877714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08472" y="2489200"/>
            <a:ext cx="2326750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6"/>
          </p:nvPr>
        </p:nvSpPr>
        <p:spPr>
          <a:xfrm>
            <a:off x="3408472" y="3147165"/>
            <a:ext cx="2326749" cy="2869878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63820" y="2489201"/>
            <a:ext cx="2313740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63821" y="3147164"/>
            <a:ext cx="2313740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294530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5849521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6660F8-72B5-4DD7-8FB5-0C280E773E51}" type="datetimeFigureOut">
              <a:rPr lang="en-US" smtClean="0"/>
              <a:pPr>
                <a:defRPr/>
              </a:pPr>
              <a:t>9/18/2024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766428" y="295730"/>
            <a:ext cx="628813" cy="767687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E425D348-3504-4C0E-916E-E81AADACA8E2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986178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927101"/>
            <a:ext cx="6423592" cy="709864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1461" y="4180095"/>
            <a:ext cx="2299042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2743" y="2486221"/>
            <a:ext cx="2021456" cy="1450321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21"/>
          </p:nvPr>
        </p:nvSpPr>
        <p:spPr>
          <a:xfrm>
            <a:off x="881461" y="4837558"/>
            <a:ext cx="2298410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04318" y="4179596"/>
            <a:ext cx="2317790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16"/>
          </p:nvPr>
        </p:nvSpPr>
        <p:spPr>
          <a:xfrm>
            <a:off x="3550622" y="2509453"/>
            <a:ext cx="2025182" cy="1427089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404318" y="4837558"/>
            <a:ext cx="2330903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63821" y="4179595"/>
            <a:ext cx="2299492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17"/>
          </p:nvPr>
        </p:nvSpPr>
        <p:spPr>
          <a:xfrm>
            <a:off x="6104946" y="2509453"/>
            <a:ext cx="2018839" cy="1427089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63821" y="4837558"/>
            <a:ext cx="2299492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21" name="Straight Connector 20"/>
          <p:cNvCxnSpPr/>
          <p:nvPr/>
        </p:nvCxnSpPr>
        <p:spPr>
          <a:xfrm>
            <a:off x="3290019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5849521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6660F8-72B5-4DD7-8FB5-0C280E773E51}" type="datetimeFigureOut">
              <a:rPr lang="en-US" smtClean="0"/>
              <a:pPr>
                <a:defRPr/>
              </a:pPr>
              <a:t>9/18/2024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766428" y="295730"/>
            <a:ext cx="628813" cy="767687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E425D348-3504-4C0E-916E-E81AADACA8E2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131663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6AE4C5-1BA1-44D8-8628-668FD0BD9CB4}" type="datetimeFigureOut">
              <a:rPr lang="en-US" smtClean="0"/>
              <a:pPr>
                <a:defRPr/>
              </a:pPr>
              <a:t>9/18/2024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66428" y="295730"/>
            <a:ext cx="628813" cy="767687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7EE11A93-6E07-4190-AFFD-47CD5BF60BA1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815968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9144000" cy="6860799"/>
            <a:chOff x="0" y="0"/>
            <a:chExt cx="9144000" cy="6860799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6299432" y="587019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/>
            <p:nvPr/>
          </p:nvSpPr>
          <p:spPr bwMode="gray">
            <a:xfrm rot="4966650">
              <a:off x="4673046" y="5107506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8"/>
            <p:cNvSpPr/>
            <p:nvPr/>
          </p:nvSpPr>
          <p:spPr bwMode="gray">
            <a:xfrm rot="5400000">
              <a:off x="1299309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 bwMode="gray">
            <a:xfrm>
              <a:off x="414867" y="402165"/>
              <a:ext cx="46105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168970" y="1447799"/>
            <a:ext cx="1077347" cy="4571999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66440" y="1447799"/>
            <a:ext cx="4417234" cy="45720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5E5645F-9E08-4DB8-A077-3EB1D317E7D7}" type="datetimeFigureOut">
              <a:rPr lang="en-US" smtClean="0"/>
              <a:pPr>
                <a:defRPr/>
              </a:pPr>
              <a:t>9/18/2024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66428" y="295730"/>
            <a:ext cx="628813" cy="767687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17670C6-9E25-4FE8-8AF1-6C9D60BB4313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42387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0" y="0"/>
            <a:ext cx="9144000" cy="6860799"/>
            <a:chOff x="0" y="0"/>
            <a:chExt cx="9144000" cy="6860799"/>
          </a:xfrm>
        </p:grpSpPr>
        <p:sp>
          <p:nvSpPr>
            <p:cNvPr id="25" name="Rectangle 24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6299432" y="587019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6359946" y="179029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18"/>
            <p:cNvSpPr/>
            <p:nvPr/>
          </p:nvSpPr>
          <p:spPr bwMode="gray">
            <a:xfrm>
              <a:off x="485023" y="1856450"/>
              <a:ext cx="8173954" cy="4535226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0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866440" y="927099"/>
            <a:ext cx="6343202" cy="7098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1" y="2489200"/>
            <a:ext cx="6343201" cy="35306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39638" y="6365499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 b="1" i="0">
                <a:solidFill>
                  <a:schemeClr val="accent1"/>
                </a:solidFill>
                <a:latin typeface="+mn-lt"/>
              </a:defRPr>
            </a:lvl1pPr>
          </a:lstStyle>
          <a:p>
            <a:pPr>
              <a:defRPr/>
            </a:pPr>
            <a:fld id="{3C6660F8-72B5-4DD7-8FB5-0C280E773E51}" type="datetimeFigureOut">
              <a:rPr lang="en-US" smtClean="0"/>
              <a:pPr>
                <a:defRPr/>
              </a:pPr>
              <a:t>9/18/2024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90843" y="6365498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 b="1" i="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0" name="Slide Number Placeholder 5"/>
          <p:cNvSpPr>
            <a:spLocks noGrp="1"/>
          </p:cNvSpPr>
          <p:nvPr>
            <p:ph type="sldNum" sz="quarter" idx="4"/>
          </p:nvPr>
        </p:nvSpPr>
        <p:spPr bwMode="auto">
          <a:xfrm>
            <a:off x="7678616" y="295730"/>
            <a:ext cx="791308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E425D348-3504-4C0E-916E-E81AADACA8E2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96809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4" r:id="rId1"/>
    <p:sldLayoutId id="2147483845" r:id="rId2"/>
    <p:sldLayoutId id="2147483846" r:id="rId3"/>
    <p:sldLayoutId id="2147483847" r:id="rId4"/>
    <p:sldLayoutId id="2147483848" r:id="rId5"/>
    <p:sldLayoutId id="2147483849" r:id="rId6"/>
    <p:sldLayoutId id="2147483850" r:id="rId7"/>
    <p:sldLayoutId id="2147483851" r:id="rId8"/>
    <p:sldLayoutId id="2147483852" r:id="rId9"/>
    <p:sldLayoutId id="2147483853" r:id="rId10"/>
    <p:sldLayoutId id="2147483854" r:id="rId11"/>
    <p:sldLayoutId id="2147483855" r:id="rId12"/>
    <p:sldLayoutId id="2147483856" r:id="rId13"/>
    <p:sldLayoutId id="2147483857" r:id="rId14"/>
    <p:sldLayoutId id="2147483858" r:id="rId15"/>
    <p:sldLayoutId id="2147483859" r:id="rId16"/>
    <p:sldLayoutId id="2147483860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85800" indent="-283464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96012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3444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50876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8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0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5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4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3" Type="http://schemas.openxmlformats.org/officeDocument/2006/relationships/image" Target="../media/image48.png"/><Relationship Id="rId7" Type="http://schemas.openxmlformats.org/officeDocument/2006/relationships/image" Target="../media/image52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png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125410-D04E-4493-9BE5-B3561C685F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White Rose Maths Calculation Representations &amp; Models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374C50-C920-426A-8934-54D93C7C27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7545" y="2348880"/>
            <a:ext cx="8280920" cy="3670920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Overview of the different models and images that can support the teaching of different concepts: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4848D41-544F-4B60-AEAF-83B0DC1AF6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2129" y="3212976"/>
            <a:ext cx="3059791" cy="50235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78B651F-7D46-4B02-B964-5D8E3009B5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1560" y="3861048"/>
            <a:ext cx="3528393" cy="162506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7B85EE0-F1A6-45C6-A023-645CED512A9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4561" y="5599113"/>
            <a:ext cx="1249484" cy="98709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A4A64D0-074B-458C-B25C-7625BAAADFA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5756" y="5599113"/>
            <a:ext cx="1019995" cy="98709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B79B6B7-0E2D-4EBF-B9DC-9FC7AF0BC38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11895" y="2935624"/>
            <a:ext cx="4013181" cy="3796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68791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125410-D04E-4493-9BE5-B3561C685F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White Rose Maths Calculation Representations &amp; Models</a:t>
            </a:r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EFF485A7-1FDA-4804-B1C5-DCA83249C8C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7544" y="2348880"/>
            <a:ext cx="2972420" cy="46971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133CBCE-8358-49B8-B1DE-D18AF87ADA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32040" y="2384696"/>
            <a:ext cx="4050820" cy="431365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7892C8F-A3E7-47F5-80EF-144ABA88712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3046" y="3284984"/>
            <a:ext cx="4258954" cy="3240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73392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125410-D04E-4493-9BE5-B3561C685F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White Rose Maths Calculation Representations &amp; Models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65590CF2-D4C4-4A73-B889-722B48CEEC9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716016" y="2266115"/>
            <a:ext cx="4195906" cy="437629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CFD2B42-E793-4CF4-8482-C0CB07C55B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9552" y="2266115"/>
            <a:ext cx="3290491" cy="49833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CED35A4-CA15-4124-880D-5D249513006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2289" y="2996952"/>
            <a:ext cx="4145696" cy="206584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BC90581-652B-445D-B943-FE6B1329BCA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0921" y="5422837"/>
            <a:ext cx="1944216" cy="1293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28804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125410-D04E-4493-9BE5-B3561C685F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White Rose Maths Calculation Representations &amp; Models</a:t>
            </a:r>
          </a:p>
        </p:txBody>
      </p:sp>
      <p:pic>
        <p:nvPicPr>
          <p:cNvPr id="10" name="Content Placeholder 9">
            <a:extLst>
              <a:ext uri="{FF2B5EF4-FFF2-40B4-BE49-F238E27FC236}">
                <a16:creationId xmlns:a16="http://schemas.microsoft.com/office/drawing/2014/main" id="{D1DBAE69-BAA1-41DF-9AEF-463BE80D7D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36518" y="3068960"/>
            <a:ext cx="3086390" cy="35306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0C5B06E-CBE2-4C8C-A687-7B2D5FAED6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9553" y="2276873"/>
            <a:ext cx="2880320" cy="50056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EB4B54F-0B0F-4D16-93C7-7D874860DF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21524" y="2204864"/>
            <a:ext cx="3985958" cy="4536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8264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125410-D04E-4493-9BE5-B3561C685F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White Rose Maths Calculation Representations &amp; Models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23BB9740-71E7-481E-88D7-C25C9157DFC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32540" y="2708920"/>
            <a:ext cx="3775870" cy="35306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AA585F3-7957-4671-B01E-9AF05E8081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9552" y="2102686"/>
            <a:ext cx="1260140" cy="50405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F957719-4079-4C0B-B516-683B86995C6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76056" y="2304474"/>
            <a:ext cx="3861691" cy="4459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54534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125410-D04E-4493-9BE5-B3561C685F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White Rose Maths Calculation Representations &amp; Models</a:t>
            </a:r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D8EB986D-ADC2-4A09-B583-4E1F7E2B95D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1945" y="3081093"/>
            <a:ext cx="3771086" cy="377690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3349457-B8E1-4026-9A4A-AC6F7277C7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7544" y="2276873"/>
            <a:ext cx="3600400" cy="50204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3CA48DA-5E4C-4C71-9D40-2A8BE271EC5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20971" y="2276873"/>
            <a:ext cx="3839312" cy="4519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51868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125410-D04E-4493-9BE5-B3561C685F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White Rose Maths Calculation Representations &amp; Models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2779BDD-F2A2-47C3-A26E-146B90F2959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7544" y="2348881"/>
            <a:ext cx="3744416" cy="44731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8CD6E3D-1380-462E-A437-E7B4C8473D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6072" y="2996952"/>
            <a:ext cx="3547360" cy="370936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37D1D8D-7FB8-44B2-A6BA-BDAB49788F6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16324" y="2223535"/>
            <a:ext cx="3848991" cy="4523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78002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125410-D04E-4493-9BE5-B3561C685F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White Rose Maths Calculation Representations &amp; Models</a:t>
            </a:r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378B0B42-8963-4F9C-8109-DC3077B7BEE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56905" y="2852936"/>
            <a:ext cx="3698153" cy="35306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34955AB-BE26-413A-88EE-41BEACD5E1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9552" y="2132856"/>
            <a:ext cx="2160240" cy="4997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F42CF93-7355-40B8-9A8D-1968F8AE8EC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04629" y="2204864"/>
            <a:ext cx="3816714" cy="45042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82100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125410-D04E-4493-9BE5-B3561C685F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White Rose Maths Calculation Representations &amp; Models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4EBDCF8-C517-4B24-8901-ADE091772C4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7544" y="2276872"/>
            <a:ext cx="2592288" cy="50946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6F44BC0-455B-4503-B6B6-9B18F81D65E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536" y="2857504"/>
            <a:ext cx="4029728" cy="394657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4650E53-CF7B-482D-ADCD-0453EC350F5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00348" y="2276872"/>
            <a:ext cx="3797314" cy="4473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49298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125410-D04E-4493-9BE5-B3561C685F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White Rose Maths Calculation Representations &amp; Models</a:t>
            </a:r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8F9F8A79-7E85-43D2-9DCF-6ABE360C061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7544" y="2276872"/>
            <a:ext cx="4104456" cy="49347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201CB88-ED86-4747-9D93-70F1606D34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4975" y="2852936"/>
            <a:ext cx="3863931" cy="385771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45DB2E0-6124-4AE0-B227-D756B2E8BEB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32040" y="2276872"/>
            <a:ext cx="3861681" cy="4377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5691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125410-D04E-4493-9BE5-B3561C685F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White Rose Maths Calculation Representations &amp; Models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09F1F32-F0F6-4B8F-88BE-229DB7F0AC7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7544" y="2204864"/>
            <a:ext cx="3600400" cy="45962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A353DFF-4FEB-424F-B28F-D2B2B20B00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3563" y="2924943"/>
            <a:ext cx="3162333" cy="379136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872724E-EC37-4B98-BB35-497E765D7EF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60032" y="2236392"/>
            <a:ext cx="4032448" cy="4443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56013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125410-D04E-4493-9BE5-B3561C685F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White Rose Maths Calculation Representations &amp; Models</a:t>
            </a:r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84DD57D6-478E-462D-89DE-EB1AA33540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95536" y="2780928"/>
            <a:ext cx="3690774" cy="385697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F999693-19AF-4C39-8E69-D81593C1DD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3385" y="2132856"/>
            <a:ext cx="1458161" cy="50405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56FF1C8-9501-42A5-9CD1-ED100866F2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63703" y="2276872"/>
            <a:ext cx="3796912" cy="4418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87956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125410-D04E-4493-9BE5-B3561C685F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White Rose Maths Calculation Representations &amp; Models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142DBB0-3BF2-4F27-A5F3-444DA70FAA1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17848" y="2276872"/>
            <a:ext cx="4032448" cy="50048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8782610-5D1E-4124-89E6-225CE9A27A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536" y="3068960"/>
            <a:ext cx="3752850" cy="260985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CB33FD0-3462-4BBA-AB4F-9B14D2DC4E4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41152" y="2276872"/>
            <a:ext cx="3683356" cy="4392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499097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125410-D04E-4493-9BE5-B3561C685F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White Rose Maths Calculation Representations &amp; Models</a:t>
            </a:r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2796CCB6-2450-497A-9644-9E7C70C5AF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20515" y="2996952"/>
            <a:ext cx="4323493" cy="18002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BA32F3A-BEFA-4E71-8985-D0187F540F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7544" y="2266411"/>
            <a:ext cx="4176464" cy="44557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880BECF-8DBE-4A98-B109-86E2C65E1D6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95739" y="2266411"/>
            <a:ext cx="4096741" cy="4248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4005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125410-D04E-4493-9BE5-B3561C685F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White Rose Maths Skills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374C50-C920-426A-8934-54D93C7C27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7545" y="2348880"/>
            <a:ext cx="8280920" cy="3670920"/>
          </a:xfrm>
        </p:spPr>
        <p:txBody>
          <a:bodyPr/>
          <a:lstStyle/>
          <a:p>
            <a:pPr marL="0" indent="0" algn="ctr">
              <a:buNone/>
            </a:pPr>
            <a:r>
              <a:rPr lang="en-GB" dirty="0"/>
              <a:t>The following slides show how the representations and models are used in Year 2.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885F807-760E-44DC-A6BA-1F43A808EC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086" y="2831029"/>
            <a:ext cx="1959957" cy="159409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38C93DE-6343-4912-B296-ABC4012B4D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2083" y="5265335"/>
            <a:ext cx="2543175" cy="151447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90BD4D4-528D-4726-A045-FFA74B18EB9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17454" y="3653158"/>
            <a:ext cx="3384376" cy="121937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2F4A65F-5256-4BE0-8F2F-9CBC58FDCC6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93417" y="3114454"/>
            <a:ext cx="4829175" cy="43815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8308A435-E11D-4250-BFF1-414277B6637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38041" y="5432650"/>
            <a:ext cx="2352675" cy="108585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EE5EBCAE-80D9-4EC0-A1AC-298FAB4A098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26581" y="4264520"/>
            <a:ext cx="3454389" cy="999139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52868323-04B6-42CE-A3FB-6FFFD1E544C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989782" y="4856882"/>
            <a:ext cx="766436" cy="1843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555446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62B40BCA-E040-4B45-B9A9-6A98C86109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6441" y="620688"/>
            <a:ext cx="6343202" cy="709865"/>
          </a:xfrm>
        </p:spPr>
        <p:txBody>
          <a:bodyPr/>
          <a:lstStyle/>
          <a:p>
            <a:pPr algn="ctr"/>
            <a:r>
              <a:rPr lang="en-GB" sz="2000" dirty="0"/>
              <a:t>Addition – Models &amp; Images to support teaching of concepts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1036598-E021-46DF-B0CB-D08F4B5DBE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652" y="1268760"/>
            <a:ext cx="8550696" cy="5483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397132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C1E513-0EE7-47FF-AFDE-5766C07838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9592" y="692696"/>
            <a:ext cx="6343202" cy="709865"/>
          </a:xfrm>
        </p:spPr>
        <p:txBody>
          <a:bodyPr/>
          <a:lstStyle/>
          <a:p>
            <a:pPr algn="ctr"/>
            <a:r>
              <a:rPr lang="en-GB" sz="2000" dirty="0"/>
              <a:t>Addition – Models &amp; Images to support teaching of concepts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A04C429-14AC-4B1B-9483-BEFA3A556E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44" y="1479039"/>
            <a:ext cx="8375629" cy="5369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401471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B4D5A2-0500-4281-8261-B5EF05BBD5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9592" y="672517"/>
            <a:ext cx="6343202" cy="709865"/>
          </a:xfrm>
        </p:spPr>
        <p:txBody>
          <a:bodyPr/>
          <a:lstStyle/>
          <a:p>
            <a:pPr algn="ctr"/>
            <a:r>
              <a:rPr lang="en-GB" sz="2000" dirty="0"/>
              <a:t>Subtraction – Models &amp; Images to support teaching of concepts</a:t>
            </a:r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CEC611D-6F46-4518-BAE5-A5302518A7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1412776"/>
            <a:ext cx="8170056" cy="5255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743450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592907-0381-4B5B-BE86-7D43295457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9592" y="620688"/>
            <a:ext cx="6343202" cy="709865"/>
          </a:xfrm>
        </p:spPr>
        <p:txBody>
          <a:bodyPr/>
          <a:lstStyle/>
          <a:p>
            <a:pPr algn="ctr"/>
            <a:r>
              <a:rPr lang="en-GB" sz="2000" dirty="0"/>
              <a:t>Subtraction – Models &amp; Images to support teaching of concepts</a:t>
            </a:r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3777598-EC0A-469C-84B0-69596D9018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43" y="1590244"/>
            <a:ext cx="8236555" cy="5267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739980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28CE9D-5C16-4D7E-AFF8-7507F2D128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9592" y="692696"/>
            <a:ext cx="6343202" cy="709865"/>
          </a:xfrm>
        </p:spPr>
        <p:txBody>
          <a:bodyPr/>
          <a:lstStyle/>
          <a:p>
            <a:pPr algn="ctr"/>
            <a:r>
              <a:rPr lang="en-GB" sz="2000" dirty="0"/>
              <a:t>Multiplication – Models &amp; Images to support teaching of concepts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24FA0C7-DFED-41A5-ACCA-627E18A20F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800" y="1556792"/>
            <a:ext cx="8172400" cy="5797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456605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28CE9D-5C16-4D7E-AFF8-7507F2D128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9592" y="692696"/>
            <a:ext cx="6343202" cy="709865"/>
          </a:xfrm>
        </p:spPr>
        <p:txBody>
          <a:bodyPr/>
          <a:lstStyle/>
          <a:p>
            <a:pPr algn="ctr"/>
            <a:r>
              <a:rPr lang="en-GB" sz="2000" dirty="0"/>
              <a:t>Multiplication – Models &amp; Images to support teaching of concepts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CBA3551-E17D-4E78-A844-4C9C63F43A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3960" y="1400269"/>
            <a:ext cx="8176080" cy="5746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563845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28CE9D-5C16-4D7E-AFF8-7507F2D128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9592" y="692696"/>
            <a:ext cx="6343202" cy="709865"/>
          </a:xfrm>
        </p:spPr>
        <p:txBody>
          <a:bodyPr/>
          <a:lstStyle/>
          <a:p>
            <a:pPr algn="ctr"/>
            <a:r>
              <a:rPr lang="en-GB" sz="2000" dirty="0"/>
              <a:t>Multiplication – Models &amp; Images to support teaching of concepts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0FC1AC-DCC1-4B6F-9479-A5AAE824C5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1233" y="1370878"/>
            <a:ext cx="8361534" cy="5328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602944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28CE9D-5C16-4D7E-AFF8-7507F2D128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9592" y="692696"/>
            <a:ext cx="6343202" cy="709865"/>
          </a:xfrm>
        </p:spPr>
        <p:txBody>
          <a:bodyPr/>
          <a:lstStyle/>
          <a:p>
            <a:pPr algn="ctr"/>
            <a:r>
              <a:rPr lang="en-GB" sz="2000" dirty="0"/>
              <a:t>Multiplication – Models &amp; Images to support teaching of concepts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BD1C1B3-DDF3-4175-A853-C9453729FB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0128" y="1402561"/>
            <a:ext cx="8223744" cy="5256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562093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28CE9D-5C16-4D7E-AFF8-7507F2D128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9592" y="692696"/>
            <a:ext cx="6343202" cy="709865"/>
          </a:xfrm>
        </p:spPr>
        <p:txBody>
          <a:bodyPr/>
          <a:lstStyle/>
          <a:p>
            <a:pPr algn="ctr"/>
            <a:r>
              <a:rPr lang="en-GB" sz="2000" dirty="0"/>
              <a:t>Division – Models &amp; Images to support teaching of concepts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245414-41E1-4CE3-90E3-3379A70164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1540" y="1402561"/>
            <a:ext cx="8280920" cy="52391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299053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28CE9D-5C16-4D7E-AFF8-7507F2D128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9592" y="692696"/>
            <a:ext cx="6343202" cy="709865"/>
          </a:xfrm>
        </p:spPr>
        <p:txBody>
          <a:bodyPr/>
          <a:lstStyle/>
          <a:p>
            <a:pPr algn="ctr"/>
            <a:r>
              <a:rPr lang="en-GB" sz="2000" dirty="0"/>
              <a:t>Division – Models &amp; Images to support teaching of concepts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56648B7-F9B5-4F15-88ED-A02553CCB6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0451" y="1426703"/>
            <a:ext cx="8303098" cy="5232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164959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0E5580"/>
      </a:dk2>
      <a:lt2>
        <a:srgbClr val="EBEBEB"/>
      </a:lt2>
      <a:accent1>
        <a:srgbClr val="ACD433"/>
      </a:accent1>
      <a:accent2>
        <a:srgbClr val="E6C133"/>
      </a:accent2>
      <a:accent3>
        <a:srgbClr val="EF7A24"/>
      </a:accent3>
      <a:accent4>
        <a:srgbClr val="5AA0F5"/>
      </a:accent4>
      <a:accent5>
        <a:srgbClr val="75CEEC"/>
      </a:accent5>
      <a:accent6>
        <a:srgbClr val="65D6A0"/>
      </a:accent6>
      <a:hlink>
        <a:srgbClr val="C4E46E"/>
      </a:hlink>
      <a:folHlink>
        <a:srgbClr val="BDE0FB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2000"/>
                <a:hueMod val="96000"/>
                <a:satMod val="128000"/>
                <a:lumMod val="114000"/>
              </a:schemeClr>
            </a:gs>
            <a:gs pos="100000">
              <a:schemeClr val="phClr">
                <a:tint val="100000"/>
                <a:shade val="62000"/>
                <a:hueMod val="100000"/>
                <a:satMod val="13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2000"/>
                <a:hueMod val="108000"/>
                <a:satMod val="164000"/>
                <a:lumMod val="69000"/>
              </a:schemeClr>
              <a:schemeClr val="phClr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A3AB87EF-B655-4FFF-8D05-F333AD7F278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5763</TotalTime>
  <Words>233</Words>
  <Application>Microsoft Office PowerPoint</Application>
  <PresentationFormat>On-screen Show (4:3)</PresentationFormat>
  <Paragraphs>27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0" baseType="lpstr">
      <vt:lpstr>Arial</vt:lpstr>
      <vt:lpstr>Calibri</vt:lpstr>
      <vt:lpstr>Century Gothic</vt:lpstr>
      <vt:lpstr>Wingdings 3</vt:lpstr>
      <vt:lpstr>Ion Boardroom</vt:lpstr>
      <vt:lpstr>White Rose Maths Calculation Representations &amp; Models</vt:lpstr>
      <vt:lpstr>White Rose Maths Calculation Representations &amp; Models</vt:lpstr>
      <vt:lpstr>White Rose Maths Calculation Representations &amp; Models</vt:lpstr>
      <vt:lpstr>White Rose Maths Calculation Representations &amp; Models</vt:lpstr>
      <vt:lpstr>White Rose Maths Calculation Representations &amp; Models</vt:lpstr>
      <vt:lpstr>White Rose Maths Calculation Representations &amp; Models</vt:lpstr>
      <vt:lpstr>White Rose Maths Calculation Representations &amp; Models</vt:lpstr>
      <vt:lpstr>White Rose Maths Calculation Representations &amp; Models</vt:lpstr>
      <vt:lpstr>White Rose Maths Calculation Representations &amp; Models</vt:lpstr>
      <vt:lpstr>White Rose Maths Calculation Representations &amp; Models</vt:lpstr>
      <vt:lpstr>White Rose Maths Calculation Representations &amp; Models</vt:lpstr>
      <vt:lpstr>White Rose Maths Calculation Representations &amp; Models</vt:lpstr>
      <vt:lpstr>White Rose Maths Calculation Representations &amp; Models</vt:lpstr>
      <vt:lpstr>White Rose Maths Calculation Representations &amp; Models</vt:lpstr>
      <vt:lpstr>White Rose Maths Skills</vt:lpstr>
      <vt:lpstr>Addition – Models &amp; Images to support teaching of concepts</vt:lpstr>
      <vt:lpstr>Addition – Models &amp; Images to support teaching of concepts</vt:lpstr>
      <vt:lpstr>Subtraction – Models &amp; Images to support teaching of concepts</vt:lpstr>
      <vt:lpstr>Subtraction – Models &amp; Images to support teaching of concepts</vt:lpstr>
      <vt:lpstr>Multiplication – Models &amp; Images to support teaching of concepts</vt:lpstr>
      <vt:lpstr>Multiplication – Models &amp; Images to support teaching of concepts</vt:lpstr>
      <vt:lpstr>Multiplication – Models &amp; Images to support teaching of concepts</vt:lpstr>
      <vt:lpstr>Multiplication – Models &amp; Images to support teaching of concepts</vt:lpstr>
      <vt:lpstr>Division – Models &amp; Images to support teaching of concepts</vt:lpstr>
      <vt:lpstr>Division – Models &amp; Images to support teaching of concepts</vt:lpstr>
    </vt:vector>
  </TitlesOfParts>
  <Company>Buckinghamshire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2  curriculum evening presentation for parents.</dc:title>
  <dc:creator>cappleby</dc:creator>
  <cp:lastModifiedBy>Janet West</cp:lastModifiedBy>
  <cp:revision>134</cp:revision>
  <dcterms:created xsi:type="dcterms:W3CDTF">2010-09-23T18:26:05Z</dcterms:created>
  <dcterms:modified xsi:type="dcterms:W3CDTF">2024-09-18T02:22:18Z</dcterms:modified>
</cp:coreProperties>
</file>