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7" r:id="rId2"/>
    <p:sldId id="278" r:id="rId3"/>
    <p:sldId id="281" r:id="rId4"/>
    <p:sldId id="282" r:id="rId5"/>
    <p:sldId id="284" r:id="rId6"/>
    <p:sldId id="289" r:id="rId7"/>
    <p:sldId id="290" r:id="rId8"/>
    <p:sldId id="286" r:id="rId9"/>
    <p:sldId id="293" r:id="rId10"/>
    <p:sldId id="291" r:id="rId11"/>
    <p:sldId id="295" r:id="rId12"/>
    <p:sldId id="288" r:id="rId13"/>
    <p:sldId id="296" r:id="rId14"/>
    <p:sldId id="303" r:id="rId15"/>
    <p:sldId id="300" r:id="rId16"/>
    <p:sldId id="298" r:id="rId17"/>
    <p:sldId id="301" r:id="rId18"/>
  </p:sldIdLst>
  <p:sldSz cx="18288000" cy="10287000"/>
  <p:notesSz cx="6858000" cy="9144000"/>
  <p:embeddedFontLst>
    <p:embeddedFont>
      <p:font typeface="Balsamiq Sans" panose="020B0604020202020204" charset="0"/>
      <p:regular r:id="rId19"/>
    </p:embeddedFont>
    <p:embeddedFont>
      <p:font typeface="Balsamiq Sans Bold" panose="020B0604020202020204" charset="0"/>
      <p:regular r:id="rId20"/>
    </p:embeddedFont>
    <p:embeddedFont>
      <p:font typeface="Calibri" panose="020F0502020204030204" pitchFamily="34" charset="0"/>
      <p:regular r:id="rId21"/>
      <p:bold r:id="rId22"/>
      <p:italic r:id="rId23"/>
      <p:boldItalic r:id="rId24"/>
    </p:embeddedFont>
    <p:embeddedFont>
      <p:font typeface="HfW cursive bold" panose="00000500000000000000" pitchFamily="2"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81" d="100"/>
          <a:sy n="81" d="100"/>
        </p:scale>
        <p:origin x="15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1.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1.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1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tmp"/><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17.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7BD073-DFFF-41D3-A913-AAA319F5339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4238446"/>
            <a:ext cx="5645269" cy="5645269"/>
          </a:xfrm>
          <a:prstGeom prst="rect">
            <a:avLst/>
          </a:prstGeom>
        </p:spPr>
      </p:pic>
      <p:pic>
        <p:nvPicPr>
          <p:cNvPr id="4" name="Picture 3">
            <a:extLst>
              <a:ext uri="{FF2B5EF4-FFF2-40B4-BE49-F238E27FC236}">
                <a16:creationId xmlns:a16="http://schemas.microsoft.com/office/drawing/2014/main" id="{01F5F3A2-AC9C-4E52-A4FD-4FB830864356}"/>
              </a:ext>
            </a:extLst>
          </p:cNvPr>
          <p:cNvPicPr>
            <a:picLocks noChangeAspect="1"/>
          </p:cNvPicPr>
          <p:nvPr/>
        </p:nvPicPr>
        <p:blipFill rotWithShape="1">
          <a:blip r:embed="rId3"/>
          <a:srcRect t="33679" b="29609"/>
          <a:stretch/>
        </p:blipFill>
        <p:spPr>
          <a:xfrm>
            <a:off x="7543800" y="4109095"/>
            <a:ext cx="10542695" cy="5805531"/>
          </a:xfrm>
          <a:prstGeom prst="rect">
            <a:avLst/>
          </a:prstGeom>
        </p:spPr>
      </p:pic>
      <p:sp>
        <p:nvSpPr>
          <p:cNvPr id="5" name="Rectangle 4">
            <a:extLst>
              <a:ext uri="{FF2B5EF4-FFF2-40B4-BE49-F238E27FC236}">
                <a16:creationId xmlns:a16="http://schemas.microsoft.com/office/drawing/2014/main" id="{C817FFEC-4513-4395-8DF9-D6DDFF284DC0}"/>
              </a:ext>
            </a:extLst>
          </p:cNvPr>
          <p:cNvSpPr/>
          <p:nvPr/>
        </p:nvSpPr>
        <p:spPr>
          <a:xfrm>
            <a:off x="389267" y="409755"/>
            <a:ext cx="17697228" cy="3424014"/>
          </a:xfrm>
          <a:prstGeom prst="rect">
            <a:avLst/>
          </a:prstGeom>
          <a:solidFill>
            <a:schemeClr val="accent5">
              <a:lumMod val="60000"/>
              <a:lumOff val="40000"/>
            </a:schemeClr>
          </a:solidFill>
        </p:spPr>
        <p:txBody>
          <a:bodyPr wrap="square">
            <a:spAutoFit/>
          </a:bodyPr>
          <a:lstStyle/>
          <a:p>
            <a:pPr algn="ctr">
              <a:lnSpc>
                <a:spcPts val="13155"/>
              </a:lnSpc>
            </a:pPr>
            <a:r>
              <a:rPr lang="en-US" sz="9600" dirty="0">
                <a:solidFill>
                  <a:srgbClr val="000000"/>
                </a:solidFill>
                <a:latin typeface="Balsamiq Sans Bold"/>
              </a:rPr>
              <a:t>Inspiring Writing  at </a:t>
            </a:r>
          </a:p>
          <a:p>
            <a:pPr lvl="0" algn="ctr">
              <a:lnSpc>
                <a:spcPts val="13155"/>
              </a:lnSpc>
              <a:spcBef>
                <a:spcPct val="0"/>
              </a:spcBef>
            </a:pPr>
            <a:r>
              <a:rPr lang="en-US" sz="9600" dirty="0">
                <a:solidFill>
                  <a:srgbClr val="000000"/>
                </a:solidFill>
                <a:latin typeface="Balsamiq Sans Bold"/>
              </a:rPr>
              <a:t>Chalfont St Peter Infant School</a:t>
            </a:r>
          </a:p>
        </p:txBody>
      </p:sp>
    </p:spTree>
    <p:extLst>
      <p:ext uri="{BB962C8B-B14F-4D97-AF65-F5344CB8AC3E}">
        <p14:creationId xmlns:p14="http://schemas.microsoft.com/office/powerpoint/2010/main" val="26825746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299" y="571500"/>
            <a:ext cx="10807213" cy="8686800"/>
            <a:chOff x="0" y="0"/>
            <a:chExt cx="13685718" cy="10972800"/>
          </a:xfrm>
          <a:solidFill>
            <a:schemeClr val="accent5">
              <a:lumMod val="40000"/>
              <a:lumOff val="60000"/>
            </a:schemeClr>
          </a:solidFill>
        </p:grpSpPr>
        <p:grpSp>
          <p:nvGrpSpPr>
            <p:cNvPr id="3" name="Group 3"/>
            <p:cNvGrpSpPr/>
            <p:nvPr/>
          </p:nvGrpSpPr>
          <p:grpSpPr>
            <a:xfrm>
              <a:off x="0" y="0"/>
              <a:ext cx="13685718" cy="10972800"/>
              <a:chOff x="0" y="0"/>
              <a:chExt cx="2703352" cy="216746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0391976"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Our Writing Curriculum</a:t>
            </a:r>
          </a:p>
        </p:txBody>
      </p:sp>
      <p:sp>
        <p:nvSpPr>
          <p:cNvPr id="23" name="Freeform 23"/>
          <p:cNvSpPr/>
          <p:nvPr/>
        </p:nvSpPr>
        <p:spPr>
          <a:xfrm>
            <a:off x="12469884" y="0"/>
            <a:ext cx="5226591" cy="6267199"/>
          </a:xfrm>
          <a:custGeom>
            <a:avLst/>
            <a:gdLst/>
            <a:ahLst/>
            <a:cxnLst/>
            <a:rect l="l" t="t" r="r" b="b"/>
            <a:pathLst>
              <a:path w="5226591" h="6267199">
                <a:moveTo>
                  <a:pt x="0" y="0"/>
                </a:moveTo>
                <a:lnTo>
                  <a:pt x="5226591" y="0"/>
                </a:lnTo>
                <a:lnTo>
                  <a:pt x="5226591" y="6267199"/>
                </a:lnTo>
                <a:lnTo>
                  <a:pt x="0" y="6267199"/>
                </a:lnTo>
                <a:lnTo>
                  <a:pt x="0" y="0"/>
                </a:lnTo>
                <a:close/>
              </a:path>
            </a:pathLst>
          </a:custGeom>
          <a:blipFill>
            <a:blip r:embed="rId2"/>
            <a:stretch>
              <a:fillRect t="-8978" b="-8978"/>
            </a:stretch>
          </a:blipFill>
        </p:spPr>
      </p:sp>
      <p:sp>
        <p:nvSpPr>
          <p:cNvPr id="24" name="TextBox 24"/>
          <p:cNvSpPr txBox="1"/>
          <p:nvPr/>
        </p:nvSpPr>
        <p:spPr>
          <a:xfrm>
            <a:off x="1300412" y="3095500"/>
            <a:ext cx="10391976" cy="5734903"/>
          </a:xfrm>
          <a:prstGeom prst="rect">
            <a:avLst/>
          </a:prstGeom>
        </p:spPr>
        <p:txBody>
          <a:bodyPr wrap="square" lIns="0" tIns="0" rIns="0" bIns="0" rtlCol="0" anchor="t">
            <a:spAutoFit/>
          </a:bodyPr>
          <a:lstStyle/>
          <a:p>
            <a:pPr marL="563281" lvl="1">
              <a:lnSpc>
                <a:spcPts val="6522"/>
              </a:lnSpc>
            </a:pPr>
            <a:r>
              <a:rPr lang="en-GB" sz="3200" dirty="0"/>
              <a:t>Children are encouraged to write at every opportunity and feel the joy of being an author in all sorts of contexts. </a:t>
            </a:r>
          </a:p>
          <a:p>
            <a:pPr marL="563281" lvl="1">
              <a:lnSpc>
                <a:spcPts val="6522"/>
              </a:lnSpc>
            </a:pPr>
            <a:r>
              <a:rPr lang="en-GB" sz="3200" dirty="0"/>
              <a:t>We encourage all children to ‘think’, ‘feel’, and ‘live’ experiences before putting pencil to paper. Many lessons involve group collaboration, speaking and listening, movement and practical experiences thus enhancing content and attainment of writing</a:t>
            </a:r>
            <a:r>
              <a:rPr lang="en-GB" dirty="0"/>
              <a:t>.</a:t>
            </a:r>
            <a:endParaRPr lang="en-US" sz="5217" dirty="0">
              <a:solidFill>
                <a:srgbClr val="000000"/>
              </a:solidFill>
              <a:latin typeface="Balsamiq Sans"/>
            </a:endParaRPr>
          </a:p>
        </p:txBody>
      </p:sp>
      <p:pic>
        <p:nvPicPr>
          <p:cNvPr id="25" name="Picture 24">
            <a:extLst>
              <a:ext uri="{FF2B5EF4-FFF2-40B4-BE49-F238E27FC236}">
                <a16:creationId xmlns:a16="http://schemas.microsoft.com/office/drawing/2014/main" id="{4B522E8F-66C5-4C19-A543-09D97E7BA87E}"/>
              </a:ext>
            </a:extLst>
          </p:cNvPr>
          <p:cNvPicPr>
            <a:picLocks noChangeAspect="1"/>
          </p:cNvPicPr>
          <p:nvPr/>
        </p:nvPicPr>
        <p:blipFill>
          <a:blip r:embed="rId3"/>
          <a:stretch>
            <a:fillRect/>
          </a:stretch>
        </p:blipFill>
        <p:spPr>
          <a:xfrm>
            <a:off x="12788678" y="6819900"/>
            <a:ext cx="4907797" cy="3048000"/>
          </a:xfrm>
          <a:prstGeom prst="rect">
            <a:avLst/>
          </a:prstGeom>
        </p:spPr>
      </p:pic>
    </p:spTree>
    <p:extLst>
      <p:ext uri="{BB962C8B-B14F-4D97-AF65-F5344CB8AC3E}">
        <p14:creationId xmlns:p14="http://schemas.microsoft.com/office/powerpoint/2010/main" val="3455426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299" y="800100"/>
            <a:ext cx="10807213"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0391976"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Writing is a Journey </a:t>
            </a:r>
          </a:p>
        </p:txBody>
      </p:sp>
      <p:sp>
        <p:nvSpPr>
          <p:cNvPr id="23" name="Freeform 23"/>
          <p:cNvSpPr/>
          <p:nvPr/>
        </p:nvSpPr>
        <p:spPr>
          <a:xfrm>
            <a:off x="12469884" y="0"/>
            <a:ext cx="5226591" cy="6267199"/>
          </a:xfrm>
          <a:custGeom>
            <a:avLst/>
            <a:gdLst/>
            <a:ahLst/>
            <a:cxnLst/>
            <a:rect l="l" t="t" r="r" b="b"/>
            <a:pathLst>
              <a:path w="5226591" h="6267199">
                <a:moveTo>
                  <a:pt x="0" y="0"/>
                </a:moveTo>
                <a:lnTo>
                  <a:pt x="5226591" y="0"/>
                </a:lnTo>
                <a:lnTo>
                  <a:pt x="5226591" y="6267199"/>
                </a:lnTo>
                <a:lnTo>
                  <a:pt x="0" y="6267199"/>
                </a:lnTo>
                <a:lnTo>
                  <a:pt x="0" y="0"/>
                </a:lnTo>
                <a:close/>
              </a:path>
            </a:pathLst>
          </a:custGeom>
          <a:blipFill>
            <a:blip r:embed="rId2"/>
            <a:stretch>
              <a:fillRect t="-8978" b="-8978"/>
            </a:stretch>
          </a:blipFill>
        </p:spPr>
      </p:sp>
      <p:sp>
        <p:nvSpPr>
          <p:cNvPr id="24" name="TextBox 24"/>
          <p:cNvSpPr txBox="1"/>
          <p:nvPr/>
        </p:nvSpPr>
        <p:spPr>
          <a:xfrm>
            <a:off x="1028299" y="2940296"/>
            <a:ext cx="10391976" cy="4082528"/>
          </a:xfrm>
          <a:prstGeom prst="rect">
            <a:avLst/>
          </a:prstGeom>
        </p:spPr>
        <p:txBody>
          <a:bodyPr wrap="square" lIns="0" tIns="0" rIns="0" bIns="0" rtlCol="0" anchor="t">
            <a:spAutoFit/>
          </a:bodyPr>
          <a:lstStyle/>
          <a:p>
            <a:pPr marL="563281" lvl="1">
              <a:lnSpc>
                <a:spcPts val="6522"/>
              </a:lnSpc>
            </a:pPr>
            <a:endParaRPr lang="en-GB" sz="5400" dirty="0">
              <a:latin typeface="HfW cursive bold" panose="00000500000000000000" pitchFamily="2" charset="0"/>
            </a:endParaRPr>
          </a:p>
          <a:p>
            <a:pPr marL="563281" lvl="1">
              <a:lnSpc>
                <a:spcPts val="6522"/>
              </a:lnSpc>
            </a:pPr>
            <a:r>
              <a:rPr lang="en-GB" sz="5400" dirty="0">
                <a:latin typeface="HfW cursive bold" panose="00000500000000000000" pitchFamily="2" charset="0"/>
              </a:rPr>
              <a:t>The writer is an explorer. Every step is an advance into a new land. </a:t>
            </a:r>
          </a:p>
          <a:p>
            <a:pPr marL="563281" lvl="1">
              <a:lnSpc>
                <a:spcPts val="6522"/>
              </a:lnSpc>
            </a:pPr>
            <a:r>
              <a:rPr lang="en-GB" sz="3200" dirty="0">
                <a:solidFill>
                  <a:srgbClr val="000000"/>
                </a:solidFill>
                <a:latin typeface="HfW cursive bold" panose="00000500000000000000" pitchFamily="2" charset="0"/>
              </a:rPr>
              <a:t>Ralph Waldo Emerson, Philosopher </a:t>
            </a:r>
            <a:endParaRPr lang="en-US" sz="5217" dirty="0">
              <a:solidFill>
                <a:srgbClr val="000000"/>
              </a:solidFill>
              <a:latin typeface="HfW cursive bold" panose="00000500000000000000" pitchFamily="2" charset="0"/>
            </a:endParaRPr>
          </a:p>
        </p:txBody>
      </p:sp>
      <p:pic>
        <p:nvPicPr>
          <p:cNvPr id="7" name="Picture 6">
            <a:extLst>
              <a:ext uri="{FF2B5EF4-FFF2-40B4-BE49-F238E27FC236}">
                <a16:creationId xmlns:a16="http://schemas.microsoft.com/office/drawing/2014/main" id="{C6EEAE3A-EE5A-4F34-B703-8DB1351B7E5F}"/>
              </a:ext>
            </a:extLst>
          </p:cNvPr>
          <p:cNvPicPr>
            <a:picLocks noChangeAspect="1"/>
          </p:cNvPicPr>
          <p:nvPr/>
        </p:nvPicPr>
        <p:blipFill>
          <a:blip r:embed="rId3"/>
          <a:stretch>
            <a:fillRect/>
          </a:stretch>
        </p:blipFill>
        <p:spPr>
          <a:xfrm>
            <a:off x="12801600" y="5905500"/>
            <a:ext cx="3997942" cy="3997942"/>
          </a:xfrm>
          <a:prstGeom prst="rect">
            <a:avLst/>
          </a:prstGeom>
        </p:spPr>
      </p:pic>
    </p:spTree>
    <p:extLst>
      <p:ext uri="{BB962C8B-B14F-4D97-AF65-F5344CB8AC3E}">
        <p14:creationId xmlns:p14="http://schemas.microsoft.com/office/powerpoint/2010/main" val="938023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324600" y="800100"/>
            <a:ext cx="10807213"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6096000" y="1295479"/>
            <a:ext cx="10391976"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Part 1- The Science bit</a:t>
            </a:r>
          </a:p>
        </p:txBody>
      </p:sp>
      <p:pic>
        <p:nvPicPr>
          <p:cNvPr id="10" name="Picture 9">
            <a:extLst>
              <a:ext uri="{FF2B5EF4-FFF2-40B4-BE49-F238E27FC236}">
                <a16:creationId xmlns:a16="http://schemas.microsoft.com/office/drawing/2014/main" id="{2F734D61-9B62-4812-AE94-149CDB817361}"/>
              </a:ext>
            </a:extLst>
          </p:cNvPr>
          <p:cNvPicPr>
            <a:picLocks noChangeAspect="1"/>
          </p:cNvPicPr>
          <p:nvPr/>
        </p:nvPicPr>
        <p:blipFill>
          <a:blip r:embed="rId2"/>
          <a:stretch>
            <a:fillRect/>
          </a:stretch>
        </p:blipFill>
        <p:spPr>
          <a:xfrm>
            <a:off x="14035592" y="8354828"/>
            <a:ext cx="2438007" cy="1710243"/>
          </a:xfrm>
          <a:prstGeom prst="rect">
            <a:avLst/>
          </a:prstGeom>
        </p:spPr>
      </p:pic>
      <p:sp>
        <p:nvSpPr>
          <p:cNvPr id="12" name="Rectangle 11">
            <a:extLst>
              <a:ext uri="{FF2B5EF4-FFF2-40B4-BE49-F238E27FC236}">
                <a16:creationId xmlns:a16="http://schemas.microsoft.com/office/drawing/2014/main" id="{B1496AF6-0031-4D01-A114-9A2FB7855091}"/>
              </a:ext>
            </a:extLst>
          </p:cNvPr>
          <p:cNvSpPr/>
          <p:nvPr/>
        </p:nvSpPr>
        <p:spPr>
          <a:xfrm>
            <a:off x="6304471" y="3190998"/>
            <a:ext cx="10807213" cy="5841984"/>
          </a:xfrm>
          <a:prstGeom prst="rect">
            <a:avLst/>
          </a:prstGeom>
        </p:spPr>
        <p:txBody>
          <a:bodyPr wrap="square">
            <a:spAutoFit/>
          </a:bodyPr>
          <a:lstStyle/>
          <a:p>
            <a:pPr marL="563281" lvl="1">
              <a:lnSpc>
                <a:spcPts val="6522"/>
              </a:lnSpc>
            </a:pPr>
            <a:r>
              <a:rPr lang="en-GB" sz="2400" dirty="0">
                <a:latin typeface="HfW cursive bold" panose="00000500000000000000" pitchFamily="2" charset="0"/>
              </a:rPr>
              <a:t>Preparation for writing does not happen by magic - it is all part of the science of child development. Each time a baby pulls, pushes and grasps something they are taking the first steps to prepare their body for writing.  Laying on their tummy helps to strengthen their neck muscles for a good writing stance and time spent looking at adults and mimicking them are their first steps to communication and language</a:t>
            </a:r>
            <a:r>
              <a:rPr lang="en-GB" sz="3200" dirty="0">
                <a:latin typeface="HfW cursive bold" panose="00000500000000000000" pitchFamily="2" charset="0"/>
              </a:rPr>
              <a:t>. </a:t>
            </a:r>
          </a:p>
        </p:txBody>
      </p:sp>
      <p:pic>
        <p:nvPicPr>
          <p:cNvPr id="13" name="Picture 12">
            <a:extLst>
              <a:ext uri="{FF2B5EF4-FFF2-40B4-BE49-F238E27FC236}">
                <a16:creationId xmlns:a16="http://schemas.microsoft.com/office/drawing/2014/main" id="{598C45C4-8880-4E7C-9D0F-593227500E8D}"/>
              </a:ext>
            </a:extLst>
          </p:cNvPr>
          <p:cNvPicPr>
            <a:picLocks noChangeAspect="1"/>
          </p:cNvPicPr>
          <p:nvPr/>
        </p:nvPicPr>
        <p:blipFill rotWithShape="1">
          <a:blip r:embed="rId3"/>
          <a:srcRect b="12083"/>
          <a:stretch/>
        </p:blipFill>
        <p:spPr>
          <a:xfrm>
            <a:off x="762000" y="7493071"/>
            <a:ext cx="4080294" cy="2572000"/>
          </a:xfrm>
          <a:prstGeom prst="rect">
            <a:avLst/>
          </a:prstGeom>
        </p:spPr>
      </p:pic>
      <p:pic>
        <p:nvPicPr>
          <p:cNvPr id="14" name="Picture 13">
            <a:extLst>
              <a:ext uri="{FF2B5EF4-FFF2-40B4-BE49-F238E27FC236}">
                <a16:creationId xmlns:a16="http://schemas.microsoft.com/office/drawing/2014/main" id="{D433BA73-6C80-4CD1-AFC5-FA7E2B9EE78B}"/>
              </a:ext>
            </a:extLst>
          </p:cNvPr>
          <p:cNvPicPr>
            <a:picLocks noChangeAspect="1"/>
          </p:cNvPicPr>
          <p:nvPr/>
        </p:nvPicPr>
        <p:blipFill rotWithShape="1">
          <a:blip r:embed="rId4"/>
          <a:srcRect b="12171"/>
          <a:stretch/>
        </p:blipFill>
        <p:spPr>
          <a:xfrm>
            <a:off x="489015" y="151856"/>
            <a:ext cx="3661790" cy="3062284"/>
          </a:xfrm>
          <a:prstGeom prst="rect">
            <a:avLst/>
          </a:prstGeom>
        </p:spPr>
      </p:pic>
      <p:pic>
        <p:nvPicPr>
          <p:cNvPr id="15" name="Picture 14">
            <a:extLst>
              <a:ext uri="{FF2B5EF4-FFF2-40B4-BE49-F238E27FC236}">
                <a16:creationId xmlns:a16="http://schemas.microsoft.com/office/drawing/2014/main" id="{44F54103-BDF3-4ECD-B4CA-5418F2F94034}"/>
              </a:ext>
            </a:extLst>
          </p:cNvPr>
          <p:cNvPicPr>
            <a:picLocks noChangeAspect="1"/>
          </p:cNvPicPr>
          <p:nvPr/>
        </p:nvPicPr>
        <p:blipFill>
          <a:blip r:embed="rId5"/>
          <a:stretch>
            <a:fillRect/>
          </a:stretch>
        </p:blipFill>
        <p:spPr>
          <a:xfrm>
            <a:off x="-11502" y="3612515"/>
            <a:ext cx="4080294" cy="4080294"/>
          </a:xfrm>
          <a:prstGeom prst="rect">
            <a:avLst/>
          </a:prstGeom>
        </p:spPr>
      </p:pic>
      <p:pic>
        <p:nvPicPr>
          <p:cNvPr id="16" name="Picture 15">
            <a:extLst>
              <a:ext uri="{FF2B5EF4-FFF2-40B4-BE49-F238E27FC236}">
                <a16:creationId xmlns:a16="http://schemas.microsoft.com/office/drawing/2014/main" id="{4A015704-D2B7-46FE-B19A-92008AE43D06}"/>
              </a:ext>
            </a:extLst>
          </p:cNvPr>
          <p:cNvPicPr>
            <a:picLocks noChangeAspect="1"/>
          </p:cNvPicPr>
          <p:nvPr/>
        </p:nvPicPr>
        <p:blipFill>
          <a:blip r:embed="rId6"/>
          <a:stretch>
            <a:fillRect/>
          </a:stretch>
        </p:blipFill>
        <p:spPr>
          <a:xfrm>
            <a:off x="2751959" y="3548273"/>
            <a:ext cx="3342603" cy="2004520"/>
          </a:xfrm>
          <a:prstGeom prst="rect">
            <a:avLst/>
          </a:prstGeom>
        </p:spPr>
      </p:pic>
    </p:spTree>
    <p:extLst>
      <p:ext uri="{BB962C8B-B14F-4D97-AF65-F5344CB8AC3E}">
        <p14:creationId xmlns:p14="http://schemas.microsoft.com/office/powerpoint/2010/main" val="3438099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45552" y="800100"/>
            <a:ext cx="167263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64541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Even before the pencil is picked up….</a:t>
            </a:r>
          </a:p>
        </p:txBody>
      </p:sp>
      <p:pic>
        <p:nvPicPr>
          <p:cNvPr id="9" name="Picture 8">
            <a:extLst>
              <a:ext uri="{FF2B5EF4-FFF2-40B4-BE49-F238E27FC236}">
                <a16:creationId xmlns:a16="http://schemas.microsoft.com/office/drawing/2014/main" id="{5FED949F-27EC-48D6-96CA-C51618FAFCF0}"/>
              </a:ext>
            </a:extLst>
          </p:cNvPr>
          <p:cNvPicPr>
            <a:picLocks noChangeAspect="1"/>
          </p:cNvPicPr>
          <p:nvPr/>
        </p:nvPicPr>
        <p:blipFill rotWithShape="1">
          <a:blip r:embed="rId2"/>
          <a:srcRect b="8106"/>
          <a:stretch/>
        </p:blipFill>
        <p:spPr>
          <a:xfrm>
            <a:off x="1297537" y="3075866"/>
            <a:ext cx="2714233" cy="2690523"/>
          </a:xfrm>
          <a:prstGeom prst="rect">
            <a:avLst/>
          </a:prstGeom>
        </p:spPr>
      </p:pic>
      <p:pic>
        <p:nvPicPr>
          <p:cNvPr id="10" name="Picture 9">
            <a:extLst>
              <a:ext uri="{FF2B5EF4-FFF2-40B4-BE49-F238E27FC236}">
                <a16:creationId xmlns:a16="http://schemas.microsoft.com/office/drawing/2014/main" id="{38D14CDA-208D-4C16-8FE9-CBE33D0A19AD}"/>
              </a:ext>
            </a:extLst>
          </p:cNvPr>
          <p:cNvPicPr>
            <a:picLocks noChangeAspect="1"/>
          </p:cNvPicPr>
          <p:nvPr/>
        </p:nvPicPr>
        <p:blipFill>
          <a:blip r:embed="rId3"/>
          <a:stretch>
            <a:fillRect/>
          </a:stretch>
        </p:blipFill>
        <p:spPr>
          <a:xfrm>
            <a:off x="5092668" y="6700997"/>
            <a:ext cx="2611094" cy="2717911"/>
          </a:xfrm>
          <a:prstGeom prst="rect">
            <a:avLst/>
          </a:prstGeom>
        </p:spPr>
      </p:pic>
      <p:pic>
        <p:nvPicPr>
          <p:cNvPr id="11" name="Picture 10">
            <a:extLst>
              <a:ext uri="{FF2B5EF4-FFF2-40B4-BE49-F238E27FC236}">
                <a16:creationId xmlns:a16="http://schemas.microsoft.com/office/drawing/2014/main" id="{413A7733-758F-4326-9999-488F0EAB4747}"/>
              </a:ext>
            </a:extLst>
          </p:cNvPr>
          <p:cNvPicPr>
            <a:picLocks noChangeAspect="1"/>
          </p:cNvPicPr>
          <p:nvPr/>
        </p:nvPicPr>
        <p:blipFill>
          <a:blip r:embed="rId4"/>
          <a:stretch>
            <a:fillRect/>
          </a:stretch>
        </p:blipFill>
        <p:spPr>
          <a:xfrm>
            <a:off x="15103542" y="2952274"/>
            <a:ext cx="2533106" cy="2533106"/>
          </a:xfrm>
          <a:prstGeom prst="rect">
            <a:avLst/>
          </a:prstGeom>
        </p:spPr>
      </p:pic>
      <p:pic>
        <p:nvPicPr>
          <p:cNvPr id="12" name="Picture 11">
            <a:extLst>
              <a:ext uri="{FF2B5EF4-FFF2-40B4-BE49-F238E27FC236}">
                <a16:creationId xmlns:a16="http://schemas.microsoft.com/office/drawing/2014/main" id="{21294ABE-C0D7-4E73-991F-7C7ADBDEF910}"/>
              </a:ext>
            </a:extLst>
          </p:cNvPr>
          <p:cNvPicPr>
            <a:picLocks noChangeAspect="1"/>
          </p:cNvPicPr>
          <p:nvPr/>
        </p:nvPicPr>
        <p:blipFill rotWithShape="1">
          <a:blip r:embed="rId5"/>
          <a:srcRect t="11523" b="10809"/>
          <a:stretch/>
        </p:blipFill>
        <p:spPr>
          <a:xfrm>
            <a:off x="4416351" y="2997193"/>
            <a:ext cx="2987608" cy="3486958"/>
          </a:xfrm>
          <a:prstGeom prst="rect">
            <a:avLst/>
          </a:prstGeom>
        </p:spPr>
      </p:pic>
      <p:pic>
        <p:nvPicPr>
          <p:cNvPr id="13" name="Picture 12">
            <a:extLst>
              <a:ext uri="{FF2B5EF4-FFF2-40B4-BE49-F238E27FC236}">
                <a16:creationId xmlns:a16="http://schemas.microsoft.com/office/drawing/2014/main" id="{1109D285-4D38-43D7-9349-6499957A135B}"/>
              </a:ext>
            </a:extLst>
          </p:cNvPr>
          <p:cNvPicPr>
            <a:picLocks noChangeAspect="1"/>
          </p:cNvPicPr>
          <p:nvPr/>
        </p:nvPicPr>
        <p:blipFill rotWithShape="1">
          <a:blip r:embed="rId6"/>
          <a:srcRect l="25298"/>
          <a:stretch/>
        </p:blipFill>
        <p:spPr>
          <a:xfrm>
            <a:off x="14561240" y="5681385"/>
            <a:ext cx="3102845" cy="2764052"/>
          </a:xfrm>
          <a:prstGeom prst="rect">
            <a:avLst/>
          </a:prstGeom>
        </p:spPr>
      </p:pic>
      <p:pic>
        <p:nvPicPr>
          <p:cNvPr id="14" name="Picture 13">
            <a:extLst>
              <a:ext uri="{FF2B5EF4-FFF2-40B4-BE49-F238E27FC236}">
                <a16:creationId xmlns:a16="http://schemas.microsoft.com/office/drawing/2014/main" id="{5F92EF60-5DA7-4D68-810E-54E7E8903AB8}"/>
              </a:ext>
            </a:extLst>
          </p:cNvPr>
          <p:cNvPicPr>
            <a:picLocks noChangeAspect="1"/>
          </p:cNvPicPr>
          <p:nvPr/>
        </p:nvPicPr>
        <p:blipFill>
          <a:blip r:embed="rId7"/>
          <a:stretch>
            <a:fillRect/>
          </a:stretch>
        </p:blipFill>
        <p:spPr>
          <a:xfrm>
            <a:off x="8179841" y="3178056"/>
            <a:ext cx="2695330" cy="3306095"/>
          </a:xfrm>
          <a:prstGeom prst="rect">
            <a:avLst/>
          </a:prstGeom>
        </p:spPr>
      </p:pic>
      <p:pic>
        <p:nvPicPr>
          <p:cNvPr id="16" name="Picture 15">
            <a:extLst>
              <a:ext uri="{FF2B5EF4-FFF2-40B4-BE49-F238E27FC236}">
                <a16:creationId xmlns:a16="http://schemas.microsoft.com/office/drawing/2014/main" id="{732A960E-AF1B-48E4-A6F9-FC0384E469F9}"/>
              </a:ext>
            </a:extLst>
          </p:cNvPr>
          <p:cNvPicPr>
            <a:picLocks noChangeAspect="1"/>
          </p:cNvPicPr>
          <p:nvPr/>
        </p:nvPicPr>
        <p:blipFill>
          <a:blip r:embed="rId8"/>
          <a:stretch>
            <a:fillRect/>
          </a:stretch>
        </p:blipFill>
        <p:spPr>
          <a:xfrm>
            <a:off x="11822988" y="6415104"/>
            <a:ext cx="2951994" cy="2785864"/>
          </a:xfrm>
          <a:prstGeom prst="rect">
            <a:avLst/>
          </a:prstGeom>
        </p:spPr>
      </p:pic>
      <p:pic>
        <p:nvPicPr>
          <p:cNvPr id="17" name="Picture 16">
            <a:extLst>
              <a:ext uri="{FF2B5EF4-FFF2-40B4-BE49-F238E27FC236}">
                <a16:creationId xmlns:a16="http://schemas.microsoft.com/office/drawing/2014/main" id="{A0A3C88C-9208-4AA5-B90F-8CB3F9FF8B01}"/>
              </a:ext>
            </a:extLst>
          </p:cNvPr>
          <p:cNvPicPr>
            <a:picLocks noChangeAspect="1"/>
          </p:cNvPicPr>
          <p:nvPr/>
        </p:nvPicPr>
        <p:blipFill>
          <a:blip r:embed="rId9"/>
          <a:stretch>
            <a:fillRect/>
          </a:stretch>
        </p:blipFill>
        <p:spPr>
          <a:xfrm>
            <a:off x="1288910" y="7161541"/>
            <a:ext cx="3272301" cy="2039427"/>
          </a:xfrm>
          <a:prstGeom prst="rect">
            <a:avLst/>
          </a:prstGeom>
        </p:spPr>
      </p:pic>
      <p:pic>
        <p:nvPicPr>
          <p:cNvPr id="21" name="Picture 20">
            <a:extLst>
              <a:ext uri="{FF2B5EF4-FFF2-40B4-BE49-F238E27FC236}">
                <a16:creationId xmlns:a16="http://schemas.microsoft.com/office/drawing/2014/main" id="{DC23DD50-0693-41F4-BAFE-25BB2BA54762}"/>
              </a:ext>
            </a:extLst>
          </p:cNvPr>
          <p:cNvPicPr>
            <a:picLocks noChangeAspect="1"/>
          </p:cNvPicPr>
          <p:nvPr/>
        </p:nvPicPr>
        <p:blipFill rotWithShape="1">
          <a:blip r:embed="rId10"/>
          <a:srcRect b="18748"/>
          <a:stretch/>
        </p:blipFill>
        <p:spPr>
          <a:xfrm>
            <a:off x="8114977" y="7161541"/>
            <a:ext cx="3502356" cy="2058838"/>
          </a:xfrm>
          <a:prstGeom prst="rect">
            <a:avLst/>
          </a:prstGeom>
        </p:spPr>
      </p:pic>
      <p:pic>
        <p:nvPicPr>
          <p:cNvPr id="25" name="Picture 24">
            <a:extLst>
              <a:ext uri="{FF2B5EF4-FFF2-40B4-BE49-F238E27FC236}">
                <a16:creationId xmlns:a16="http://schemas.microsoft.com/office/drawing/2014/main" id="{864EDE1F-7459-4BAB-9299-242024DDF6E0}"/>
              </a:ext>
            </a:extLst>
          </p:cNvPr>
          <p:cNvPicPr>
            <a:picLocks noChangeAspect="1"/>
          </p:cNvPicPr>
          <p:nvPr/>
        </p:nvPicPr>
        <p:blipFill>
          <a:blip r:embed="rId11"/>
          <a:stretch>
            <a:fillRect/>
          </a:stretch>
        </p:blipFill>
        <p:spPr>
          <a:xfrm>
            <a:off x="11037795" y="3682326"/>
            <a:ext cx="3846750" cy="1923375"/>
          </a:xfrm>
          <a:prstGeom prst="rect">
            <a:avLst/>
          </a:prstGeom>
        </p:spPr>
      </p:pic>
      <p:pic>
        <p:nvPicPr>
          <p:cNvPr id="26" name="Picture 25">
            <a:extLst>
              <a:ext uri="{FF2B5EF4-FFF2-40B4-BE49-F238E27FC236}">
                <a16:creationId xmlns:a16="http://schemas.microsoft.com/office/drawing/2014/main" id="{25109F2B-19AB-4F17-9588-77361EA55E68}"/>
              </a:ext>
            </a:extLst>
          </p:cNvPr>
          <p:cNvPicPr>
            <a:picLocks noChangeAspect="1"/>
          </p:cNvPicPr>
          <p:nvPr/>
        </p:nvPicPr>
        <p:blipFill rotWithShape="1">
          <a:blip r:embed="rId12"/>
          <a:srcRect b="9742"/>
          <a:stretch/>
        </p:blipFill>
        <p:spPr>
          <a:xfrm>
            <a:off x="2977231" y="5333763"/>
            <a:ext cx="1492622" cy="2076648"/>
          </a:xfrm>
          <a:prstGeom prst="rect">
            <a:avLst/>
          </a:prstGeom>
        </p:spPr>
      </p:pic>
    </p:spTree>
    <p:extLst>
      <p:ext uri="{BB962C8B-B14F-4D97-AF65-F5344CB8AC3E}">
        <p14:creationId xmlns:p14="http://schemas.microsoft.com/office/powerpoint/2010/main" val="2121274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80057" y="1010703"/>
            <a:ext cx="167263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64541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Now time for fine motor skills….</a:t>
            </a:r>
          </a:p>
        </p:txBody>
      </p:sp>
      <p:pic>
        <p:nvPicPr>
          <p:cNvPr id="18" name="Picture 17">
            <a:extLst>
              <a:ext uri="{FF2B5EF4-FFF2-40B4-BE49-F238E27FC236}">
                <a16:creationId xmlns:a16="http://schemas.microsoft.com/office/drawing/2014/main" id="{3C6E8D26-D3E1-4EB4-83E7-F6B771652FEA}"/>
              </a:ext>
            </a:extLst>
          </p:cNvPr>
          <p:cNvPicPr>
            <a:picLocks noChangeAspect="1"/>
          </p:cNvPicPr>
          <p:nvPr/>
        </p:nvPicPr>
        <p:blipFill>
          <a:blip r:embed="rId2"/>
          <a:stretch>
            <a:fillRect/>
          </a:stretch>
        </p:blipFill>
        <p:spPr>
          <a:xfrm>
            <a:off x="14583223" y="6602536"/>
            <a:ext cx="2889435" cy="2889435"/>
          </a:xfrm>
          <a:prstGeom prst="rect">
            <a:avLst/>
          </a:prstGeom>
        </p:spPr>
      </p:pic>
      <p:pic>
        <p:nvPicPr>
          <p:cNvPr id="19" name="Picture 18">
            <a:extLst>
              <a:ext uri="{FF2B5EF4-FFF2-40B4-BE49-F238E27FC236}">
                <a16:creationId xmlns:a16="http://schemas.microsoft.com/office/drawing/2014/main" id="{20DC6881-EC66-4096-80F4-C3C1D24B684F}"/>
              </a:ext>
            </a:extLst>
          </p:cNvPr>
          <p:cNvPicPr>
            <a:picLocks noChangeAspect="1"/>
          </p:cNvPicPr>
          <p:nvPr/>
        </p:nvPicPr>
        <p:blipFill>
          <a:blip r:embed="rId3"/>
          <a:stretch>
            <a:fillRect/>
          </a:stretch>
        </p:blipFill>
        <p:spPr>
          <a:xfrm>
            <a:off x="1487711" y="3445944"/>
            <a:ext cx="3429000" cy="2568440"/>
          </a:xfrm>
          <a:prstGeom prst="rect">
            <a:avLst/>
          </a:prstGeom>
        </p:spPr>
      </p:pic>
      <p:pic>
        <p:nvPicPr>
          <p:cNvPr id="7" name="Picture 6">
            <a:extLst>
              <a:ext uri="{FF2B5EF4-FFF2-40B4-BE49-F238E27FC236}">
                <a16:creationId xmlns:a16="http://schemas.microsoft.com/office/drawing/2014/main" id="{766D1B27-EB24-4325-8B3C-D2AFE9122A51}"/>
              </a:ext>
            </a:extLst>
          </p:cNvPr>
          <p:cNvPicPr>
            <a:picLocks noChangeAspect="1"/>
          </p:cNvPicPr>
          <p:nvPr/>
        </p:nvPicPr>
        <p:blipFill>
          <a:blip r:embed="rId4"/>
          <a:stretch>
            <a:fillRect/>
          </a:stretch>
        </p:blipFill>
        <p:spPr>
          <a:xfrm>
            <a:off x="9884822" y="3388468"/>
            <a:ext cx="3429000" cy="2281844"/>
          </a:xfrm>
          <a:prstGeom prst="rect">
            <a:avLst/>
          </a:prstGeom>
        </p:spPr>
      </p:pic>
      <p:pic>
        <p:nvPicPr>
          <p:cNvPr id="8" name="Picture 7">
            <a:extLst>
              <a:ext uri="{FF2B5EF4-FFF2-40B4-BE49-F238E27FC236}">
                <a16:creationId xmlns:a16="http://schemas.microsoft.com/office/drawing/2014/main" id="{9F0739C8-108B-4BC1-8CB5-0D0FEF55D7A7}"/>
              </a:ext>
            </a:extLst>
          </p:cNvPr>
          <p:cNvPicPr>
            <a:picLocks noChangeAspect="1"/>
          </p:cNvPicPr>
          <p:nvPr/>
        </p:nvPicPr>
        <p:blipFill>
          <a:blip r:embed="rId5"/>
          <a:stretch>
            <a:fillRect/>
          </a:stretch>
        </p:blipFill>
        <p:spPr>
          <a:xfrm>
            <a:off x="14157307" y="3518020"/>
            <a:ext cx="3280845" cy="2183253"/>
          </a:xfrm>
          <a:prstGeom prst="rect">
            <a:avLst/>
          </a:prstGeom>
        </p:spPr>
      </p:pic>
      <p:pic>
        <p:nvPicPr>
          <p:cNvPr id="15" name="Picture 14">
            <a:extLst>
              <a:ext uri="{FF2B5EF4-FFF2-40B4-BE49-F238E27FC236}">
                <a16:creationId xmlns:a16="http://schemas.microsoft.com/office/drawing/2014/main" id="{B8681B45-16FD-4C78-9FBB-6401F44FB98E}"/>
              </a:ext>
            </a:extLst>
          </p:cNvPr>
          <p:cNvPicPr>
            <a:picLocks noChangeAspect="1"/>
          </p:cNvPicPr>
          <p:nvPr/>
        </p:nvPicPr>
        <p:blipFill>
          <a:blip r:embed="rId6"/>
          <a:stretch>
            <a:fillRect/>
          </a:stretch>
        </p:blipFill>
        <p:spPr>
          <a:xfrm>
            <a:off x="5425354" y="3348614"/>
            <a:ext cx="2590800" cy="2590800"/>
          </a:xfrm>
          <a:prstGeom prst="rect">
            <a:avLst/>
          </a:prstGeom>
        </p:spPr>
      </p:pic>
      <p:pic>
        <p:nvPicPr>
          <p:cNvPr id="20" name="Picture 19">
            <a:extLst>
              <a:ext uri="{FF2B5EF4-FFF2-40B4-BE49-F238E27FC236}">
                <a16:creationId xmlns:a16="http://schemas.microsoft.com/office/drawing/2014/main" id="{D8825F3A-A6D4-46A3-83D4-255884D53C34}"/>
              </a:ext>
            </a:extLst>
          </p:cNvPr>
          <p:cNvPicPr>
            <a:picLocks noChangeAspect="1"/>
          </p:cNvPicPr>
          <p:nvPr/>
        </p:nvPicPr>
        <p:blipFill>
          <a:blip r:embed="rId7"/>
          <a:stretch>
            <a:fillRect/>
          </a:stretch>
        </p:blipFill>
        <p:spPr>
          <a:xfrm>
            <a:off x="8999151" y="6926361"/>
            <a:ext cx="4603270" cy="2577831"/>
          </a:xfrm>
          <a:prstGeom prst="rect">
            <a:avLst/>
          </a:prstGeom>
        </p:spPr>
      </p:pic>
      <p:pic>
        <p:nvPicPr>
          <p:cNvPr id="21" name="Picture 20">
            <a:extLst>
              <a:ext uri="{FF2B5EF4-FFF2-40B4-BE49-F238E27FC236}">
                <a16:creationId xmlns:a16="http://schemas.microsoft.com/office/drawing/2014/main" id="{157A06FF-4308-46E5-AC62-77CFD79BB5B2}"/>
              </a:ext>
            </a:extLst>
          </p:cNvPr>
          <p:cNvPicPr>
            <a:picLocks noChangeAspect="1"/>
          </p:cNvPicPr>
          <p:nvPr/>
        </p:nvPicPr>
        <p:blipFill>
          <a:blip r:embed="rId8"/>
          <a:stretch>
            <a:fillRect/>
          </a:stretch>
        </p:blipFill>
        <p:spPr>
          <a:xfrm>
            <a:off x="1256582" y="6421230"/>
            <a:ext cx="3428999" cy="2374899"/>
          </a:xfrm>
          <a:prstGeom prst="rect">
            <a:avLst/>
          </a:prstGeom>
        </p:spPr>
      </p:pic>
      <p:pic>
        <p:nvPicPr>
          <p:cNvPr id="23" name="Picture 22">
            <a:extLst>
              <a:ext uri="{FF2B5EF4-FFF2-40B4-BE49-F238E27FC236}">
                <a16:creationId xmlns:a16="http://schemas.microsoft.com/office/drawing/2014/main" id="{48DB6579-89C9-4276-964B-8ED14C0722AB}"/>
              </a:ext>
            </a:extLst>
          </p:cNvPr>
          <p:cNvPicPr>
            <a:picLocks noChangeAspect="1"/>
          </p:cNvPicPr>
          <p:nvPr/>
        </p:nvPicPr>
        <p:blipFill>
          <a:blip r:embed="rId9"/>
          <a:stretch>
            <a:fillRect/>
          </a:stretch>
        </p:blipFill>
        <p:spPr>
          <a:xfrm>
            <a:off x="5099856" y="7106703"/>
            <a:ext cx="2590800" cy="2590800"/>
          </a:xfrm>
          <a:prstGeom prst="rect">
            <a:avLst/>
          </a:prstGeom>
        </p:spPr>
      </p:pic>
      <p:pic>
        <p:nvPicPr>
          <p:cNvPr id="24" name="Picture 23">
            <a:extLst>
              <a:ext uri="{FF2B5EF4-FFF2-40B4-BE49-F238E27FC236}">
                <a16:creationId xmlns:a16="http://schemas.microsoft.com/office/drawing/2014/main" id="{10491CD5-3801-40FC-87CB-6AAC6B59F7C6}"/>
              </a:ext>
            </a:extLst>
          </p:cNvPr>
          <p:cNvPicPr>
            <a:picLocks noChangeAspect="1"/>
          </p:cNvPicPr>
          <p:nvPr/>
        </p:nvPicPr>
        <p:blipFill>
          <a:blip r:embed="rId10"/>
          <a:stretch>
            <a:fillRect/>
          </a:stretch>
        </p:blipFill>
        <p:spPr>
          <a:xfrm>
            <a:off x="6956081" y="5190562"/>
            <a:ext cx="3156119" cy="2100254"/>
          </a:xfrm>
          <a:prstGeom prst="rect">
            <a:avLst/>
          </a:prstGeom>
        </p:spPr>
      </p:pic>
      <p:pic>
        <p:nvPicPr>
          <p:cNvPr id="25" name="Picture 24">
            <a:extLst>
              <a:ext uri="{FF2B5EF4-FFF2-40B4-BE49-F238E27FC236}">
                <a16:creationId xmlns:a16="http://schemas.microsoft.com/office/drawing/2014/main" id="{464D3433-CCCC-4B9B-BB39-C1814FC2CB69}"/>
              </a:ext>
            </a:extLst>
          </p:cNvPr>
          <p:cNvPicPr>
            <a:picLocks noChangeAspect="1"/>
          </p:cNvPicPr>
          <p:nvPr/>
        </p:nvPicPr>
        <p:blipFill>
          <a:blip r:embed="rId11"/>
          <a:stretch>
            <a:fillRect/>
          </a:stretch>
        </p:blipFill>
        <p:spPr>
          <a:xfrm>
            <a:off x="12678496" y="4898612"/>
            <a:ext cx="1847850" cy="2466975"/>
          </a:xfrm>
          <a:prstGeom prst="rect">
            <a:avLst/>
          </a:prstGeom>
        </p:spPr>
      </p:pic>
    </p:spTree>
    <p:extLst>
      <p:ext uri="{BB962C8B-B14F-4D97-AF65-F5344CB8AC3E}">
        <p14:creationId xmlns:p14="http://schemas.microsoft.com/office/powerpoint/2010/main" val="116523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45552" y="800100"/>
            <a:ext cx="167263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64541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Now the pencil is picked up….</a:t>
            </a:r>
          </a:p>
        </p:txBody>
      </p:sp>
      <p:pic>
        <p:nvPicPr>
          <p:cNvPr id="7" name="Picture 6">
            <a:extLst>
              <a:ext uri="{FF2B5EF4-FFF2-40B4-BE49-F238E27FC236}">
                <a16:creationId xmlns:a16="http://schemas.microsoft.com/office/drawing/2014/main" id="{77051690-CB68-457A-85A4-8A6C6FC8B131}"/>
              </a:ext>
            </a:extLst>
          </p:cNvPr>
          <p:cNvPicPr>
            <a:picLocks noChangeAspect="1"/>
          </p:cNvPicPr>
          <p:nvPr/>
        </p:nvPicPr>
        <p:blipFill>
          <a:blip r:embed="rId2"/>
          <a:stretch>
            <a:fillRect/>
          </a:stretch>
        </p:blipFill>
        <p:spPr>
          <a:xfrm>
            <a:off x="1752600" y="3256472"/>
            <a:ext cx="4271950" cy="2400293"/>
          </a:xfrm>
          <a:prstGeom prst="rect">
            <a:avLst/>
          </a:prstGeom>
        </p:spPr>
      </p:pic>
      <p:pic>
        <p:nvPicPr>
          <p:cNvPr id="8" name="Picture 7">
            <a:extLst>
              <a:ext uri="{FF2B5EF4-FFF2-40B4-BE49-F238E27FC236}">
                <a16:creationId xmlns:a16="http://schemas.microsoft.com/office/drawing/2014/main" id="{8A5C5037-857C-4A09-BCD2-CB2CD05B08BA}"/>
              </a:ext>
            </a:extLst>
          </p:cNvPr>
          <p:cNvPicPr>
            <a:picLocks noChangeAspect="1"/>
          </p:cNvPicPr>
          <p:nvPr/>
        </p:nvPicPr>
        <p:blipFill>
          <a:blip r:embed="rId3"/>
          <a:stretch>
            <a:fillRect/>
          </a:stretch>
        </p:blipFill>
        <p:spPr>
          <a:xfrm>
            <a:off x="13258800" y="3443868"/>
            <a:ext cx="3606996" cy="2400292"/>
          </a:xfrm>
          <a:prstGeom prst="rect">
            <a:avLst/>
          </a:prstGeom>
        </p:spPr>
      </p:pic>
      <p:pic>
        <p:nvPicPr>
          <p:cNvPr id="15" name="Picture 14">
            <a:extLst>
              <a:ext uri="{FF2B5EF4-FFF2-40B4-BE49-F238E27FC236}">
                <a16:creationId xmlns:a16="http://schemas.microsoft.com/office/drawing/2014/main" id="{50F92A15-F40A-457E-B290-E581C6382FCF}"/>
              </a:ext>
            </a:extLst>
          </p:cNvPr>
          <p:cNvPicPr>
            <a:picLocks noChangeAspect="1"/>
          </p:cNvPicPr>
          <p:nvPr/>
        </p:nvPicPr>
        <p:blipFill>
          <a:blip r:embed="rId4"/>
          <a:stretch>
            <a:fillRect/>
          </a:stretch>
        </p:blipFill>
        <p:spPr>
          <a:xfrm>
            <a:off x="7455994" y="3614744"/>
            <a:ext cx="3976688" cy="2646305"/>
          </a:xfrm>
          <a:prstGeom prst="rect">
            <a:avLst/>
          </a:prstGeom>
        </p:spPr>
      </p:pic>
      <p:pic>
        <p:nvPicPr>
          <p:cNvPr id="18" name="Picture 17">
            <a:extLst>
              <a:ext uri="{FF2B5EF4-FFF2-40B4-BE49-F238E27FC236}">
                <a16:creationId xmlns:a16="http://schemas.microsoft.com/office/drawing/2014/main" id="{E221250F-213E-4744-AE24-466B4217051F}"/>
              </a:ext>
            </a:extLst>
          </p:cNvPr>
          <p:cNvPicPr>
            <a:picLocks noChangeAspect="1"/>
          </p:cNvPicPr>
          <p:nvPr/>
        </p:nvPicPr>
        <p:blipFill>
          <a:blip r:embed="rId5"/>
          <a:stretch>
            <a:fillRect/>
          </a:stretch>
        </p:blipFill>
        <p:spPr>
          <a:xfrm>
            <a:off x="5496103" y="5311598"/>
            <a:ext cx="2712250" cy="3524548"/>
          </a:xfrm>
          <a:prstGeom prst="rect">
            <a:avLst/>
          </a:prstGeom>
        </p:spPr>
      </p:pic>
      <p:pic>
        <p:nvPicPr>
          <p:cNvPr id="19" name="Picture 18">
            <a:extLst>
              <a:ext uri="{FF2B5EF4-FFF2-40B4-BE49-F238E27FC236}">
                <a16:creationId xmlns:a16="http://schemas.microsoft.com/office/drawing/2014/main" id="{0F5431E9-89C1-4EC2-A68E-ED215EF559D4}"/>
              </a:ext>
            </a:extLst>
          </p:cNvPr>
          <p:cNvPicPr>
            <a:picLocks noChangeAspect="1"/>
          </p:cNvPicPr>
          <p:nvPr/>
        </p:nvPicPr>
        <p:blipFill rotWithShape="1">
          <a:blip r:embed="rId6"/>
          <a:srcRect b="10695"/>
          <a:stretch/>
        </p:blipFill>
        <p:spPr>
          <a:xfrm>
            <a:off x="12933349" y="6087264"/>
            <a:ext cx="3509798" cy="2646293"/>
          </a:xfrm>
          <a:prstGeom prst="rect">
            <a:avLst/>
          </a:prstGeom>
        </p:spPr>
      </p:pic>
      <p:pic>
        <p:nvPicPr>
          <p:cNvPr id="20" name="Picture 19">
            <a:extLst>
              <a:ext uri="{FF2B5EF4-FFF2-40B4-BE49-F238E27FC236}">
                <a16:creationId xmlns:a16="http://schemas.microsoft.com/office/drawing/2014/main" id="{3528C787-A2B0-401F-9B9A-1326794AB56D}"/>
              </a:ext>
            </a:extLst>
          </p:cNvPr>
          <p:cNvPicPr>
            <a:picLocks noChangeAspect="1"/>
          </p:cNvPicPr>
          <p:nvPr/>
        </p:nvPicPr>
        <p:blipFill>
          <a:blip r:embed="rId7"/>
          <a:stretch>
            <a:fillRect/>
          </a:stretch>
        </p:blipFill>
        <p:spPr>
          <a:xfrm>
            <a:off x="1316227" y="6667500"/>
            <a:ext cx="3606996" cy="2400292"/>
          </a:xfrm>
          <a:prstGeom prst="rect">
            <a:avLst/>
          </a:prstGeom>
        </p:spPr>
      </p:pic>
      <p:pic>
        <p:nvPicPr>
          <p:cNvPr id="23" name="Picture 22">
            <a:extLst>
              <a:ext uri="{FF2B5EF4-FFF2-40B4-BE49-F238E27FC236}">
                <a16:creationId xmlns:a16="http://schemas.microsoft.com/office/drawing/2014/main" id="{30B482DA-F80D-4D94-B296-FA8891575B00}"/>
              </a:ext>
            </a:extLst>
          </p:cNvPr>
          <p:cNvPicPr>
            <a:picLocks noChangeAspect="1"/>
          </p:cNvPicPr>
          <p:nvPr/>
        </p:nvPicPr>
        <p:blipFill>
          <a:blip r:embed="rId8"/>
          <a:stretch>
            <a:fillRect/>
          </a:stretch>
        </p:blipFill>
        <p:spPr>
          <a:xfrm>
            <a:off x="8938779" y="6626439"/>
            <a:ext cx="3271917" cy="2441353"/>
          </a:xfrm>
          <a:prstGeom prst="rect">
            <a:avLst/>
          </a:prstGeom>
        </p:spPr>
      </p:pic>
    </p:spTree>
    <p:extLst>
      <p:ext uri="{BB962C8B-B14F-4D97-AF65-F5344CB8AC3E}">
        <p14:creationId xmlns:p14="http://schemas.microsoft.com/office/powerpoint/2010/main" val="2485622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299" y="342900"/>
            <a:ext cx="151261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38633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Letter Formation Families </a:t>
            </a:r>
          </a:p>
        </p:txBody>
      </p:sp>
      <p:pic>
        <p:nvPicPr>
          <p:cNvPr id="8" name="Picture 7">
            <a:extLst>
              <a:ext uri="{FF2B5EF4-FFF2-40B4-BE49-F238E27FC236}">
                <a16:creationId xmlns:a16="http://schemas.microsoft.com/office/drawing/2014/main" id="{0C039C1F-DBC2-4C87-BD2D-B67B2F4F8062}"/>
              </a:ext>
            </a:extLst>
          </p:cNvPr>
          <p:cNvPicPr>
            <a:picLocks noChangeAspect="1"/>
          </p:cNvPicPr>
          <p:nvPr/>
        </p:nvPicPr>
        <p:blipFill>
          <a:blip r:embed="rId2"/>
          <a:stretch>
            <a:fillRect/>
          </a:stretch>
        </p:blipFill>
        <p:spPr>
          <a:xfrm>
            <a:off x="5815643" y="3337511"/>
            <a:ext cx="10131860" cy="5065930"/>
          </a:xfrm>
          <a:prstGeom prst="rect">
            <a:avLst/>
          </a:prstGeom>
        </p:spPr>
      </p:pic>
      <p:pic>
        <p:nvPicPr>
          <p:cNvPr id="9" name="Picture 8">
            <a:extLst>
              <a:ext uri="{FF2B5EF4-FFF2-40B4-BE49-F238E27FC236}">
                <a16:creationId xmlns:a16="http://schemas.microsoft.com/office/drawing/2014/main" id="{2ED89034-0280-41B8-9B93-03CDA5077A82}"/>
              </a:ext>
            </a:extLst>
          </p:cNvPr>
          <p:cNvPicPr>
            <a:picLocks noChangeAspect="1"/>
          </p:cNvPicPr>
          <p:nvPr/>
        </p:nvPicPr>
        <p:blipFill>
          <a:blip r:embed="rId3"/>
          <a:stretch>
            <a:fillRect/>
          </a:stretch>
        </p:blipFill>
        <p:spPr>
          <a:xfrm>
            <a:off x="1202608" y="4285984"/>
            <a:ext cx="4438726" cy="3324760"/>
          </a:xfrm>
          <a:prstGeom prst="rect">
            <a:avLst/>
          </a:prstGeom>
        </p:spPr>
      </p:pic>
    </p:spTree>
    <p:extLst>
      <p:ext uri="{BB962C8B-B14F-4D97-AF65-F5344CB8AC3E}">
        <p14:creationId xmlns:p14="http://schemas.microsoft.com/office/powerpoint/2010/main" val="3920350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299" y="342900"/>
            <a:ext cx="151261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38633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Handwriting </a:t>
            </a:r>
          </a:p>
        </p:txBody>
      </p:sp>
      <p:pic>
        <p:nvPicPr>
          <p:cNvPr id="12" name="Picture 11">
            <a:extLst>
              <a:ext uri="{FF2B5EF4-FFF2-40B4-BE49-F238E27FC236}">
                <a16:creationId xmlns:a16="http://schemas.microsoft.com/office/drawing/2014/main" id="{6BA560F2-3661-4F8E-A21B-2E63938FDA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6011" y="2970751"/>
            <a:ext cx="10335978" cy="4345497"/>
          </a:xfrm>
          <a:prstGeom prst="rect">
            <a:avLst/>
          </a:prstGeom>
        </p:spPr>
      </p:pic>
    </p:spTree>
    <p:extLst>
      <p:ext uri="{BB962C8B-B14F-4D97-AF65-F5344CB8AC3E}">
        <p14:creationId xmlns:p14="http://schemas.microsoft.com/office/powerpoint/2010/main" val="935960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410200" y="800100"/>
            <a:ext cx="11715883"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marL="0" marR="0" lvl="0" indent="0" algn="ctr" defTabSz="914400" rtl="0" eaLnBrk="1" fontAlgn="auto" latinLnBrk="0" hangingPunct="1">
                  <a:lnSpc>
                    <a:spcPts val="2683"/>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6318870" y="1299106"/>
            <a:ext cx="10391976" cy="1154162"/>
          </a:xfrm>
          <a:prstGeom prst="rect">
            <a:avLst/>
          </a:prstGeom>
        </p:spPr>
        <p:txBody>
          <a:bodyPr wrap="square" lIns="0" tIns="0" rIns="0" bIns="0" rtlCol="0" anchor="t">
            <a:spAutoFit/>
          </a:bodyPr>
          <a:lstStyle/>
          <a:p>
            <a:pPr marL="0" marR="0" lvl="0" indent="0" algn="ctr" defTabSz="914400" rtl="0" eaLnBrk="1" fontAlgn="auto" latinLnBrk="0" hangingPunct="1">
              <a:lnSpc>
                <a:spcPts val="9000"/>
              </a:lnSpc>
              <a:spcBef>
                <a:spcPct val="0"/>
              </a:spcBef>
              <a:spcAft>
                <a:spcPts val="0"/>
              </a:spcAft>
              <a:buClrTx/>
              <a:buSzTx/>
              <a:buFontTx/>
              <a:buNone/>
              <a:tabLst/>
              <a:defRPr/>
            </a:pPr>
            <a:r>
              <a:rPr kumimoji="0" lang="en-US" sz="7500" b="0" i="0" u="none" strike="noStrike" kern="1200" cap="none" spc="0" normalizeH="0" baseline="0" noProof="0" dirty="0">
                <a:ln>
                  <a:noFill/>
                </a:ln>
                <a:solidFill>
                  <a:srgbClr val="000000"/>
                </a:solidFill>
                <a:effectLst/>
                <a:uLnTx/>
                <a:uFillTx/>
                <a:latin typeface="Balsamiq Sans Bold"/>
                <a:ea typeface="+mn-ea"/>
                <a:cs typeface="+mn-cs"/>
              </a:rPr>
              <a:t>Part 2- The Creative bit</a:t>
            </a:r>
          </a:p>
        </p:txBody>
      </p:sp>
      <p:sp>
        <p:nvSpPr>
          <p:cNvPr id="12" name="Rectangle 11">
            <a:extLst>
              <a:ext uri="{FF2B5EF4-FFF2-40B4-BE49-F238E27FC236}">
                <a16:creationId xmlns:a16="http://schemas.microsoft.com/office/drawing/2014/main" id="{B1496AF6-0031-4D01-A114-9A2FB7855091}"/>
              </a:ext>
            </a:extLst>
          </p:cNvPr>
          <p:cNvSpPr/>
          <p:nvPr/>
        </p:nvSpPr>
        <p:spPr>
          <a:xfrm>
            <a:off x="5181600" y="3190998"/>
            <a:ext cx="11930085" cy="5841984"/>
          </a:xfrm>
          <a:prstGeom prst="rect">
            <a:avLst/>
          </a:prstGeom>
        </p:spPr>
        <p:txBody>
          <a:bodyPr wrap="square">
            <a:spAutoFit/>
          </a:bodyPr>
          <a:lstStyle/>
          <a:p>
            <a:pPr marL="563281" marR="0" lvl="1" indent="0" algn="l" defTabSz="914400" rtl="0" eaLnBrk="1" fontAlgn="auto" latinLnBrk="0" hangingPunct="1">
              <a:lnSpc>
                <a:spcPts val="6522"/>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HfW cursive bold" panose="00000500000000000000" pitchFamily="2" charset="0"/>
                <a:ea typeface="+mn-ea"/>
                <a:cs typeface="+mn-cs"/>
              </a:rPr>
              <a:t>Some children , even once they have mastered the physical and mechanical part of writing, find they have nothing to say. In the early years of their life it is our job as their adults and role models to fill up their creative banks so they always have memories, experiences, stories and ideas to fall back on. This filling of the bank is a never ending story and will help our children to ‘magpie’ and find a starting point and  inspiration for their writing. </a:t>
            </a:r>
            <a:r>
              <a:rPr kumimoji="0" lang="en-GB" sz="3200" b="0" i="0" u="none" strike="noStrike" kern="1200" cap="none" spc="0" normalizeH="0" baseline="0" noProof="0" dirty="0">
                <a:ln>
                  <a:noFill/>
                </a:ln>
                <a:solidFill>
                  <a:prstClr val="black"/>
                </a:solidFill>
                <a:effectLst/>
                <a:uLnTx/>
                <a:uFillTx/>
                <a:latin typeface="HfW cursive bold" panose="00000500000000000000" pitchFamily="2" charset="0"/>
                <a:ea typeface="+mn-ea"/>
                <a:cs typeface="+mn-cs"/>
              </a:rPr>
              <a:t> </a:t>
            </a:r>
          </a:p>
        </p:txBody>
      </p:sp>
      <p:pic>
        <p:nvPicPr>
          <p:cNvPr id="7" name="Picture 6">
            <a:extLst>
              <a:ext uri="{FF2B5EF4-FFF2-40B4-BE49-F238E27FC236}">
                <a16:creationId xmlns:a16="http://schemas.microsoft.com/office/drawing/2014/main" id="{AB13A749-166C-4EC7-869A-CA8A3047401D}"/>
              </a:ext>
            </a:extLst>
          </p:cNvPr>
          <p:cNvPicPr>
            <a:picLocks noChangeAspect="1"/>
          </p:cNvPicPr>
          <p:nvPr/>
        </p:nvPicPr>
        <p:blipFill>
          <a:blip r:embed="rId2"/>
          <a:stretch>
            <a:fillRect/>
          </a:stretch>
        </p:blipFill>
        <p:spPr>
          <a:xfrm rot="20923043">
            <a:off x="481582" y="746025"/>
            <a:ext cx="2857500" cy="2981325"/>
          </a:xfrm>
          <a:prstGeom prst="rect">
            <a:avLst/>
          </a:prstGeom>
        </p:spPr>
      </p:pic>
      <p:pic>
        <p:nvPicPr>
          <p:cNvPr id="8" name="Picture 7">
            <a:extLst>
              <a:ext uri="{FF2B5EF4-FFF2-40B4-BE49-F238E27FC236}">
                <a16:creationId xmlns:a16="http://schemas.microsoft.com/office/drawing/2014/main" id="{0F25B895-EFEF-486F-8F63-17A31B8F0ABB}"/>
              </a:ext>
            </a:extLst>
          </p:cNvPr>
          <p:cNvPicPr>
            <a:picLocks noChangeAspect="1"/>
          </p:cNvPicPr>
          <p:nvPr/>
        </p:nvPicPr>
        <p:blipFill>
          <a:blip r:embed="rId3"/>
          <a:stretch>
            <a:fillRect/>
          </a:stretch>
        </p:blipFill>
        <p:spPr>
          <a:xfrm>
            <a:off x="381000" y="4457700"/>
            <a:ext cx="4483382" cy="2510694"/>
          </a:xfrm>
          <a:prstGeom prst="rect">
            <a:avLst/>
          </a:prstGeom>
        </p:spPr>
      </p:pic>
      <p:pic>
        <p:nvPicPr>
          <p:cNvPr id="9" name="Picture 8">
            <a:extLst>
              <a:ext uri="{FF2B5EF4-FFF2-40B4-BE49-F238E27FC236}">
                <a16:creationId xmlns:a16="http://schemas.microsoft.com/office/drawing/2014/main" id="{C94D683E-93F0-4872-AB2A-4C8950D2FDA2}"/>
              </a:ext>
            </a:extLst>
          </p:cNvPr>
          <p:cNvPicPr>
            <a:picLocks noChangeAspect="1"/>
          </p:cNvPicPr>
          <p:nvPr/>
        </p:nvPicPr>
        <p:blipFill>
          <a:blip r:embed="rId4"/>
          <a:stretch>
            <a:fillRect/>
          </a:stretch>
        </p:blipFill>
        <p:spPr>
          <a:xfrm>
            <a:off x="640841" y="7448019"/>
            <a:ext cx="3751517" cy="2496464"/>
          </a:xfrm>
          <a:prstGeom prst="rect">
            <a:avLst/>
          </a:prstGeom>
        </p:spPr>
      </p:pic>
    </p:spTree>
    <p:extLst>
      <p:ext uri="{BB962C8B-B14F-4D97-AF65-F5344CB8AC3E}">
        <p14:creationId xmlns:p14="http://schemas.microsoft.com/office/powerpoint/2010/main" val="3095507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78457" y="1087843"/>
            <a:ext cx="151261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38633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Filling the memory bank …</a:t>
            </a:r>
          </a:p>
        </p:txBody>
      </p:sp>
      <p:pic>
        <p:nvPicPr>
          <p:cNvPr id="7" name="Picture 6">
            <a:extLst>
              <a:ext uri="{FF2B5EF4-FFF2-40B4-BE49-F238E27FC236}">
                <a16:creationId xmlns:a16="http://schemas.microsoft.com/office/drawing/2014/main" id="{EF13BEE8-0C94-41A1-9850-0BB698A334A7}"/>
              </a:ext>
            </a:extLst>
          </p:cNvPr>
          <p:cNvPicPr>
            <a:picLocks noChangeAspect="1"/>
          </p:cNvPicPr>
          <p:nvPr/>
        </p:nvPicPr>
        <p:blipFill>
          <a:blip r:embed="rId2"/>
          <a:stretch>
            <a:fillRect/>
          </a:stretch>
        </p:blipFill>
        <p:spPr>
          <a:xfrm>
            <a:off x="11468958" y="3457106"/>
            <a:ext cx="3871913" cy="2691627"/>
          </a:xfrm>
          <a:prstGeom prst="rect">
            <a:avLst/>
          </a:prstGeom>
        </p:spPr>
      </p:pic>
      <p:pic>
        <p:nvPicPr>
          <p:cNvPr id="10" name="Picture 9">
            <a:extLst>
              <a:ext uri="{FF2B5EF4-FFF2-40B4-BE49-F238E27FC236}">
                <a16:creationId xmlns:a16="http://schemas.microsoft.com/office/drawing/2014/main" id="{62FBC4CE-A44D-429A-8AC7-F1028F73CE32}"/>
              </a:ext>
            </a:extLst>
          </p:cNvPr>
          <p:cNvPicPr>
            <a:picLocks noChangeAspect="1"/>
          </p:cNvPicPr>
          <p:nvPr/>
        </p:nvPicPr>
        <p:blipFill>
          <a:blip r:embed="rId3"/>
          <a:stretch>
            <a:fillRect/>
          </a:stretch>
        </p:blipFill>
        <p:spPr>
          <a:xfrm>
            <a:off x="1300412" y="3570200"/>
            <a:ext cx="3784404" cy="2328864"/>
          </a:xfrm>
          <a:prstGeom prst="rect">
            <a:avLst/>
          </a:prstGeom>
        </p:spPr>
      </p:pic>
      <p:pic>
        <p:nvPicPr>
          <p:cNvPr id="11" name="Picture 10">
            <a:extLst>
              <a:ext uri="{FF2B5EF4-FFF2-40B4-BE49-F238E27FC236}">
                <a16:creationId xmlns:a16="http://schemas.microsoft.com/office/drawing/2014/main" id="{93618AA4-D7C3-4299-BB96-658A17489DC2}"/>
              </a:ext>
            </a:extLst>
          </p:cNvPr>
          <p:cNvPicPr>
            <a:picLocks noChangeAspect="1"/>
          </p:cNvPicPr>
          <p:nvPr/>
        </p:nvPicPr>
        <p:blipFill>
          <a:blip r:embed="rId4"/>
          <a:stretch>
            <a:fillRect/>
          </a:stretch>
        </p:blipFill>
        <p:spPr>
          <a:xfrm>
            <a:off x="6269064" y="3360772"/>
            <a:ext cx="4129088" cy="2747720"/>
          </a:xfrm>
          <a:prstGeom prst="rect">
            <a:avLst/>
          </a:prstGeom>
        </p:spPr>
      </p:pic>
      <p:pic>
        <p:nvPicPr>
          <p:cNvPr id="12" name="Picture 11">
            <a:extLst>
              <a:ext uri="{FF2B5EF4-FFF2-40B4-BE49-F238E27FC236}">
                <a16:creationId xmlns:a16="http://schemas.microsoft.com/office/drawing/2014/main" id="{30E08A71-7AA1-45F1-95D6-A9EDF872B1A0}"/>
              </a:ext>
            </a:extLst>
          </p:cNvPr>
          <p:cNvPicPr>
            <a:picLocks noChangeAspect="1"/>
          </p:cNvPicPr>
          <p:nvPr/>
        </p:nvPicPr>
        <p:blipFill>
          <a:blip r:embed="rId5"/>
          <a:stretch>
            <a:fillRect/>
          </a:stretch>
        </p:blipFill>
        <p:spPr>
          <a:xfrm>
            <a:off x="1300412" y="6909509"/>
            <a:ext cx="4129088" cy="2747720"/>
          </a:xfrm>
          <a:prstGeom prst="rect">
            <a:avLst/>
          </a:prstGeom>
        </p:spPr>
      </p:pic>
      <p:pic>
        <p:nvPicPr>
          <p:cNvPr id="13" name="Picture 12">
            <a:extLst>
              <a:ext uri="{FF2B5EF4-FFF2-40B4-BE49-F238E27FC236}">
                <a16:creationId xmlns:a16="http://schemas.microsoft.com/office/drawing/2014/main" id="{932C827F-39A7-47AB-B605-F69BDD9D8BCA}"/>
              </a:ext>
            </a:extLst>
          </p:cNvPr>
          <p:cNvPicPr>
            <a:picLocks noChangeAspect="1"/>
          </p:cNvPicPr>
          <p:nvPr/>
        </p:nvPicPr>
        <p:blipFill>
          <a:blip r:embed="rId6"/>
          <a:stretch>
            <a:fillRect/>
          </a:stretch>
        </p:blipFill>
        <p:spPr>
          <a:xfrm>
            <a:off x="6056197" y="6562810"/>
            <a:ext cx="4341956" cy="3085074"/>
          </a:xfrm>
          <a:prstGeom prst="rect">
            <a:avLst/>
          </a:prstGeom>
        </p:spPr>
      </p:pic>
      <p:pic>
        <p:nvPicPr>
          <p:cNvPr id="14" name="Picture 13">
            <a:extLst>
              <a:ext uri="{FF2B5EF4-FFF2-40B4-BE49-F238E27FC236}">
                <a16:creationId xmlns:a16="http://schemas.microsoft.com/office/drawing/2014/main" id="{23A8192F-7B42-4674-BB20-42082A0956D8}"/>
              </a:ext>
            </a:extLst>
          </p:cNvPr>
          <p:cNvPicPr>
            <a:picLocks noChangeAspect="1"/>
          </p:cNvPicPr>
          <p:nvPr/>
        </p:nvPicPr>
        <p:blipFill>
          <a:blip r:embed="rId7"/>
          <a:stretch>
            <a:fillRect/>
          </a:stretch>
        </p:blipFill>
        <p:spPr>
          <a:xfrm>
            <a:off x="11233937" y="6413443"/>
            <a:ext cx="4341956" cy="3210718"/>
          </a:xfrm>
          <a:prstGeom prst="rect">
            <a:avLst/>
          </a:prstGeom>
        </p:spPr>
      </p:pic>
    </p:spTree>
    <p:extLst>
      <p:ext uri="{BB962C8B-B14F-4D97-AF65-F5344CB8AC3E}">
        <p14:creationId xmlns:p14="http://schemas.microsoft.com/office/powerpoint/2010/main" val="1664779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39264" y="784335"/>
            <a:ext cx="10807213"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0391976"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The power of oracy </a:t>
            </a:r>
          </a:p>
        </p:txBody>
      </p:sp>
      <p:sp>
        <p:nvSpPr>
          <p:cNvPr id="24" name="TextBox 24"/>
          <p:cNvSpPr txBox="1"/>
          <p:nvPr/>
        </p:nvSpPr>
        <p:spPr>
          <a:xfrm>
            <a:off x="1028299" y="2940296"/>
            <a:ext cx="10391976" cy="833562"/>
          </a:xfrm>
          <a:prstGeom prst="rect">
            <a:avLst/>
          </a:prstGeom>
        </p:spPr>
        <p:txBody>
          <a:bodyPr wrap="square" lIns="0" tIns="0" rIns="0" bIns="0" rtlCol="0" anchor="t">
            <a:spAutoFit/>
          </a:bodyPr>
          <a:lstStyle/>
          <a:p>
            <a:pPr marL="563281" lvl="1">
              <a:lnSpc>
                <a:spcPts val="6522"/>
              </a:lnSpc>
            </a:pPr>
            <a:endParaRPr lang="en-GB" sz="5400" dirty="0">
              <a:latin typeface="HfW cursive bold" panose="00000500000000000000" pitchFamily="2" charset="0"/>
            </a:endParaRPr>
          </a:p>
        </p:txBody>
      </p:sp>
      <p:pic>
        <p:nvPicPr>
          <p:cNvPr id="7" name="Picture 6">
            <a:extLst>
              <a:ext uri="{FF2B5EF4-FFF2-40B4-BE49-F238E27FC236}">
                <a16:creationId xmlns:a16="http://schemas.microsoft.com/office/drawing/2014/main" id="{59722D46-B0A3-4DA8-B5F4-0F1D2A44C5DC}"/>
              </a:ext>
            </a:extLst>
          </p:cNvPr>
          <p:cNvPicPr>
            <a:picLocks noChangeAspect="1"/>
          </p:cNvPicPr>
          <p:nvPr/>
        </p:nvPicPr>
        <p:blipFill>
          <a:blip r:embed="rId2"/>
          <a:stretch>
            <a:fillRect/>
          </a:stretch>
        </p:blipFill>
        <p:spPr>
          <a:xfrm>
            <a:off x="12142131" y="550924"/>
            <a:ext cx="5210175" cy="3030408"/>
          </a:xfrm>
          <a:prstGeom prst="rect">
            <a:avLst/>
          </a:prstGeom>
        </p:spPr>
      </p:pic>
      <p:pic>
        <p:nvPicPr>
          <p:cNvPr id="8" name="Picture 7">
            <a:extLst>
              <a:ext uri="{FF2B5EF4-FFF2-40B4-BE49-F238E27FC236}">
                <a16:creationId xmlns:a16="http://schemas.microsoft.com/office/drawing/2014/main" id="{8D69A1FA-9A96-4906-B21C-E4534F8794A9}"/>
              </a:ext>
            </a:extLst>
          </p:cNvPr>
          <p:cNvPicPr>
            <a:picLocks noChangeAspect="1"/>
          </p:cNvPicPr>
          <p:nvPr/>
        </p:nvPicPr>
        <p:blipFill>
          <a:blip r:embed="rId3"/>
          <a:stretch>
            <a:fillRect/>
          </a:stretch>
        </p:blipFill>
        <p:spPr>
          <a:xfrm>
            <a:off x="1057987" y="3185230"/>
            <a:ext cx="8219875" cy="1942505"/>
          </a:xfrm>
          <a:prstGeom prst="rect">
            <a:avLst/>
          </a:prstGeom>
        </p:spPr>
      </p:pic>
      <p:sp>
        <p:nvSpPr>
          <p:cNvPr id="9" name="Rectangle 8">
            <a:extLst>
              <a:ext uri="{FF2B5EF4-FFF2-40B4-BE49-F238E27FC236}">
                <a16:creationId xmlns:a16="http://schemas.microsoft.com/office/drawing/2014/main" id="{0E7D8CC4-8DD7-4B14-9653-E475762C8660}"/>
              </a:ext>
            </a:extLst>
          </p:cNvPr>
          <p:cNvSpPr/>
          <p:nvPr/>
        </p:nvSpPr>
        <p:spPr>
          <a:xfrm>
            <a:off x="1730396" y="5424302"/>
            <a:ext cx="9703493" cy="4031873"/>
          </a:xfrm>
          <a:prstGeom prst="rect">
            <a:avLst/>
          </a:prstGeom>
        </p:spPr>
        <p:txBody>
          <a:bodyPr wrap="square">
            <a:spAutoFit/>
          </a:bodyPr>
          <a:lstStyle/>
          <a:p>
            <a:r>
              <a:rPr lang="en-GB" sz="3200" dirty="0">
                <a:solidFill>
                  <a:srgbClr val="040C28"/>
                </a:solidFill>
                <a:latin typeface="HfW cursive bold" panose="00000500000000000000" pitchFamily="2" charset="0"/>
              </a:rPr>
              <a:t>Good oracy skills can help children in every subject that they learn in school</a:t>
            </a:r>
            <a:r>
              <a:rPr lang="en-GB" sz="3200" dirty="0">
                <a:solidFill>
                  <a:srgbClr val="202124"/>
                </a:solidFill>
                <a:latin typeface="HfW cursive bold" panose="00000500000000000000" pitchFamily="2" charset="0"/>
              </a:rPr>
              <a:t>. It enables them to express their thoughts and opinions about what they're learning and interact with others thoughtfully and productively.</a:t>
            </a:r>
          </a:p>
          <a:p>
            <a:endParaRPr lang="en-GB" sz="3200" dirty="0">
              <a:solidFill>
                <a:srgbClr val="202124"/>
              </a:solidFill>
              <a:latin typeface="HfW cursive bold" panose="00000500000000000000" pitchFamily="2" charset="0"/>
            </a:endParaRPr>
          </a:p>
          <a:p>
            <a:r>
              <a:rPr lang="en-GB" sz="3200" dirty="0">
                <a:solidFill>
                  <a:srgbClr val="202124"/>
                </a:solidFill>
                <a:latin typeface="HfW cursive bold" panose="00000500000000000000" pitchFamily="2" charset="0"/>
              </a:rPr>
              <a:t>We need to give our children enough time to converse - not just talk. </a:t>
            </a:r>
            <a:endParaRPr lang="en-GB" sz="3200" dirty="0">
              <a:latin typeface="HfW cursive bold" panose="00000500000000000000" pitchFamily="2" charset="0"/>
            </a:endParaRPr>
          </a:p>
        </p:txBody>
      </p:sp>
      <p:sp>
        <p:nvSpPr>
          <p:cNvPr id="10" name="Rectangle 9">
            <a:extLst>
              <a:ext uri="{FF2B5EF4-FFF2-40B4-BE49-F238E27FC236}">
                <a16:creationId xmlns:a16="http://schemas.microsoft.com/office/drawing/2014/main" id="{C4C56BB6-5F1F-437D-8184-93E062813100}"/>
              </a:ext>
            </a:extLst>
          </p:cNvPr>
          <p:cNvSpPr/>
          <p:nvPr/>
        </p:nvSpPr>
        <p:spPr>
          <a:xfrm>
            <a:off x="12573000" y="4334184"/>
            <a:ext cx="169148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ideas</a:t>
            </a:r>
          </a:p>
        </p:txBody>
      </p:sp>
      <p:sp>
        <p:nvSpPr>
          <p:cNvPr id="11" name="Rectangle 10">
            <a:extLst>
              <a:ext uri="{FF2B5EF4-FFF2-40B4-BE49-F238E27FC236}">
                <a16:creationId xmlns:a16="http://schemas.microsoft.com/office/drawing/2014/main" id="{3A9F97C7-89A5-40A4-8184-B883760FCC6D}"/>
              </a:ext>
            </a:extLst>
          </p:cNvPr>
          <p:cNvSpPr/>
          <p:nvPr/>
        </p:nvSpPr>
        <p:spPr>
          <a:xfrm>
            <a:off x="13929046" y="4681835"/>
            <a:ext cx="3330655"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confidence</a:t>
            </a:r>
          </a:p>
        </p:txBody>
      </p:sp>
      <p:sp>
        <p:nvSpPr>
          <p:cNvPr id="12" name="Rectangle 11">
            <a:extLst>
              <a:ext uri="{FF2B5EF4-FFF2-40B4-BE49-F238E27FC236}">
                <a16:creationId xmlns:a16="http://schemas.microsoft.com/office/drawing/2014/main" id="{6C53C18B-6374-44D8-8C28-2A6098F5E1F8}"/>
              </a:ext>
            </a:extLst>
          </p:cNvPr>
          <p:cNvSpPr/>
          <p:nvPr/>
        </p:nvSpPr>
        <p:spPr>
          <a:xfrm>
            <a:off x="12444684" y="5548701"/>
            <a:ext cx="3076997"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structures</a:t>
            </a:r>
          </a:p>
        </p:txBody>
      </p:sp>
      <p:sp>
        <p:nvSpPr>
          <p:cNvPr id="13" name="Rectangle 12">
            <a:extLst>
              <a:ext uri="{FF2B5EF4-FFF2-40B4-BE49-F238E27FC236}">
                <a16:creationId xmlns:a16="http://schemas.microsoft.com/office/drawing/2014/main" id="{F0DBD38A-DF56-4D96-8609-FA22FB9FF348}"/>
              </a:ext>
            </a:extLst>
          </p:cNvPr>
          <p:cNvSpPr/>
          <p:nvPr/>
        </p:nvSpPr>
        <p:spPr>
          <a:xfrm>
            <a:off x="14264489" y="6244003"/>
            <a:ext cx="3263073"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expression</a:t>
            </a:r>
          </a:p>
        </p:txBody>
      </p:sp>
      <p:sp>
        <p:nvSpPr>
          <p:cNvPr id="14" name="Rectangle 13">
            <a:extLst>
              <a:ext uri="{FF2B5EF4-FFF2-40B4-BE49-F238E27FC236}">
                <a16:creationId xmlns:a16="http://schemas.microsoft.com/office/drawing/2014/main" id="{FC57B278-4F82-4E6D-9C0E-A754BEF37FC3}"/>
              </a:ext>
            </a:extLst>
          </p:cNvPr>
          <p:cNvSpPr/>
          <p:nvPr/>
        </p:nvSpPr>
        <p:spPr>
          <a:xfrm>
            <a:off x="12167621" y="7118030"/>
            <a:ext cx="3760197"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organisation</a:t>
            </a:r>
          </a:p>
        </p:txBody>
      </p:sp>
      <p:sp>
        <p:nvSpPr>
          <p:cNvPr id="15" name="Rectangle 14">
            <a:extLst>
              <a:ext uri="{FF2B5EF4-FFF2-40B4-BE49-F238E27FC236}">
                <a16:creationId xmlns:a16="http://schemas.microsoft.com/office/drawing/2014/main" id="{004EBAB5-6901-4F37-908A-8DFC9DE55A31}"/>
              </a:ext>
            </a:extLst>
          </p:cNvPr>
          <p:cNvSpPr/>
          <p:nvPr/>
        </p:nvSpPr>
        <p:spPr>
          <a:xfrm>
            <a:off x="14189211" y="7977735"/>
            <a:ext cx="3338351"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v</a:t>
            </a: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ocabulary</a:t>
            </a:r>
          </a:p>
        </p:txBody>
      </p:sp>
      <p:sp>
        <p:nvSpPr>
          <p:cNvPr id="16" name="Rectangle 15">
            <a:extLst>
              <a:ext uri="{FF2B5EF4-FFF2-40B4-BE49-F238E27FC236}">
                <a16:creationId xmlns:a16="http://schemas.microsoft.com/office/drawing/2014/main" id="{66CEA288-A4E9-41D1-84E5-15A855C8E6D1}"/>
              </a:ext>
            </a:extLst>
          </p:cNvPr>
          <p:cNvSpPr/>
          <p:nvPr/>
        </p:nvSpPr>
        <p:spPr>
          <a:xfrm>
            <a:off x="12444684" y="8827799"/>
            <a:ext cx="4164731"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dirty="0">
                <a:ln/>
                <a:solidFill>
                  <a:schemeClr val="accent3"/>
                </a:solidFill>
              </a:rPr>
              <a:t>l</a:t>
            </a:r>
            <a:r>
              <a:rPr lang="en-US" sz="5400" b="1" cap="none" spc="0" dirty="0">
                <a:ln/>
                <a:solidFill>
                  <a:schemeClr val="accent3"/>
                </a:solidFill>
                <a:effectLst/>
              </a:rPr>
              <a:t>istening skills</a:t>
            </a:r>
          </a:p>
        </p:txBody>
      </p:sp>
      <p:pic>
        <p:nvPicPr>
          <p:cNvPr id="17" name="Picture 16">
            <a:extLst>
              <a:ext uri="{FF2B5EF4-FFF2-40B4-BE49-F238E27FC236}">
                <a16:creationId xmlns:a16="http://schemas.microsoft.com/office/drawing/2014/main" id="{48DBB3CB-74FF-4C29-B571-CDBE30004EF6}"/>
              </a:ext>
            </a:extLst>
          </p:cNvPr>
          <p:cNvPicPr>
            <a:picLocks noChangeAspect="1"/>
          </p:cNvPicPr>
          <p:nvPr/>
        </p:nvPicPr>
        <p:blipFill>
          <a:blip r:embed="rId4"/>
          <a:stretch>
            <a:fillRect/>
          </a:stretch>
        </p:blipFill>
        <p:spPr>
          <a:xfrm>
            <a:off x="8813158" y="3109970"/>
            <a:ext cx="2913736" cy="2182489"/>
          </a:xfrm>
          <a:prstGeom prst="rect">
            <a:avLst/>
          </a:prstGeom>
        </p:spPr>
      </p:pic>
    </p:spTree>
    <p:extLst>
      <p:ext uri="{BB962C8B-B14F-4D97-AF65-F5344CB8AC3E}">
        <p14:creationId xmlns:p14="http://schemas.microsoft.com/office/powerpoint/2010/main" val="332660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14400" y="1028700"/>
            <a:ext cx="151261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38633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Types of writing…</a:t>
            </a:r>
          </a:p>
        </p:txBody>
      </p:sp>
      <p:pic>
        <p:nvPicPr>
          <p:cNvPr id="15" name="Picture 14">
            <a:extLst>
              <a:ext uri="{FF2B5EF4-FFF2-40B4-BE49-F238E27FC236}">
                <a16:creationId xmlns:a16="http://schemas.microsoft.com/office/drawing/2014/main" id="{A9E1718F-85FE-42FC-8C36-F635A38536D7}"/>
              </a:ext>
            </a:extLst>
          </p:cNvPr>
          <p:cNvPicPr>
            <a:picLocks noChangeAspect="1"/>
          </p:cNvPicPr>
          <p:nvPr/>
        </p:nvPicPr>
        <p:blipFill rotWithShape="1">
          <a:blip r:embed="rId2"/>
          <a:srcRect l="17378" r="19111"/>
          <a:stretch/>
        </p:blipFill>
        <p:spPr>
          <a:xfrm>
            <a:off x="1524000" y="3283318"/>
            <a:ext cx="4876800" cy="3839350"/>
          </a:xfrm>
          <a:prstGeom prst="rect">
            <a:avLst/>
          </a:prstGeom>
        </p:spPr>
      </p:pic>
      <p:pic>
        <p:nvPicPr>
          <p:cNvPr id="16" name="Picture 15">
            <a:extLst>
              <a:ext uri="{FF2B5EF4-FFF2-40B4-BE49-F238E27FC236}">
                <a16:creationId xmlns:a16="http://schemas.microsoft.com/office/drawing/2014/main" id="{DF4ECB5E-1408-427E-AB7F-AABD9A3636E3}"/>
              </a:ext>
            </a:extLst>
          </p:cNvPr>
          <p:cNvPicPr>
            <a:picLocks noChangeAspect="1"/>
          </p:cNvPicPr>
          <p:nvPr/>
        </p:nvPicPr>
        <p:blipFill rotWithShape="1">
          <a:blip r:embed="rId3"/>
          <a:srcRect l="17242" t="5334" r="19247" b="17262"/>
          <a:stretch/>
        </p:blipFill>
        <p:spPr>
          <a:xfrm>
            <a:off x="8863324" y="3342469"/>
            <a:ext cx="6300476" cy="3839342"/>
          </a:xfrm>
          <a:prstGeom prst="rect">
            <a:avLst/>
          </a:prstGeom>
        </p:spPr>
      </p:pic>
      <p:pic>
        <p:nvPicPr>
          <p:cNvPr id="17" name="Picture 16">
            <a:extLst>
              <a:ext uri="{FF2B5EF4-FFF2-40B4-BE49-F238E27FC236}">
                <a16:creationId xmlns:a16="http://schemas.microsoft.com/office/drawing/2014/main" id="{68482B75-9D4E-4D24-A4BC-5C0529DCB0D9}"/>
              </a:ext>
            </a:extLst>
          </p:cNvPr>
          <p:cNvPicPr>
            <a:picLocks noChangeAspect="1"/>
          </p:cNvPicPr>
          <p:nvPr/>
        </p:nvPicPr>
        <p:blipFill>
          <a:blip r:embed="rId4"/>
          <a:stretch>
            <a:fillRect/>
          </a:stretch>
        </p:blipFill>
        <p:spPr>
          <a:xfrm>
            <a:off x="6203312" y="5753100"/>
            <a:ext cx="2857500" cy="3810000"/>
          </a:xfrm>
          <a:prstGeom prst="rect">
            <a:avLst/>
          </a:prstGeom>
        </p:spPr>
      </p:pic>
    </p:spTree>
    <p:extLst>
      <p:ext uri="{BB962C8B-B14F-4D97-AF65-F5344CB8AC3E}">
        <p14:creationId xmlns:p14="http://schemas.microsoft.com/office/powerpoint/2010/main" val="2370578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38200" y="800100"/>
            <a:ext cx="151261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219200" y="831630"/>
            <a:ext cx="15240000" cy="2308324"/>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Vocabulary, vocabulary vocabulary…</a:t>
            </a:r>
          </a:p>
        </p:txBody>
      </p:sp>
      <p:pic>
        <p:nvPicPr>
          <p:cNvPr id="7" name="Picture 6">
            <a:extLst>
              <a:ext uri="{FF2B5EF4-FFF2-40B4-BE49-F238E27FC236}">
                <a16:creationId xmlns:a16="http://schemas.microsoft.com/office/drawing/2014/main" id="{3FDCA4DD-B59A-47F3-8230-D03776DDC7D1}"/>
              </a:ext>
            </a:extLst>
          </p:cNvPr>
          <p:cNvPicPr>
            <a:picLocks noChangeAspect="1"/>
          </p:cNvPicPr>
          <p:nvPr/>
        </p:nvPicPr>
        <p:blipFill>
          <a:blip r:embed="rId2"/>
          <a:stretch>
            <a:fillRect/>
          </a:stretch>
        </p:blipFill>
        <p:spPr>
          <a:xfrm>
            <a:off x="1066800" y="3139954"/>
            <a:ext cx="4953957" cy="2774216"/>
          </a:xfrm>
          <a:prstGeom prst="rect">
            <a:avLst/>
          </a:prstGeom>
        </p:spPr>
      </p:pic>
      <p:pic>
        <p:nvPicPr>
          <p:cNvPr id="9" name="Picture 8">
            <a:extLst>
              <a:ext uri="{FF2B5EF4-FFF2-40B4-BE49-F238E27FC236}">
                <a16:creationId xmlns:a16="http://schemas.microsoft.com/office/drawing/2014/main" id="{6779AAB1-2A3D-458C-9E3D-8064FB2452B1}"/>
              </a:ext>
            </a:extLst>
          </p:cNvPr>
          <p:cNvPicPr>
            <a:picLocks noChangeAspect="1"/>
          </p:cNvPicPr>
          <p:nvPr/>
        </p:nvPicPr>
        <p:blipFill>
          <a:blip r:embed="rId3"/>
          <a:stretch>
            <a:fillRect/>
          </a:stretch>
        </p:blipFill>
        <p:spPr>
          <a:xfrm>
            <a:off x="1098468" y="6499804"/>
            <a:ext cx="5091187" cy="2664388"/>
          </a:xfrm>
          <a:prstGeom prst="rect">
            <a:avLst/>
          </a:prstGeom>
        </p:spPr>
      </p:pic>
      <p:pic>
        <p:nvPicPr>
          <p:cNvPr id="8" name="Picture 7">
            <a:extLst>
              <a:ext uri="{FF2B5EF4-FFF2-40B4-BE49-F238E27FC236}">
                <a16:creationId xmlns:a16="http://schemas.microsoft.com/office/drawing/2014/main" id="{1F50A164-B300-4DCE-B41D-111E221149EC}"/>
              </a:ext>
            </a:extLst>
          </p:cNvPr>
          <p:cNvPicPr>
            <a:picLocks noChangeAspect="1"/>
          </p:cNvPicPr>
          <p:nvPr/>
        </p:nvPicPr>
        <p:blipFill>
          <a:blip r:embed="rId4"/>
          <a:stretch>
            <a:fillRect/>
          </a:stretch>
        </p:blipFill>
        <p:spPr>
          <a:xfrm>
            <a:off x="5468144" y="4778374"/>
            <a:ext cx="3810000" cy="2691190"/>
          </a:xfrm>
          <a:prstGeom prst="rect">
            <a:avLst/>
          </a:prstGeom>
        </p:spPr>
      </p:pic>
      <p:pic>
        <p:nvPicPr>
          <p:cNvPr id="10" name="Picture 9">
            <a:extLst>
              <a:ext uri="{FF2B5EF4-FFF2-40B4-BE49-F238E27FC236}">
                <a16:creationId xmlns:a16="http://schemas.microsoft.com/office/drawing/2014/main" id="{1FCEC877-EB57-4FE9-A51F-73EE54F6744C}"/>
              </a:ext>
            </a:extLst>
          </p:cNvPr>
          <p:cNvPicPr>
            <a:picLocks noChangeAspect="1"/>
          </p:cNvPicPr>
          <p:nvPr/>
        </p:nvPicPr>
        <p:blipFill rotWithShape="1">
          <a:blip r:embed="rId5"/>
          <a:srcRect l="15714" r="17444"/>
          <a:stretch/>
        </p:blipFill>
        <p:spPr>
          <a:xfrm>
            <a:off x="9372826" y="3871386"/>
            <a:ext cx="6439395" cy="4801633"/>
          </a:xfrm>
          <a:prstGeom prst="rect">
            <a:avLst/>
          </a:prstGeom>
        </p:spPr>
      </p:pic>
    </p:spTree>
    <p:extLst>
      <p:ext uri="{BB962C8B-B14F-4D97-AF65-F5344CB8AC3E}">
        <p14:creationId xmlns:p14="http://schemas.microsoft.com/office/powerpoint/2010/main" val="3870215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410200" y="800100"/>
            <a:ext cx="11715883"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marL="0" marR="0" lvl="0" indent="0" algn="ctr" defTabSz="914400" rtl="0" eaLnBrk="1" fontAlgn="auto" latinLnBrk="0" hangingPunct="1">
                  <a:lnSpc>
                    <a:spcPts val="2683"/>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5562600" y="800100"/>
            <a:ext cx="11942503" cy="2308324"/>
          </a:xfrm>
          <a:prstGeom prst="rect">
            <a:avLst/>
          </a:prstGeom>
        </p:spPr>
        <p:txBody>
          <a:bodyPr wrap="square" lIns="0" tIns="0" rIns="0" bIns="0" rtlCol="0" anchor="t">
            <a:spAutoFit/>
          </a:bodyPr>
          <a:lstStyle/>
          <a:p>
            <a:pPr marL="0" marR="0" lvl="0" indent="0" algn="ctr" defTabSz="914400" rtl="0" eaLnBrk="1" fontAlgn="auto" latinLnBrk="0" hangingPunct="1">
              <a:lnSpc>
                <a:spcPts val="9000"/>
              </a:lnSpc>
              <a:spcBef>
                <a:spcPct val="0"/>
              </a:spcBef>
              <a:spcAft>
                <a:spcPts val="0"/>
              </a:spcAft>
              <a:buClrTx/>
              <a:buSzTx/>
              <a:buFontTx/>
              <a:buNone/>
              <a:tabLst/>
              <a:defRPr/>
            </a:pPr>
            <a:r>
              <a:rPr kumimoji="0" lang="en-US" sz="7500" b="0" i="0" u="none" strike="noStrike" kern="1200" cap="none" spc="0" normalizeH="0" baseline="0" noProof="0" dirty="0">
                <a:ln>
                  <a:noFill/>
                </a:ln>
                <a:solidFill>
                  <a:srgbClr val="000000"/>
                </a:solidFill>
                <a:effectLst/>
                <a:uLnTx/>
                <a:uFillTx/>
                <a:latin typeface="Balsamiq Sans Bold"/>
                <a:ea typeface="+mn-ea"/>
                <a:cs typeface="+mn-cs"/>
              </a:rPr>
              <a:t>Writing across the curriculum </a:t>
            </a:r>
          </a:p>
        </p:txBody>
      </p:sp>
      <p:sp>
        <p:nvSpPr>
          <p:cNvPr id="12" name="Rectangle 11">
            <a:extLst>
              <a:ext uri="{FF2B5EF4-FFF2-40B4-BE49-F238E27FC236}">
                <a16:creationId xmlns:a16="http://schemas.microsoft.com/office/drawing/2014/main" id="{B1496AF6-0031-4D01-A114-9A2FB7855091}"/>
              </a:ext>
            </a:extLst>
          </p:cNvPr>
          <p:cNvSpPr/>
          <p:nvPr/>
        </p:nvSpPr>
        <p:spPr>
          <a:xfrm>
            <a:off x="5181600" y="3190998"/>
            <a:ext cx="11930085" cy="5811206"/>
          </a:xfrm>
          <a:prstGeom prst="rect">
            <a:avLst/>
          </a:prstGeom>
        </p:spPr>
        <p:txBody>
          <a:bodyPr wrap="square">
            <a:spAutoFit/>
          </a:bodyPr>
          <a:lstStyle/>
          <a:p>
            <a:pPr marL="563281" marR="0" lvl="1" indent="0" algn="l" defTabSz="914400" rtl="0" eaLnBrk="1" fontAlgn="auto" latinLnBrk="0" hangingPunct="1">
              <a:lnSpc>
                <a:spcPts val="6522"/>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HfW cursive bold" panose="00000500000000000000" pitchFamily="2" charset="0"/>
                <a:ea typeface="+mn-ea"/>
                <a:cs typeface="+mn-cs"/>
              </a:rPr>
              <a:t>Writing is an important lifelong skill. Children need to learn to write so they can communicate and express themselves. In the age of technology, the lifelong skill of learning remains so important in a child’s education. </a:t>
            </a:r>
          </a:p>
          <a:p>
            <a:pPr marL="563281" marR="0" lvl="1" indent="0" algn="l" defTabSz="914400" rtl="0" eaLnBrk="1" fontAlgn="auto" latinLnBrk="0" hangingPunct="1">
              <a:lnSpc>
                <a:spcPts val="6522"/>
              </a:lnSpc>
              <a:spcBef>
                <a:spcPts val="0"/>
              </a:spcBef>
              <a:spcAft>
                <a:spcPts val="0"/>
              </a:spcAft>
              <a:buClrTx/>
              <a:buSzTx/>
              <a:buFontTx/>
              <a:buNone/>
              <a:tabLst/>
              <a:defRPr/>
            </a:pPr>
            <a:r>
              <a:rPr lang="en-GB" sz="2400" dirty="0">
                <a:solidFill>
                  <a:prstClr val="black"/>
                </a:solidFill>
                <a:latin typeface="HfW cursive bold" panose="00000500000000000000" pitchFamily="2" charset="0"/>
              </a:rPr>
              <a:t>Writing can improve reading skills, motor skills, emotional intelligence, cognitive ability, creativity and patience and resilience. </a:t>
            </a:r>
          </a:p>
          <a:p>
            <a:pPr marL="563281" marR="0" lvl="1" indent="0" algn="l" defTabSz="914400" rtl="0" eaLnBrk="1" fontAlgn="auto" latinLnBrk="0" hangingPunct="1">
              <a:lnSpc>
                <a:spcPts val="6522"/>
              </a:lnSpc>
              <a:spcBef>
                <a:spcPts val="0"/>
              </a:spcBef>
              <a:spcAft>
                <a:spcPts val="0"/>
              </a:spcAft>
              <a:buClrTx/>
              <a:buSzTx/>
              <a:buFontTx/>
              <a:buNone/>
              <a:tabLst/>
              <a:defRPr/>
            </a:pPr>
            <a:r>
              <a:rPr lang="en-GB" sz="2400" dirty="0">
                <a:solidFill>
                  <a:prstClr val="black"/>
                </a:solidFill>
                <a:latin typeface="HfW cursive bold" panose="00000500000000000000" pitchFamily="2" charset="0"/>
              </a:rPr>
              <a:t>In school we give so many opportunities for writing across all subjects. </a:t>
            </a:r>
          </a:p>
          <a:p>
            <a:pPr marL="563281" marR="0" lvl="1" indent="0" algn="l" defTabSz="914400" rtl="0" eaLnBrk="1" fontAlgn="auto" latinLnBrk="0" hangingPunct="1">
              <a:lnSpc>
                <a:spcPts val="6522"/>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HfW cursive bold" panose="00000500000000000000" pitchFamily="2" charset="0"/>
                <a:ea typeface="+mn-ea"/>
                <a:cs typeface="+mn-cs"/>
              </a:rPr>
              <a:t> </a:t>
            </a:r>
            <a:endParaRPr kumimoji="0" lang="en-GB" sz="3200" b="0" i="0" u="none" strike="noStrike" kern="1200" cap="none" spc="0" normalizeH="0" baseline="0" noProof="0" dirty="0">
              <a:ln>
                <a:noFill/>
              </a:ln>
              <a:solidFill>
                <a:prstClr val="black"/>
              </a:solidFill>
              <a:effectLst/>
              <a:uLnTx/>
              <a:uFillTx/>
              <a:latin typeface="HfW cursive bold" panose="00000500000000000000" pitchFamily="2" charset="0"/>
              <a:ea typeface="+mn-ea"/>
              <a:cs typeface="+mn-cs"/>
            </a:endParaRPr>
          </a:p>
        </p:txBody>
      </p:sp>
      <p:pic>
        <p:nvPicPr>
          <p:cNvPr id="11" name="Picture 10">
            <a:extLst>
              <a:ext uri="{FF2B5EF4-FFF2-40B4-BE49-F238E27FC236}">
                <a16:creationId xmlns:a16="http://schemas.microsoft.com/office/drawing/2014/main" id="{6D5DD18A-1603-490A-8127-EEF4FBF6FC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804" y="359542"/>
            <a:ext cx="3276600" cy="3624250"/>
          </a:xfrm>
          <a:prstGeom prst="rect">
            <a:avLst/>
          </a:prstGeom>
        </p:spPr>
      </p:pic>
      <p:pic>
        <p:nvPicPr>
          <p:cNvPr id="13" name="Picture 12">
            <a:extLst>
              <a:ext uri="{FF2B5EF4-FFF2-40B4-BE49-F238E27FC236}">
                <a16:creationId xmlns:a16="http://schemas.microsoft.com/office/drawing/2014/main" id="{C705EFB5-E3BB-4F31-AA6E-F6F9CD9F5B6F}"/>
              </a:ext>
            </a:extLst>
          </p:cNvPr>
          <p:cNvPicPr>
            <a:picLocks noChangeAspect="1"/>
          </p:cNvPicPr>
          <p:nvPr/>
        </p:nvPicPr>
        <p:blipFill>
          <a:blip r:embed="rId3"/>
          <a:stretch>
            <a:fillRect/>
          </a:stretch>
        </p:blipFill>
        <p:spPr>
          <a:xfrm>
            <a:off x="1066707" y="4305300"/>
            <a:ext cx="4000593" cy="2994359"/>
          </a:xfrm>
          <a:prstGeom prst="rect">
            <a:avLst/>
          </a:prstGeom>
        </p:spPr>
      </p:pic>
      <p:pic>
        <p:nvPicPr>
          <p:cNvPr id="15" name="Picture 14">
            <a:extLst>
              <a:ext uri="{FF2B5EF4-FFF2-40B4-BE49-F238E27FC236}">
                <a16:creationId xmlns:a16="http://schemas.microsoft.com/office/drawing/2014/main" id="{11909502-92A8-4194-A17A-864C04A9382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433" y="7321925"/>
            <a:ext cx="3255645" cy="2743200"/>
          </a:xfrm>
          <a:prstGeom prst="rect">
            <a:avLst/>
          </a:prstGeom>
          <a:noFill/>
          <a:ln>
            <a:noFill/>
          </a:ln>
        </p:spPr>
      </p:pic>
    </p:spTree>
    <p:extLst>
      <p:ext uri="{BB962C8B-B14F-4D97-AF65-F5344CB8AC3E}">
        <p14:creationId xmlns:p14="http://schemas.microsoft.com/office/powerpoint/2010/main" val="869624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00412" y="800100"/>
            <a:ext cx="15959289"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dirty="0"/>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1300412" y="1489047"/>
            <a:ext cx="15158788" cy="1154162"/>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The enjoyment of being an author </a:t>
            </a:r>
          </a:p>
        </p:txBody>
      </p:sp>
      <p:sp>
        <p:nvSpPr>
          <p:cNvPr id="24" name="TextBox 24"/>
          <p:cNvSpPr txBox="1"/>
          <p:nvPr/>
        </p:nvSpPr>
        <p:spPr>
          <a:xfrm>
            <a:off x="1028299" y="2940296"/>
            <a:ext cx="10391976" cy="833562"/>
          </a:xfrm>
          <a:prstGeom prst="rect">
            <a:avLst/>
          </a:prstGeom>
        </p:spPr>
        <p:txBody>
          <a:bodyPr wrap="square" lIns="0" tIns="0" rIns="0" bIns="0" rtlCol="0" anchor="t">
            <a:spAutoFit/>
          </a:bodyPr>
          <a:lstStyle/>
          <a:p>
            <a:pPr marL="563281" lvl="1">
              <a:lnSpc>
                <a:spcPts val="6522"/>
              </a:lnSpc>
            </a:pPr>
            <a:endParaRPr lang="en-GB" sz="5400" dirty="0">
              <a:latin typeface="HfW cursive bold" panose="00000500000000000000" pitchFamily="2" charset="0"/>
            </a:endParaRPr>
          </a:p>
        </p:txBody>
      </p:sp>
      <p:pic>
        <p:nvPicPr>
          <p:cNvPr id="17" name="Picture 16">
            <a:extLst>
              <a:ext uri="{FF2B5EF4-FFF2-40B4-BE49-F238E27FC236}">
                <a16:creationId xmlns:a16="http://schemas.microsoft.com/office/drawing/2014/main" id="{205D0CAF-EEC0-4E62-9EB3-2C21534649BF}"/>
              </a:ext>
            </a:extLst>
          </p:cNvPr>
          <p:cNvPicPr>
            <a:picLocks noChangeAspect="1"/>
          </p:cNvPicPr>
          <p:nvPr/>
        </p:nvPicPr>
        <p:blipFill>
          <a:blip r:embed="rId2"/>
          <a:stretch>
            <a:fillRect/>
          </a:stretch>
        </p:blipFill>
        <p:spPr>
          <a:xfrm>
            <a:off x="11125200" y="3154322"/>
            <a:ext cx="4596461" cy="2864696"/>
          </a:xfrm>
          <a:prstGeom prst="rect">
            <a:avLst/>
          </a:prstGeom>
        </p:spPr>
      </p:pic>
      <p:pic>
        <p:nvPicPr>
          <p:cNvPr id="19" name="Picture 18">
            <a:extLst>
              <a:ext uri="{FF2B5EF4-FFF2-40B4-BE49-F238E27FC236}">
                <a16:creationId xmlns:a16="http://schemas.microsoft.com/office/drawing/2014/main" id="{612848F6-23A6-4D8D-B155-2E82AA9CF0F2}"/>
              </a:ext>
            </a:extLst>
          </p:cNvPr>
          <p:cNvPicPr>
            <a:picLocks noChangeAspect="1"/>
          </p:cNvPicPr>
          <p:nvPr/>
        </p:nvPicPr>
        <p:blipFill>
          <a:blip r:embed="rId3"/>
          <a:stretch>
            <a:fillRect/>
          </a:stretch>
        </p:blipFill>
        <p:spPr>
          <a:xfrm>
            <a:off x="1885026" y="7014172"/>
            <a:ext cx="4475317" cy="2331194"/>
          </a:xfrm>
          <a:prstGeom prst="rect">
            <a:avLst/>
          </a:prstGeom>
        </p:spPr>
      </p:pic>
      <p:pic>
        <p:nvPicPr>
          <p:cNvPr id="20" name="Picture 19">
            <a:extLst>
              <a:ext uri="{FF2B5EF4-FFF2-40B4-BE49-F238E27FC236}">
                <a16:creationId xmlns:a16="http://schemas.microsoft.com/office/drawing/2014/main" id="{81542F9A-7882-4130-8AB9-9E8661152778}"/>
              </a:ext>
            </a:extLst>
          </p:cNvPr>
          <p:cNvPicPr>
            <a:picLocks noChangeAspect="1"/>
          </p:cNvPicPr>
          <p:nvPr/>
        </p:nvPicPr>
        <p:blipFill>
          <a:blip r:embed="rId4"/>
          <a:stretch>
            <a:fillRect/>
          </a:stretch>
        </p:blipFill>
        <p:spPr>
          <a:xfrm>
            <a:off x="1688628" y="3739491"/>
            <a:ext cx="4648200" cy="2824427"/>
          </a:xfrm>
          <a:prstGeom prst="rect">
            <a:avLst/>
          </a:prstGeom>
        </p:spPr>
      </p:pic>
      <p:pic>
        <p:nvPicPr>
          <p:cNvPr id="21" name="Picture 20">
            <a:extLst>
              <a:ext uri="{FF2B5EF4-FFF2-40B4-BE49-F238E27FC236}">
                <a16:creationId xmlns:a16="http://schemas.microsoft.com/office/drawing/2014/main" id="{2B4FE786-8DAE-421D-A33A-1A0EEDF76F3E}"/>
              </a:ext>
            </a:extLst>
          </p:cNvPr>
          <p:cNvPicPr>
            <a:picLocks noChangeAspect="1"/>
          </p:cNvPicPr>
          <p:nvPr/>
        </p:nvPicPr>
        <p:blipFill>
          <a:blip r:embed="rId5"/>
          <a:stretch>
            <a:fillRect/>
          </a:stretch>
        </p:blipFill>
        <p:spPr>
          <a:xfrm>
            <a:off x="7658100" y="7527286"/>
            <a:ext cx="2971800" cy="1543050"/>
          </a:xfrm>
          <a:prstGeom prst="rect">
            <a:avLst/>
          </a:prstGeom>
        </p:spPr>
      </p:pic>
      <p:pic>
        <p:nvPicPr>
          <p:cNvPr id="23" name="Picture 22">
            <a:extLst>
              <a:ext uri="{FF2B5EF4-FFF2-40B4-BE49-F238E27FC236}">
                <a16:creationId xmlns:a16="http://schemas.microsoft.com/office/drawing/2014/main" id="{5F741509-FE75-468C-A3D0-7967415F33AB}"/>
              </a:ext>
            </a:extLst>
          </p:cNvPr>
          <p:cNvPicPr>
            <a:picLocks noChangeAspect="1"/>
          </p:cNvPicPr>
          <p:nvPr/>
        </p:nvPicPr>
        <p:blipFill rotWithShape="1">
          <a:blip r:embed="rId6"/>
          <a:srcRect b="10020"/>
          <a:stretch/>
        </p:blipFill>
        <p:spPr>
          <a:xfrm>
            <a:off x="6877043" y="4672773"/>
            <a:ext cx="3535363" cy="2331194"/>
          </a:xfrm>
          <a:prstGeom prst="rect">
            <a:avLst/>
          </a:prstGeom>
        </p:spPr>
      </p:pic>
      <p:pic>
        <p:nvPicPr>
          <p:cNvPr id="25" name="Picture 24">
            <a:extLst>
              <a:ext uri="{FF2B5EF4-FFF2-40B4-BE49-F238E27FC236}">
                <a16:creationId xmlns:a16="http://schemas.microsoft.com/office/drawing/2014/main" id="{4A3620C7-51AC-46B6-BC9F-E77E8DE1703D}"/>
              </a:ext>
            </a:extLst>
          </p:cNvPr>
          <p:cNvPicPr>
            <a:picLocks noChangeAspect="1"/>
          </p:cNvPicPr>
          <p:nvPr/>
        </p:nvPicPr>
        <p:blipFill>
          <a:blip r:embed="rId7"/>
          <a:stretch>
            <a:fillRect/>
          </a:stretch>
        </p:blipFill>
        <p:spPr>
          <a:xfrm>
            <a:off x="11955831" y="5544848"/>
            <a:ext cx="2289796" cy="3440951"/>
          </a:xfrm>
          <a:prstGeom prst="rect">
            <a:avLst/>
          </a:prstGeom>
        </p:spPr>
      </p:pic>
      <p:sp>
        <p:nvSpPr>
          <p:cNvPr id="7" name="Rectangle 6">
            <a:extLst>
              <a:ext uri="{FF2B5EF4-FFF2-40B4-BE49-F238E27FC236}">
                <a16:creationId xmlns:a16="http://schemas.microsoft.com/office/drawing/2014/main" id="{5553B15D-02AB-4A14-9654-D2D081C96B3D}"/>
              </a:ext>
            </a:extLst>
          </p:cNvPr>
          <p:cNvSpPr/>
          <p:nvPr/>
        </p:nvSpPr>
        <p:spPr>
          <a:xfrm>
            <a:off x="9240984" y="2950355"/>
            <a:ext cx="345062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Roald Dahl </a:t>
            </a:r>
          </a:p>
        </p:txBody>
      </p:sp>
      <p:sp>
        <p:nvSpPr>
          <p:cNvPr id="9" name="Rectangle 8">
            <a:extLst>
              <a:ext uri="{FF2B5EF4-FFF2-40B4-BE49-F238E27FC236}">
                <a16:creationId xmlns:a16="http://schemas.microsoft.com/office/drawing/2014/main" id="{778A1BDF-EA36-4917-A1E4-E7872DA3AB30}"/>
              </a:ext>
            </a:extLst>
          </p:cNvPr>
          <p:cNvSpPr/>
          <p:nvPr/>
        </p:nvSpPr>
        <p:spPr>
          <a:xfrm>
            <a:off x="11420275" y="8487886"/>
            <a:ext cx="5725157" cy="923330"/>
          </a:xfrm>
          <a:prstGeom prst="rect">
            <a:avLst/>
          </a:prstGeom>
          <a:noFill/>
        </p:spPr>
        <p:txBody>
          <a:bodyPr wrap="none" lIns="91440" tIns="45720" rIns="91440" bIns="45720">
            <a:spAutoFit/>
          </a:bodyPr>
          <a:lstStyle/>
          <a:p>
            <a:pPr algn="ctr"/>
            <a:r>
              <a:rPr lang="en-US" sz="5400" b="1" cap="none" spc="0" dirty="0" err="1">
                <a:ln w="22225">
                  <a:solidFill>
                    <a:schemeClr val="accent2"/>
                  </a:solidFill>
                  <a:prstDash val="solid"/>
                </a:ln>
                <a:solidFill>
                  <a:schemeClr val="accent2">
                    <a:lumMod val="40000"/>
                    <a:lumOff val="60000"/>
                  </a:schemeClr>
                </a:solidFill>
                <a:effectLst/>
              </a:rPr>
              <a:t>Ibtihaj</a:t>
            </a:r>
            <a:r>
              <a:rPr lang="en-US" sz="5400" b="1" cap="none" spc="0" dirty="0">
                <a:ln w="22225">
                  <a:solidFill>
                    <a:schemeClr val="accent2"/>
                  </a:solidFill>
                  <a:prstDash val="solid"/>
                </a:ln>
                <a:solidFill>
                  <a:schemeClr val="accent2">
                    <a:lumMod val="40000"/>
                    <a:lumOff val="60000"/>
                  </a:schemeClr>
                </a:solidFill>
                <a:effectLst/>
              </a:rPr>
              <a:t> Muhammad</a:t>
            </a:r>
          </a:p>
        </p:txBody>
      </p:sp>
      <p:sp>
        <p:nvSpPr>
          <p:cNvPr id="10" name="Rectangle 9">
            <a:extLst>
              <a:ext uri="{FF2B5EF4-FFF2-40B4-BE49-F238E27FC236}">
                <a16:creationId xmlns:a16="http://schemas.microsoft.com/office/drawing/2014/main" id="{5CD62339-A655-403C-A624-94045F5CA4D1}"/>
              </a:ext>
            </a:extLst>
          </p:cNvPr>
          <p:cNvSpPr/>
          <p:nvPr/>
        </p:nvSpPr>
        <p:spPr>
          <a:xfrm>
            <a:off x="1273693" y="2850528"/>
            <a:ext cx="470673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Julia Donaldson</a:t>
            </a:r>
          </a:p>
        </p:txBody>
      </p:sp>
      <p:sp>
        <p:nvSpPr>
          <p:cNvPr id="11" name="Rectangle 10">
            <a:extLst>
              <a:ext uri="{FF2B5EF4-FFF2-40B4-BE49-F238E27FC236}">
                <a16:creationId xmlns:a16="http://schemas.microsoft.com/office/drawing/2014/main" id="{3AEA65FD-8394-4CA8-9B9F-5DCE531D65EB}"/>
              </a:ext>
            </a:extLst>
          </p:cNvPr>
          <p:cNvSpPr/>
          <p:nvPr/>
        </p:nvSpPr>
        <p:spPr>
          <a:xfrm>
            <a:off x="5660642" y="6750584"/>
            <a:ext cx="30094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Your child</a:t>
            </a:r>
          </a:p>
        </p:txBody>
      </p:sp>
    </p:spTree>
    <p:extLst>
      <p:ext uri="{BB962C8B-B14F-4D97-AF65-F5344CB8AC3E}">
        <p14:creationId xmlns:p14="http://schemas.microsoft.com/office/powerpoint/2010/main" val="9623418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37159" y="1070627"/>
            <a:ext cx="15126101" cy="8686800"/>
            <a:chOff x="0" y="-96441"/>
            <a:chExt cx="13685718" cy="11069240"/>
          </a:xfrm>
          <a:solidFill>
            <a:schemeClr val="accent5">
              <a:lumMod val="40000"/>
              <a:lumOff val="60000"/>
            </a:schemeClr>
          </a:solidFill>
        </p:grpSpPr>
        <p:grpSp>
          <p:nvGrpSpPr>
            <p:cNvPr id="3" name="Group 3"/>
            <p:cNvGrpSpPr/>
            <p:nvPr/>
          </p:nvGrpSpPr>
          <p:grpSpPr>
            <a:xfrm>
              <a:off x="0" y="-96441"/>
              <a:ext cx="13685718" cy="11069240"/>
              <a:chOff x="0" y="-19050"/>
              <a:chExt cx="2703352" cy="2186517"/>
            </a:xfrm>
            <a:grpFill/>
          </p:grpSpPr>
          <p:sp>
            <p:nvSpPr>
              <p:cNvPr id="4" name="Freeform 4"/>
              <p:cNvSpPr/>
              <p:nvPr/>
            </p:nvSpPr>
            <p:spPr>
              <a:xfrm>
                <a:off x="0" y="0"/>
                <a:ext cx="2703352" cy="2167467"/>
              </a:xfrm>
              <a:custGeom>
                <a:avLst/>
                <a:gdLst/>
                <a:ahLst/>
                <a:cxnLst/>
                <a:rect l="l" t="t" r="r" b="b"/>
                <a:pathLst>
                  <a:path w="2703352" h="2167467">
                    <a:moveTo>
                      <a:pt x="37713" y="0"/>
                    </a:moveTo>
                    <a:lnTo>
                      <a:pt x="2665639" y="0"/>
                    </a:lnTo>
                    <a:cubicBezTo>
                      <a:pt x="2675641" y="0"/>
                      <a:pt x="2685233" y="3973"/>
                      <a:pt x="2692306" y="11046"/>
                    </a:cubicBezTo>
                    <a:cubicBezTo>
                      <a:pt x="2699378" y="18118"/>
                      <a:pt x="2703352" y="27711"/>
                      <a:pt x="2703352" y="37713"/>
                    </a:cubicBezTo>
                    <a:lnTo>
                      <a:pt x="2703352" y="2129754"/>
                    </a:lnTo>
                    <a:cubicBezTo>
                      <a:pt x="2703352" y="2150582"/>
                      <a:pt x="2686467" y="2167467"/>
                      <a:pt x="2665639" y="2167467"/>
                    </a:cubicBezTo>
                    <a:lnTo>
                      <a:pt x="37713" y="2167467"/>
                    </a:lnTo>
                    <a:cubicBezTo>
                      <a:pt x="16885" y="2167467"/>
                      <a:pt x="0" y="2150582"/>
                      <a:pt x="0" y="2129754"/>
                    </a:cubicBezTo>
                    <a:lnTo>
                      <a:pt x="0" y="37713"/>
                    </a:lnTo>
                    <a:cubicBezTo>
                      <a:pt x="0" y="16885"/>
                      <a:pt x="16885" y="0"/>
                      <a:pt x="37713" y="0"/>
                    </a:cubicBezTo>
                    <a:close/>
                  </a:path>
                </a:pathLst>
              </a:custGeom>
              <a:grpFill/>
              <a:ln w="57150" cap="rnd">
                <a:solidFill>
                  <a:srgbClr val="000000"/>
                </a:solidFill>
                <a:prstDash val="solid"/>
                <a:round/>
              </a:ln>
            </p:spPr>
          </p:sp>
          <p:sp>
            <p:nvSpPr>
              <p:cNvPr id="5" name="TextBox 5"/>
              <p:cNvSpPr txBox="1"/>
              <p:nvPr/>
            </p:nvSpPr>
            <p:spPr>
              <a:xfrm>
                <a:off x="0" y="-19050"/>
                <a:ext cx="2703352" cy="2186517"/>
              </a:xfrm>
              <a:prstGeom prst="rect">
                <a:avLst/>
              </a:prstGeom>
              <a:grpFill/>
            </p:spPr>
            <p:txBody>
              <a:bodyPr lIns="50800" tIns="50800" rIns="50800" bIns="50800" rtlCol="0" anchor="ctr"/>
              <a:lstStyle/>
              <a:p>
                <a:pPr algn="ctr">
                  <a:lnSpc>
                    <a:spcPts val="2683"/>
                  </a:lnSpc>
                </a:pPr>
                <a:endParaRPr/>
              </a:p>
            </p:txBody>
          </p:sp>
        </p:grpSp>
        <p:sp>
          <p:nvSpPr>
            <p:cNvPr id="6" name="AutoShape 6"/>
            <p:cNvSpPr/>
            <p:nvPr/>
          </p:nvSpPr>
          <p:spPr>
            <a:xfrm>
              <a:off x="0" y="2549545"/>
              <a:ext cx="13685718" cy="0"/>
            </a:xfrm>
            <a:prstGeom prst="line">
              <a:avLst/>
            </a:prstGeom>
            <a:grpFill/>
            <a:ln w="76200" cap="flat">
              <a:solidFill>
                <a:srgbClr val="000000"/>
              </a:solidFill>
              <a:prstDash val="solid"/>
              <a:headEnd type="none" w="sm" len="sm"/>
              <a:tailEnd type="none" w="sm" len="sm"/>
            </a:ln>
          </p:spPr>
        </p:sp>
      </p:grpSp>
      <p:sp>
        <p:nvSpPr>
          <p:cNvPr id="22" name="TextBox 22"/>
          <p:cNvSpPr txBox="1"/>
          <p:nvPr/>
        </p:nvSpPr>
        <p:spPr>
          <a:xfrm>
            <a:off x="927263" y="1104900"/>
            <a:ext cx="15126100" cy="2308324"/>
          </a:xfrm>
          <a:prstGeom prst="rect">
            <a:avLst/>
          </a:prstGeom>
        </p:spPr>
        <p:txBody>
          <a:bodyPr wrap="square" lIns="0" tIns="0" rIns="0" bIns="0" rtlCol="0" anchor="t">
            <a:spAutoFit/>
          </a:bodyPr>
          <a:lstStyle/>
          <a:p>
            <a:pPr marL="0" lvl="0" indent="0" algn="ctr">
              <a:lnSpc>
                <a:spcPts val="9000"/>
              </a:lnSpc>
              <a:spcBef>
                <a:spcPct val="0"/>
              </a:spcBef>
            </a:pPr>
            <a:r>
              <a:rPr lang="en-US" sz="7500" dirty="0">
                <a:solidFill>
                  <a:srgbClr val="000000"/>
                </a:solidFill>
                <a:latin typeface="Balsamiq Sans Bold"/>
              </a:rPr>
              <a:t>Helping harness the joy of writing…</a:t>
            </a:r>
          </a:p>
        </p:txBody>
      </p:sp>
      <p:pic>
        <p:nvPicPr>
          <p:cNvPr id="1026" name="Picture 2" descr="17 Kids' Letters To The Tooth Fairy That'll Make You Go, “Damn, You Gonna  Play Her Like That?”">
            <a:extLst>
              <a:ext uri="{FF2B5EF4-FFF2-40B4-BE49-F238E27FC236}">
                <a16:creationId xmlns:a16="http://schemas.microsoft.com/office/drawing/2014/main" id="{8280350E-8EAE-4AA2-8680-F7A0604B98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60711">
            <a:off x="1492385" y="3650802"/>
            <a:ext cx="2863329" cy="30199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031EF22-26DC-45F9-9F1F-DCECD5E33441}"/>
              </a:ext>
            </a:extLst>
          </p:cNvPr>
          <p:cNvPicPr>
            <a:picLocks noChangeAspect="1"/>
          </p:cNvPicPr>
          <p:nvPr/>
        </p:nvPicPr>
        <p:blipFill rotWithShape="1">
          <a:blip r:embed="rId3"/>
          <a:srcRect b="8729"/>
          <a:stretch/>
        </p:blipFill>
        <p:spPr>
          <a:xfrm>
            <a:off x="5243622" y="3351817"/>
            <a:ext cx="2290763" cy="3366561"/>
          </a:xfrm>
          <a:prstGeom prst="rect">
            <a:avLst/>
          </a:prstGeom>
        </p:spPr>
      </p:pic>
      <p:pic>
        <p:nvPicPr>
          <p:cNvPr id="8" name="Picture 7">
            <a:extLst>
              <a:ext uri="{FF2B5EF4-FFF2-40B4-BE49-F238E27FC236}">
                <a16:creationId xmlns:a16="http://schemas.microsoft.com/office/drawing/2014/main" id="{3D8B2B27-5450-4F25-AFEB-70412E538D98}"/>
              </a:ext>
            </a:extLst>
          </p:cNvPr>
          <p:cNvPicPr>
            <a:picLocks noChangeAspect="1"/>
          </p:cNvPicPr>
          <p:nvPr/>
        </p:nvPicPr>
        <p:blipFill>
          <a:blip r:embed="rId4"/>
          <a:stretch>
            <a:fillRect/>
          </a:stretch>
        </p:blipFill>
        <p:spPr>
          <a:xfrm>
            <a:off x="7897202" y="3785118"/>
            <a:ext cx="3431846" cy="4543419"/>
          </a:xfrm>
          <a:prstGeom prst="rect">
            <a:avLst/>
          </a:prstGeom>
        </p:spPr>
      </p:pic>
      <p:sp>
        <p:nvSpPr>
          <p:cNvPr id="9" name="Rectangle 8">
            <a:extLst>
              <a:ext uri="{FF2B5EF4-FFF2-40B4-BE49-F238E27FC236}">
                <a16:creationId xmlns:a16="http://schemas.microsoft.com/office/drawing/2014/main" id="{8E0DCC99-8DD9-4011-9F59-D208633BBA50}"/>
              </a:ext>
            </a:extLst>
          </p:cNvPr>
          <p:cNvSpPr/>
          <p:nvPr/>
        </p:nvSpPr>
        <p:spPr>
          <a:xfrm rot="20756675">
            <a:off x="1022425" y="6902764"/>
            <a:ext cx="4846263"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Dear Grandpa….</a:t>
            </a:r>
          </a:p>
        </p:txBody>
      </p:sp>
      <p:pic>
        <p:nvPicPr>
          <p:cNvPr id="10" name="Picture 9">
            <a:extLst>
              <a:ext uri="{FF2B5EF4-FFF2-40B4-BE49-F238E27FC236}">
                <a16:creationId xmlns:a16="http://schemas.microsoft.com/office/drawing/2014/main" id="{6E5F7E7C-F1CA-4E14-B05F-36B6861C3723}"/>
              </a:ext>
            </a:extLst>
          </p:cNvPr>
          <p:cNvPicPr>
            <a:picLocks noChangeAspect="1"/>
          </p:cNvPicPr>
          <p:nvPr/>
        </p:nvPicPr>
        <p:blipFill>
          <a:blip r:embed="rId5"/>
          <a:stretch>
            <a:fillRect/>
          </a:stretch>
        </p:blipFill>
        <p:spPr>
          <a:xfrm rot="891926">
            <a:off x="11762075" y="3828532"/>
            <a:ext cx="3873106" cy="2889933"/>
          </a:xfrm>
          <a:prstGeom prst="rect">
            <a:avLst/>
          </a:prstGeom>
        </p:spPr>
      </p:pic>
      <p:pic>
        <p:nvPicPr>
          <p:cNvPr id="1028" name="Picture 4" descr="Simple Summer Scrapbooks Kids Can Make ...">
            <a:extLst>
              <a:ext uri="{FF2B5EF4-FFF2-40B4-BE49-F238E27FC236}">
                <a16:creationId xmlns:a16="http://schemas.microsoft.com/office/drawing/2014/main" id="{F75E127A-016F-4A3A-9799-0A7F207685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52680" y="7193988"/>
            <a:ext cx="3886200" cy="241353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60361AD-49D7-41C7-A7F0-5B6646D3C43B}"/>
              </a:ext>
            </a:extLst>
          </p:cNvPr>
          <p:cNvPicPr>
            <a:picLocks noChangeAspect="1"/>
          </p:cNvPicPr>
          <p:nvPr/>
        </p:nvPicPr>
        <p:blipFill>
          <a:blip r:embed="rId7"/>
          <a:stretch>
            <a:fillRect/>
          </a:stretch>
        </p:blipFill>
        <p:spPr>
          <a:xfrm>
            <a:off x="4527012" y="7499632"/>
            <a:ext cx="2762501" cy="2145001"/>
          </a:xfrm>
          <a:prstGeom prst="rect">
            <a:avLst/>
          </a:prstGeom>
        </p:spPr>
      </p:pic>
      <p:sp>
        <p:nvSpPr>
          <p:cNvPr id="12" name="Rectangle 11">
            <a:extLst>
              <a:ext uri="{FF2B5EF4-FFF2-40B4-BE49-F238E27FC236}">
                <a16:creationId xmlns:a16="http://schemas.microsoft.com/office/drawing/2014/main" id="{CFF70E67-0B7D-4EDA-901E-AF80D9D0A62F}"/>
              </a:ext>
            </a:extLst>
          </p:cNvPr>
          <p:cNvSpPr/>
          <p:nvPr/>
        </p:nvSpPr>
        <p:spPr>
          <a:xfrm>
            <a:off x="7917337" y="8558379"/>
            <a:ext cx="2962029"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Pen Pal….</a:t>
            </a:r>
          </a:p>
        </p:txBody>
      </p:sp>
    </p:spTree>
    <p:extLst>
      <p:ext uri="{BB962C8B-B14F-4D97-AF65-F5344CB8AC3E}">
        <p14:creationId xmlns:p14="http://schemas.microsoft.com/office/powerpoint/2010/main" val="268803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401</TotalTime>
  <Words>491</Words>
  <Application>Microsoft Office PowerPoint</Application>
  <PresentationFormat>Custom</PresentationFormat>
  <Paragraphs>45</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Calibri</vt:lpstr>
      <vt:lpstr>Arial</vt:lpstr>
      <vt:lpstr>Balsamiq Sans</vt:lpstr>
      <vt:lpstr>Balsamiq Sans Bold</vt:lpstr>
      <vt:lpstr>HfW cursive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Chalfont St Peter Infant School</dc:title>
  <dc:creator>A Whittall</dc:creator>
  <cp:lastModifiedBy>A Whittall</cp:lastModifiedBy>
  <cp:revision>33</cp:revision>
  <dcterms:created xsi:type="dcterms:W3CDTF">2006-08-16T00:00:00Z</dcterms:created>
  <dcterms:modified xsi:type="dcterms:W3CDTF">2024-06-07T11:14:51Z</dcterms:modified>
  <dc:identifier>DAFd1vgteuU</dc:identifier>
</cp:coreProperties>
</file>