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89" r:id="rId2"/>
    <p:sldId id="290" r:id="rId3"/>
    <p:sldId id="291" r:id="rId4"/>
    <p:sldId id="292" r:id="rId5"/>
    <p:sldId id="293" r:id="rId6"/>
    <p:sldId id="258" r:id="rId7"/>
    <p:sldId id="264" r:id="rId8"/>
    <p:sldId id="272" r:id="rId9"/>
    <p:sldId id="273" r:id="rId10"/>
    <p:sldId id="274" r:id="rId11"/>
    <p:sldId id="275" r:id="rId12"/>
    <p:sldId id="277" r:id="rId13"/>
    <p:sldId id="281" r:id="rId14"/>
    <p:sldId id="271" r:id="rId15"/>
    <p:sldId id="282" r:id="rId16"/>
    <p:sldId id="284" r:id="rId17"/>
    <p:sldId id="285" r:id="rId18"/>
    <p:sldId id="286" r:id="rId19"/>
    <p:sldId id="287"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uffy" panose="020B0603060100000000" charset="0"/>
      <p:regular r:id="rId28"/>
      <p:bold r:id="rId29"/>
      <p:italic r:id="rId30"/>
      <p:boldItalic r:id="rId31"/>
    </p:embeddedFont>
    <p:embeddedFont>
      <p:font typeface="Tuffy-TTF" panose="020B0603060100000000" charset="0"/>
      <p:regular r:id="rId32"/>
      <p:bold r:id="rId33"/>
      <p:italic r:id="rId34"/>
      <p:boldItalic r:id="rId35"/>
    </p:embeddedFont>
    <p:embeddedFont>
      <p:font typeface="Twinkl" panose="020B0604020202020204"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032"/>
    <a:srgbClr val="03344A"/>
    <a:srgbClr val="087740"/>
    <a:srgbClr val="873F97"/>
    <a:srgbClr val="FDAF18"/>
    <a:srgbClr val="DE1E5A"/>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6" d="100"/>
          <a:sy n="86" d="100"/>
        </p:scale>
        <p:origin x="1339" y="72"/>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 Target="slide15.xml"/><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 Target="slide16.xml"/><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6" Type="http://schemas.openxmlformats.org/officeDocument/2006/relationships/slide" Target="slide17.xm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D3A079-F594-44B1-B63E-60887D56115E}"/>
              </a:ext>
            </a:extLst>
          </p:cNvPr>
          <p:cNvPicPr>
            <a:picLocks noChangeAspect="1"/>
          </p:cNvPicPr>
          <p:nvPr/>
        </p:nvPicPr>
        <p:blipFill>
          <a:blip r:embed="rId2"/>
          <a:stretch>
            <a:fillRect/>
          </a:stretch>
        </p:blipFill>
        <p:spPr>
          <a:xfrm>
            <a:off x="0" y="1209789"/>
            <a:ext cx="9144000" cy="4438422"/>
          </a:xfrm>
          <a:prstGeom prst="rect">
            <a:avLst/>
          </a:prstGeom>
        </p:spPr>
      </p:pic>
    </p:spTree>
    <p:extLst>
      <p:ext uri="{BB962C8B-B14F-4D97-AF65-F5344CB8AC3E}">
        <p14:creationId xmlns:p14="http://schemas.microsoft.com/office/powerpoint/2010/main" val="3842626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F320A8-CFB9-48C8-8F04-4BA17BFAC974}"/>
              </a:ext>
            </a:extLst>
          </p:cNvPr>
          <p:cNvPicPr>
            <a:picLocks noChangeAspect="1"/>
          </p:cNvPicPr>
          <p:nvPr/>
        </p:nvPicPr>
        <p:blipFill>
          <a:blip r:embed="rId2"/>
          <a:stretch>
            <a:fillRect/>
          </a:stretch>
        </p:blipFill>
        <p:spPr>
          <a:xfrm>
            <a:off x="572486" y="411952"/>
            <a:ext cx="7999027" cy="6034096"/>
          </a:xfrm>
          <a:prstGeom prst="rect">
            <a:avLst/>
          </a:prstGeom>
        </p:spPr>
      </p:pic>
    </p:spTree>
    <p:extLst>
      <p:ext uri="{BB962C8B-B14F-4D97-AF65-F5344CB8AC3E}">
        <p14:creationId xmlns:p14="http://schemas.microsoft.com/office/powerpoint/2010/main" val="3980281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BCAFE02-552A-41A2-A805-43572114DE5A}"/>
              </a:ext>
            </a:extLst>
          </p:cNvPr>
          <p:cNvPicPr>
            <a:picLocks noChangeAspect="1"/>
          </p:cNvPicPr>
          <p:nvPr/>
        </p:nvPicPr>
        <p:blipFill>
          <a:blip r:embed="rId2"/>
          <a:stretch>
            <a:fillRect/>
          </a:stretch>
        </p:blipFill>
        <p:spPr>
          <a:xfrm>
            <a:off x="630313" y="763557"/>
            <a:ext cx="8052047" cy="5489384"/>
          </a:xfrm>
          <a:prstGeom prst="rect">
            <a:avLst/>
          </a:prstGeom>
        </p:spPr>
      </p:pic>
    </p:spTree>
    <p:extLst>
      <p:ext uri="{BB962C8B-B14F-4D97-AF65-F5344CB8AC3E}">
        <p14:creationId xmlns:p14="http://schemas.microsoft.com/office/powerpoint/2010/main" val="3647329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3B3284-B56A-4D69-A0CD-92ED89064D2E}"/>
              </a:ext>
            </a:extLst>
          </p:cNvPr>
          <p:cNvPicPr>
            <a:picLocks noChangeAspect="1"/>
          </p:cNvPicPr>
          <p:nvPr/>
        </p:nvPicPr>
        <p:blipFill>
          <a:blip r:embed="rId2"/>
          <a:stretch>
            <a:fillRect/>
          </a:stretch>
        </p:blipFill>
        <p:spPr>
          <a:xfrm>
            <a:off x="878591" y="301841"/>
            <a:ext cx="7386817" cy="6254318"/>
          </a:xfrm>
          <a:prstGeom prst="rect">
            <a:avLst/>
          </a:prstGeom>
        </p:spPr>
      </p:pic>
    </p:spTree>
    <p:extLst>
      <p:ext uri="{BB962C8B-B14F-4D97-AF65-F5344CB8AC3E}">
        <p14:creationId xmlns:p14="http://schemas.microsoft.com/office/powerpoint/2010/main" val="3265215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5739DF-E965-4543-AD7D-6D289B1D883F}"/>
              </a:ext>
            </a:extLst>
          </p:cNvPr>
          <p:cNvPicPr>
            <a:picLocks noChangeAspect="1"/>
          </p:cNvPicPr>
          <p:nvPr/>
        </p:nvPicPr>
        <p:blipFill>
          <a:blip r:embed="rId2"/>
          <a:stretch>
            <a:fillRect/>
          </a:stretch>
        </p:blipFill>
        <p:spPr>
          <a:xfrm>
            <a:off x="0" y="769049"/>
            <a:ext cx="9144000" cy="2035163"/>
          </a:xfrm>
          <a:prstGeom prst="rect">
            <a:avLst/>
          </a:prstGeom>
        </p:spPr>
      </p:pic>
      <p:pic>
        <p:nvPicPr>
          <p:cNvPr id="3" name="Picture 2">
            <a:extLst>
              <a:ext uri="{FF2B5EF4-FFF2-40B4-BE49-F238E27FC236}">
                <a16:creationId xmlns:a16="http://schemas.microsoft.com/office/drawing/2014/main" id="{F13826F1-21B0-420F-8149-644709B748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0780" y="3099978"/>
            <a:ext cx="3421190" cy="3259178"/>
          </a:xfrm>
          <a:prstGeom prst="rect">
            <a:avLst/>
          </a:prstGeom>
        </p:spPr>
      </p:pic>
    </p:spTree>
    <p:extLst>
      <p:ext uri="{BB962C8B-B14F-4D97-AF65-F5344CB8AC3E}">
        <p14:creationId xmlns:p14="http://schemas.microsoft.com/office/powerpoint/2010/main" val="793047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Are Reindeer?</a:t>
            </a:r>
          </a:p>
        </p:txBody>
      </p:sp>
      <p:sp>
        <p:nvSpPr>
          <p:cNvPr id="2" name="Rectangle: Rounded Corners 1"/>
          <p:cNvSpPr/>
          <p:nvPr/>
        </p:nvSpPr>
        <p:spPr>
          <a:xfrm>
            <a:off x="755650" y="1371600"/>
            <a:ext cx="7632700" cy="569343"/>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Reindeer are a type of              that live in very cold places. </a:t>
            </a:r>
          </a:p>
        </p:txBody>
      </p:sp>
      <p:sp>
        <p:nvSpPr>
          <p:cNvPr id="7" name="Rectangle: Rounded Corners 6"/>
          <p:cNvSpPr/>
          <p:nvPr/>
        </p:nvSpPr>
        <p:spPr>
          <a:xfrm>
            <a:off x="755650" y="2038812"/>
            <a:ext cx="7632700" cy="569343"/>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They are </a:t>
            </a:r>
            <a:r>
              <a:rPr lang="en-GB" b="1" dirty="0"/>
              <a:t>                </a:t>
            </a:r>
            <a:r>
              <a:rPr lang="en-GB" dirty="0"/>
              <a:t>, which means they eat plants.  </a:t>
            </a:r>
          </a:p>
        </p:txBody>
      </p:sp>
      <p:sp>
        <p:nvSpPr>
          <p:cNvPr id="8" name="Rectangle: Rounded Corners 7"/>
          <p:cNvSpPr/>
          <p:nvPr/>
        </p:nvSpPr>
        <p:spPr>
          <a:xfrm>
            <a:off x="755650" y="3307742"/>
            <a:ext cx="2734973" cy="2785084"/>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People often think of Christmas, Santa and Rudolph when they think of reindeer, but there are lots more things you can learn about them!</a:t>
            </a:r>
          </a:p>
        </p:txBody>
      </p:sp>
      <p:sp>
        <p:nvSpPr>
          <p:cNvPr id="4" name="Rectangle 3">
            <a:hlinkClick r:id="rId2" action="ppaction://hlinksldjump"/>
          </p:cNvPr>
          <p:cNvSpPr/>
          <p:nvPr/>
        </p:nvSpPr>
        <p:spPr>
          <a:xfrm>
            <a:off x="3033831" y="1469469"/>
            <a:ext cx="1178528" cy="369332"/>
          </a:xfrm>
          <a:prstGeom prst="rect">
            <a:avLst/>
          </a:prstGeom>
        </p:spPr>
        <p:txBody>
          <a:bodyPr wrap="none">
            <a:spAutoFit/>
          </a:bodyPr>
          <a:lstStyle/>
          <a:p>
            <a:r>
              <a:rPr lang="en-GB" b="1" dirty="0">
                <a:solidFill>
                  <a:schemeClr val="bg1"/>
                </a:solidFill>
              </a:rPr>
              <a:t>mammal</a:t>
            </a:r>
            <a:r>
              <a:rPr lang="en-GB" dirty="0">
                <a:solidFill>
                  <a:schemeClr val="bg1"/>
                </a:solidFill>
              </a:rPr>
              <a:t> </a:t>
            </a:r>
          </a:p>
        </p:txBody>
      </p:sp>
      <p:sp>
        <p:nvSpPr>
          <p:cNvPr id="10" name="Rectangle 9">
            <a:hlinkClick r:id="rId2" action="ppaction://hlinksldjump"/>
          </p:cNvPr>
          <p:cNvSpPr/>
          <p:nvPr/>
        </p:nvSpPr>
        <p:spPr>
          <a:xfrm>
            <a:off x="1712412" y="2147443"/>
            <a:ext cx="1353256" cy="369332"/>
          </a:xfrm>
          <a:prstGeom prst="rect">
            <a:avLst/>
          </a:prstGeom>
        </p:spPr>
        <p:txBody>
          <a:bodyPr wrap="none">
            <a:spAutoFit/>
          </a:bodyPr>
          <a:lstStyle/>
          <a:p>
            <a:r>
              <a:rPr lang="en-GB" b="1" dirty="0">
                <a:solidFill>
                  <a:schemeClr val="bg1"/>
                </a:solidFill>
              </a:rPr>
              <a:t>herbivores</a:t>
            </a:r>
            <a:r>
              <a:rPr lang="en-GB" dirty="0">
                <a:solidFill>
                  <a:schemeClr val="bg1"/>
                </a:solidFill>
              </a:rPr>
              <a:t> </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7436" y="2833648"/>
            <a:ext cx="3421190" cy="3259178"/>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4"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89683" y="1319843"/>
            <a:ext cx="5398667" cy="3579227"/>
          </a:xfrm>
          <a:prstGeom prst="rect">
            <a:avLst/>
          </a:prstGeom>
        </p:spPr>
      </p:pic>
      <p:sp>
        <p:nvSpPr>
          <p:cNvPr id="21" name="Title 20"/>
          <p:cNvSpPr>
            <a:spLocks noGrp="1"/>
          </p:cNvSpPr>
          <p:nvPr>
            <p:ph type="title"/>
          </p:nvPr>
        </p:nvSpPr>
        <p:spPr/>
        <p:txBody>
          <a:bodyPr/>
          <a:lstStyle/>
          <a:p>
            <a:r>
              <a:rPr lang="en-GB" sz="3600" dirty="0">
                <a:latin typeface="+mn-lt"/>
              </a:rPr>
              <a:t>Where Do Reindeer Live?</a:t>
            </a:r>
          </a:p>
        </p:txBody>
      </p:sp>
      <p:sp>
        <p:nvSpPr>
          <p:cNvPr id="2" name="Rectangle: Rounded Corners 1"/>
          <p:cNvSpPr/>
          <p:nvPr/>
        </p:nvSpPr>
        <p:spPr>
          <a:xfrm>
            <a:off x="755650" y="1319843"/>
            <a:ext cx="2211837" cy="4772982"/>
          </a:xfrm>
          <a:prstGeom prst="roundRect">
            <a:avLst>
              <a:gd name="adj" fmla="val 5727"/>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500" dirty="0">
                <a:solidFill>
                  <a:schemeClr val="bg1"/>
                </a:solidFill>
              </a:rPr>
              <a:t>Reindeer can be found in some of the coldest places on earth. These include northern China, Russia, Scandinavia, North America, Canada, Greenland and Iceland. Many people don’t know that there is also a herd of wild reindeer which can be found in the United Kingdom. These reindeer live in the Cairngorms mountain range in Scotland. </a:t>
            </a:r>
          </a:p>
          <a:p>
            <a:endParaRPr lang="en-GB" sz="1500" dirty="0">
              <a:solidFill>
                <a:schemeClr val="bg1"/>
              </a:solidFill>
            </a:endParaRPr>
          </a:p>
          <a:p>
            <a:r>
              <a:rPr lang="en-GB" sz="1500" dirty="0">
                <a:solidFill>
                  <a:schemeClr val="bg1"/>
                </a:solidFill>
              </a:rPr>
              <a:t>Can you find Scotland on the map?</a:t>
            </a:r>
          </a:p>
        </p:txBody>
      </p:sp>
      <p:sp>
        <p:nvSpPr>
          <p:cNvPr id="12" name="Arrow: Down 11"/>
          <p:cNvSpPr/>
          <p:nvPr/>
        </p:nvSpPr>
        <p:spPr>
          <a:xfrm>
            <a:off x="6986899" y="2247900"/>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Down 13"/>
          <p:cNvSpPr/>
          <p:nvPr/>
        </p:nvSpPr>
        <p:spPr>
          <a:xfrm>
            <a:off x="6835448" y="1547802"/>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Down 15"/>
          <p:cNvSpPr/>
          <p:nvPr/>
        </p:nvSpPr>
        <p:spPr>
          <a:xfrm>
            <a:off x="5640407" y="1751002"/>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Down 16"/>
          <p:cNvSpPr/>
          <p:nvPr/>
        </p:nvSpPr>
        <p:spPr>
          <a:xfrm>
            <a:off x="3963895" y="2073061"/>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Down 17"/>
          <p:cNvSpPr/>
          <p:nvPr/>
        </p:nvSpPr>
        <p:spPr>
          <a:xfrm>
            <a:off x="3875540" y="1620566"/>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Down 18"/>
          <p:cNvSpPr/>
          <p:nvPr/>
        </p:nvSpPr>
        <p:spPr>
          <a:xfrm>
            <a:off x="5063827" y="1270001"/>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Down 19"/>
          <p:cNvSpPr/>
          <p:nvPr/>
        </p:nvSpPr>
        <p:spPr>
          <a:xfrm>
            <a:off x="5226624" y="1671366"/>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Down 21"/>
          <p:cNvSpPr/>
          <p:nvPr/>
        </p:nvSpPr>
        <p:spPr>
          <a:xfrm>
            <a:off x="5413301" y="1841500"/>
            <a:ext cx="201301" cy="406400"/>
          </a:xfrm>
          <a:prstGeom prst="downArrow">
            <a:avLst>
              <a:gd name="adj1" fmla="val 31073"/>
              <a:gd name="adj2" fmla="val 5000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9857" y="4584342"/>
            <a:ext cx="4650473" cy="1696260"/>
          </a:xfrm>
          <a:prstGeom prst="rect">
            <a:avLst/>
          </a:prstGeom>
        </p:spPr>
      </p:pic>
      <p:sp>
        <p:nvSpPr>
          <p:cNvPr id="24" name="Rectangle: Rounded Corners 23"/>
          <p:cNvSpPr/>
          <p:nvPr/>
        </p:nvSpPr>
        <p:spPr>
          <a:xfrm>
            <a:off x="4602023" y="2247900"/>
            <a:ext cx="812679"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Scotland</a:t>
            </a:r>
          </a:p>
        </p:txBody>
      </p:sp>
      <p:sp>
        <p:nvSpPr>
          <p:cNvPr id="25" name="Rectangle: Rounded Corners 24"/>
          <p:cNvSpPr/>
          <p:nvPr/>
        </p:nvSpPr>
        <p:spPr>
          <a:xfrm>
            <a:off x="7192939" y="2572764"/>
            <a:ext cx="621293"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China</a:t>
            </a:r>
          </a:p>
        </p:txBody>
      </p:sp>
      <p:sp>
        <p:nvSpPr>
          <p:cNvPr id="26" name="Rectangle: Rounded Corners 25"/>
          <p:cNvSpPr/>
          <p:nvPr/>
        </p:nvSpPr>
        <p:spPr>
          <a:xfrm>
            <a:off x="7087549" y="1694951"/>
            <a:ext cx="678353"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Russia</a:t>
            </a:r>
          </a:p>
        </p:txBody>
      </p:sp>
      <p:sp>
        <p:nvSpPr>
          <p:cNvPr id="27" name="Rectangle: Rounded Corners 26"/>
          <p:cNvSpPr/>
          <p:nvPr/>
        </p:nvSpPr>
        <p:spPr>
          <a:xfrm>
            <a:off x="5780098" y="2234555"/>
            <a:ext cx="1110816"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Scandinavia</a:t>
            </a:r>
          </a:p>
        </p:txBody>
      </p:sp>
      <p:sp>
        <p:nvSpPr>
          <p:cNvPr id="28" name="Rectangle: Rounded Corners 27"/>
          <p:cNvSpPr/>
          <p:nvPr/>
        </p:nvSpPr>
        <p:spPr>
          <a:xfrm>
            <a:off x="3252913" y="2747648"/>
            <a:ext cx="1295692"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North America</a:t>
            </a:r>
          </a:p>
        </p:txBody>
      </p:sp>
      <p:sp>
        <p:nvSpPr>
          <p:cNvPr id="29" name="Rectangle: Rounded Corners 28"/>
          <p:cNvSpPr/>
          <p:nvPr/>
        </p:nvSpPr>
        <p:spPr>
          <a:xfrm>
            <a:off x="3076222" y="1620566"/>
            <a:ext cx="788980"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Canada</a:t>
            </a:r>
          </a:p>
        </p:txBody>
      </p:sp>
      <p:sp>
        <p:nvSpPr>
          <p:cNvPr id="30" name="Rectangle: Rounded Corners 29"/>
          <p:cNvSpPr/>
          <p:nvPr/>
        </p:nvSpPr>
        <p:spPr>
          <a:xfrm>
            <a:off x="4066705" y="1426213"/>
            <a:ext cx="958416"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Greenland</a:t>
            </a:r>
          </a:p>
        </p:txBody>
      </p:sp>
      <p:sp>
        <p:nvSpPr>
          <p:cNvPr id="31" name="Rectangle: Rounded Corners 30"/>
          <p:cNvSpPr/>
          <p:nvPr/>
        </p:nvSpPr>
        <p:spPr>
          <a:xfrm>
            <a:off x="5275182" y="1358647"/>
            <a:ext cx="730449" cy="257629"/>
          </a:xfrm>
          <a:prstGeom prst="roundRect">
            <a:avLst>
              <a:gd name="adj" fmla="val 6514"/>
            </a:avLst>
          </a:prstGeom>
          <a:solidFill>
            <a:srgbClr val="C2103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Iceland</a:t>
            </a:r>
          </a:p>
        </p:txBody>
      </p:sp>
    </p:spTree>
    <p:extLst>
      <p:ext uri="{BB962C8B-B14F-4D97-AF65-F5344CB8AC3E}">
        <p14:creationId xmlns:p14="http://schemas.microsoft.com/office/powerpoint/2010/main" val="273847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4" grpId="0" animBg="1"/>
      <p:bldP spid="16" grpId="0" animBg="1"/>
      <p:bldP spid="17" grpId="0" animBg="1"/>
      <p:bldP spid="18" grpId="0" animBg="1"/>
      <p:bldP spid="19" grpId="0" animBg="1"/>
      <p:bldP spid="20" grpId="0" animBg="1"/>
      <p:bldP spid="22"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266368" y="367885"/>
            <a:ext cx="8611263" cy="1334424"/>
          </a:xfrm>
        </p:spPr>
        <p:txBody>
          <a:bodyPr/>
          <a:lstStyle/>
          <a:p>
            <a:pPr algn="ctr"/>
            <a:r>
              <a:rPr lang="en-GB" sz="3200" dirty="0">
                <a:latin typeface="+mn-lt"/>
              </a:rPr>
              <a:t>How Do Reindeer Live in Such Cold Places?</a:t>
            </a:r>
          </a:p>
        </p:txBody>
      </p:sp>
      <p:sp>
        <p:nvSpPr>
          <p:cNvPr id="2" name="Rectangle: Rounded Corners 1"/>
          <p:cNvSpPr/>
          <p:nvPr/>
        </p:nvSpPr>
        <p:spPr>
          <a:xfrm>
            <a:off x="755650" y="1814136"/>
            <a:ext cx="7632700" cy="1378419"/>
          </a:xfrm>
          <a:prstGeom prst="roundRect">
            <a:avLst>
              <a:gd name="adj" fmla="val 8902"/>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They have              special features which allow them to live in such cold temperatures. Their coats are very good                . This means they keep them warm. In fact, if a reindeer lies down in the snow, the snow underneath it won’t even melt! Their noses also warm the air as they breathe in to help keep their bodies warm.</a:t>
            </a:r>
          </a:p>
        </p:txBody>
      </p:sp>
      <p:sp>
        <p:nvSpPr>
          <p:cNvPr id="4" name="Rectangle 3">
            <a:hlinkClick r:id="rId2" action="ppaction://hlinksldjump"/>
          </p:cNvPr>
          <p:cNvSpPr/>
          <p:nvPr/>
        </p:nvSpPr>
        <p:spPr>
          <a:xfrm>
            <a:off x="1801410" y="1845940"/>
            <a:ext cx="944489" cy="338554"/>
          </a:xfrm>
          <a:prstGeom prst="rect">
            <a:avLst/>
          </a:prstGeom>
        </p:spPr>
        <p:txBody>
          <a:bodyPr wrap="none">
            <a:spAutoFit/>
          </a:bodyPr>
          <a:lstStyle/>
          <a:p>
            <a:r>
              <a:rPr lang="en-GB" sz="1600" b="1" dirty="0">
                <a:solidFill>
                  <a:schemeClr val="bg1"/>
                </a:solidFill>
              </a:rPr>
              <a:t>adapted</a:t>
            </a:r>
            <a:endParaRPr lang="en-GB" sz="1600" dirty="0">
              <a:solidFill>
                <a:schemeClr val="bg1"/>
              </a:solidFill>
            </a:endParaRPr>
          </a:p>
        </p:txBody>
      </p:sp>
      <p:sp>
        <p:nvSpPr>
          <p:cNvPr id="11" name="Rectangle: Rounded Corners 10"/>
          <p:cNvSpPr/>
          <p:nvPr/>
        </p:nvSpPr>
        <p:spPr>
          <a:xfrm>
            <a:off x="755650" y="1365283"/>
            <a:ext cx="7632700" cy="403630"/>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Reindeer mostly live in very cold places, such as the Arctic. </a:t>
            </a:r>
          </a:p>
        </p:txBody>
      </p:sp>
      <p:sp>
        <p:nvSpPr>
          <p:cNvPr id="12" name="Rectangle 11">
            <a:hlinkClick r:id="rId2" action="ppaction://hlinksldjump"/>
          </p:cNvPr>
          <p:cNvSpPr/>
          <p:nvPr/>
        </p:nvSpPr>
        <p:spPr>
          <a:xfrm>
            <a:off x="4436686" y="2106524"/>
            <a:ext cx="1130438" cy="338554"/>
          </a:xfrm>
          <a:prstGeom prst="rect">
            <a:avLst/>
          </a:prstGeom>
        </p:spPr>
        <p:txBody>
          <a:bodyPr wrap="none">
            <a:spAutoFit/>
          </a:bodyPr>
          <a:lstStyle/>
          <a:p>
            <a:r>
              <a:rPr lang="en-GB" sz="1600" b="1" dirty="0">
                <a:solidFill>
                  <a:schemeClr val="bg1"/>
                </a:solidFill>
              </a:rPr>
              <a:t>insulators</a:t>
            </a:r>
          </a:p>
        </p:txBody>
      </p:sp>
      <p:sp>
        <p:nvSpPr>
          <p:cNvPr id="13" name="Rectangle: Rounded Corners 12"/>
          <p:cNvSpPr/>
          <p:nvPr/>
        </p:nvSpPr>
        <p:spPr>
          <a:xfrm>
            <a:off x="755650" y="3237778"/>
            <a:ext cx="5100707" cy="1397832"/>
          </a:xfrm>
          <a:prstGeom prst="roundRect">
            <a:avLst>
              <a:gd name="adj" fmla="val 10410"/>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t>Reindeer also have special hooves. Their hooves have fur on the bottom, which helps to stop them from slipping on the ice and rocks. Reindeer hooves are also very sharp. This helps them to dig in the snow to find food.</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9566" y="4692485"/>
            <a:ext cx="2154987" cy="161624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t="4535" b="10680"/>
          <a:stretch/>
        </p:blipFill>
        <p:spPr>
          <a:xfrm>
            <a:off x="5960333" y="3220859"/>
            <a:ext cx="2428017" cy="3087866"/>
          </a:xfrm>
          <a:prstGeom prst="rect">
            <a:avLst/>
          </a:prstGeom>
        </p:spPr>
      </p:pic>
      <p:pic>
        <p:nvPicPr>
          <p:cNvPr id="14" name="Picture 13" descr="Reindeer, The Herd, Pasture, The Horn Of Africa, Hoof"/>
          <p:cNvPicPr/>
          <p:nvPr/>
        </p:nvPicPr>
        <p:blipFill rotWithShape="1">
          <a:blip r:embed="rId5" cstate="print">
            <a:extLst>
              <a:ext uri="{28A0092B-C50C-407E-A947-70E740481C1C}">
                <a14:useLocalDpi xmlns:a14="http://schemas.microsoft.com/office/drawing/2010/main" val="0"/>
              </a:ext>
            </a:extLst>
          </a:blip>
          <a:srcRect t="24608"/>
          <a:stretch/>
        </p:blipFill>
        <p:spPr bwMode="auto">
          <a:xfrm>
            <a:off x="755651" y="4692485"/>
            <a:ext cx="2778136" cy="1616240"/>
          </a:xfrm>
          <a:prstGeom prst="rect">
            <a:avLst/>
          </a:prstGeom>
          <a:noFill/>
          <a:ln>
            <a:noFill/>
          </a:ln>
        </p:spPr>
      </p:pic>
    </p:spTree>
    <p:extLst>
      <p:ext uri="{BB962C8B-B14F-4D97-AF65-F5344CB8AC3E}">
        <p14:creationId xmlns:p14="http://schemas.microsoft.com/office/powerpoint/2010/main" val="55859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11" grpId="0" animBg="1"/>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Reindeer Eat?</a:t>
            </a:r>
          </a:p>
        </p:txBody>
      </p:sp>
      <p:sp>
        <p:nvSpPr>
          <p:cNvPr id="2" name="Rectangle: Rounded Corners 1"/>
          <p:cNvSpPr/>
          <p:nvPr/>
        </p:nvSpPr>
        <p:spPr>
          <a:xfrm>
            <a:off x="755650" y="1371600"/>
            <a:ext cx="7632700" cy="569343"/>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Reindeer are mostly                . This means that they eat plants. </a:t>
            </a:r>
          </a:p>
        </p:txBody>
      </p:sp>
      <p:sp>
        <p:nvSpPr>
          <p:cNvPr id="4" name="Rectangle 3">
            <a:hlinkClick r:id="rId2" action="ppaction://hlinksldjump"/>
          </p:cNvPr>
          <p:cNvSpPr/>
          <p:nvPr/>
        </p:nvSpPr>
        <p:spPr>
          <a:xfrm>
            <a:off x="2827129" y="1476909"/>
            <a:ext cx="1281120" cy="369332"/>
          </a:xfrm>
          <a:prstGeom prst="rect">
            <a:avLst/>
          </a:prstGeom>
        </p:spPr>
        <p:txBody>
          <a:bodyPr wrap="none">
            <a:spAutoFit/>
          </a:bodyPr>
          <a:lstStyle/>
          <a:p>
            <a:r>
              <a:rPr lang="en-GB" b="1" dirty="0">
                <a:solidFill>
                  <a:schemeClr val="bg1"/>
                </a:solidFill>
              </a:rPr>
              <a:t>herbivores</a:t>
            </a:r>
            <a:endParaRPr lang="en-GB" dirty="0">
              <a:solidFill>
                <a:schemeClr val="bg1"/>
              </a:solidFill>
            </a:endParaRPr>
          </a:p>
        </p:txBody>
      </p:sp>
      <p:sp>
        <p:nvSpPr>
          <p:cNvPr id="11" name="Rectangle: Rounded Corners 10"/>
          <p:cNvSpPr/>
          <p:nvPr/>
        </p:nvSpPr>
        <p:spPr>
          <a:xfrm>
            <a:off x="750885" y="1999359"/>
            <a:ext cx="7632700" cy="719986"/>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They mostly like leaves but they will eat some types of fungi (like mushrooms) and lichens (a type of plant). </a:t>
            </a:r>
          </a:p>
        </p:txBody>
      </p:sp>
      <p:sp>
        <p:nvSpPr>
          <p:cNvPr id="12" name="Rectangle: Rounded Corners 11"/>
          <p:cNvSpPr/>
          <p:nvPr/>
        </p:nvSpPr>
        <p:spPr>
          <a:xfrm>
            <a:off x="750885" y="2772026"/>
            <a:ext cx="7632700" cy="941233"/>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Reindeer are the only large mammal able to eat a certain type of moss (called ‘reindeer moss’) because they have a special bacteria in their bodies which helps them to break it down.</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1" t="6720" r="792" b="13065"/>
          <a:stretch/>
        </p:blipFill>
        <p:spPr>
          <a:xfrm>
            <a:off x="750885" y="3765941"/>
            <a:ext cx="3897315" cy="2363398"/>
          </a:xfrm>
          <a:prstGeom prst="rect">
            <a:avLst/>
          </a:prstGeom>
        </p:spPr>
      </p:pic>
      <p:pic>
        <p:nvPicPr>
          <p:cNvPr id="9" name="Picture 2" descr="Image result for reindeer mos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441" b="4684"/>
          <a:stretch/>
        </p:blipFill>
        <p:spPr bwMode="auto">
          <a:xfrm>
            <a:off x="4779551" y="3765941"/>
            <a:ext cx="3516917" cy="236339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Reindeer Moss</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Jason Hollinger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5307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 Special Accessory</a:t>
            </a:r>
          </a:p>
        </p:txBody>
      </p:sp>
      <p:sp>
        <p:nvSpPr>
          <p:cNvPr id="2" name="Rectangle: Rounded Corners 1"/>
          <p:cNvSpPr/>
          <p:nvPr/>
        </p:nvSpPr>
        <p:spPr>
          <a:xfrm>
            <a:off x="755650" y="1371600"/>
            <a:ext cx="7632700" cy="439947"/>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700" dirty="0"/>
              <a:t>Reindeer grow their first set of antlers when they are about two years old. </a:t>
            </a:r>
          </a:p>
        </p:txBody>
      </p:sp>
      <p:sp>
        <p:nvSpPr>
          <p:cNvPr id="11" name="Rectangle: Rounded Corners 10"/>
          <p:cNvSpPr/>
          <p:nvPr/>
        </p:nvSpPr>
        <p:spPr>
          <a:xfrm>
            <a:off x="755650" y="1889536"/>
            <a:ext cx="7632700" cy="1276357"/>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Reindeer lose their antlers every year. Their antlers grow back larger each time. Male reindeer lose their antlers in the winter and female reindeer lose theirs in the summer. Female reindeer are the only type of deer that grow antlers.</a:t>
            </a:r>
          </a:p>
        </p:txBody>
      </p:sp>
      <p:sp>
        <p:nvSpPr>
          <p:cNvPr id="12" name="Rectangle: Rounded Corners 11"/>
          <p:cNvSpPr/>
          <p:nvPr/>
        </p:nvSpPr>
        <p:spPr>
          <a:xfrm>
            <a:off x="750885" y="3243882"/>
            <a:ext cx="7632700" cy="467041"/>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male reindeer’s antlers can grow as big as 130 centimetres!</a:t>
            </a:r>
          </a:p>
        </p:txBody>
      </p:sp>
      <p:sp>
        <p:nvSpPr>
          <p:cNvPr id="13" name="Rectangle: Rounded Corners 12"/>
          <p:cNvSpPr/>
          <p:nvPr/>
        </p:nvSpPr>
        <p:spPr>
          <a:xfrm>
            <a:off x="755650" y="3788912"/>
            <a:ext cx="7632700" cy="705450"/>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No two reindeer have the same antlers. Just like a person’s fingerprints, a reindeer’s antlers are completely           !</a:t>
            </a:r>
          </a:p>
        </p:txBody>
      </p:sp>
      <p:pic>
        <p:nvPicPr>
          <p:cNvPr id="14" name="Picture 13" descr="Reindeer, The Herd, Pasture, The Horn Of Africa, Hoof"/>
          <p:cNvPicPr/>
          <p:nvPr/>
        </p:nvPicPr>
        <p:blipFill rotWithShape="1">
          <a:blip r:embed="rId2" cstate="print">
            <a:extLst>
              <a:ext uri="{28A0092B-C50C-407E-A947-70E740481C1C}">
                <a14:useLocalDpi xmlns:a14="http://schemas.microsoft.com/office/drawing/2010/main" val="0"/>
              </a:ext>
            </a:extLst>
          </a:blip>
          <a:srcRect l="18918"/>
          <a:stretch/>
        </p:blipFill>
        <p:spPr bwMode="auto">
          <a:xfrm>
            <a:off x="755650" y="4604745"/>
            <a:ext cx="1720131" cy="1481368"/>
          </a:xfrm>
          <a:prstGeom prst="rect">
            <a:avLst/>
          </a:prstGeom>
          <a:noFill/>
          <a:ln>
            <a:noFill/>
          </a:ln>
        </p:spPr>
      </p:pic>
      <p:pic>
        <p:nvPicPr>
          <p:cNvPr id="15" name="Picture 14" descr="Reindeer, Iceland, Antler, Ungulate"/>
          <p:cNvPicPr/>
          <p:nvPr/>
        </p:nvPicPr>
        <p:blipFill rotWithShape="1">
          <a:blip r:embed="rId3" cstate="print">
            <a:extLst>
              <a:ext uri="{28A0092B-C50C-407E-A947-70E740481C1C}">
                <a14:useLocalDpi xmlns:a14="http://schemas.microsoft.com/office/drawing/2010/main" val="0"/>
              </a:ext>
            </a:extLst>
          </a:blip>
          <a:srcRect l="8368" r="9897"/>
          <a:stretch/>
        </p:blipFill>
        <p:spPr bwMode="auto">
          <a:xfrm>
            <a:off x="2732794" y="4606409"/>
            <a:ext cx="1717428" cy="1479703"/>
          </a:xfrm>
          <a:prstGeom prst="rect">
            <a:avLst/>
          </a:prstGeom>
          <a:noFill/>
          <a:ln>
            <a:noFill/>
          </a:ln>
        </p:spPr>
      </p:pic>
      <p:pic>
        <p:nvPicPr>
          <p:cNvPr id="16" name="Picture 15" descr="Caribou, Meadow, Alaska, Mammal, Nature, Wildlife"/>
          <p:cNvPicPr/>
          <p:nvPr/>
        </p:nvPicPr>
        <p:blipFill rotWithShape="1">
          <a:blip r:embed="rId4" cstate="print">
            <a:extLst>
              <a:ext uri="{28A0092B-C50C-407E-A947-70E740481C1C}">
                <a14:useLocalDpi xmlns:a14="http://schemas.microsoft.com/office/drawing/2010/main" val="0"/>
              </a:ext>
            </a:extLst>
          </a:blip>
          <a:srcRect l="6288" r="12855"/>
          <a:stretch/>
        </p:blipFill>
        <p:spPr bwMode="auto">
          <a:xfrm>
            <a:off x="4707235" y="4604745"/>
            <a:ext cx="1702027" cy="1494498"/>
          </a:xfrm>
          <a:prstGeom prst="rect">
            <a:avLst/>
          </a:prstGeom>
          <a:noFill/>
          <a:ln>
            <a:noFill/>
          </a:ln>
        </p:spPr>
      </p:pic>
      <p:pic>
        <p:nvPicPr>
          <p:cNvPr id="17" name="Picture 16" descr="Caribou, Animal, Unicorn, Horn, Creature, Nature"/>
          <p:cNvPicPr/>
          <p:nvPr/>
        </p:nvPicPr>
        <p:blipFill rotWithShape="1">
          <a:blip r:embed="rId5" cstate="print">
            <a:extLst>
              <a:ext uri="{28A0092B-C50C-407E-A947-70E740481C1C}">
                <a14:useLocalDpi xmlns:a14="http://schemas.microsoft.com/office/drawing/2010/main" val="0"/>
              </a:ext>
            </a:extLst>
          </a:blip>
          <a:srcRect l="11004" r="11214"/>
          <a:stretch/>
        </p:blipFill>
        <p:spPr bwMode="auto">
          <a:xfrm>
            <a:off x="6666275" y="4598228"/>
            <a:ext cx="1721169" cy="1501015"/>
          </a:xfrm>
          <a:prstGeom prst="rect">
            <a:avLst/>
          </a:prstGeom>
          <a:noFill/>
          <a:ln>
            <a:noFill/>
          </a:ln>
        </p:spPr>
      </p:pic>
      <p:sp>
        <p:nvSpPr>
          <p:cNvPr id="5" name="Rectangle 4">
            <a:hlinkClick r:id="rId6" action="ppaction://hlinksldjump"/>
          </p:cNvPr>
          <p:cNvSpPr/>
          <p:nvPr/>
        </p:nvSpPr>
        <p:spPr>
          <a:xfrm>
            <a:off x="4345718" y="4098903"/>
            <a:ext cx="893193" cy="369332"/>
          </a:xfrm>
          <a:prstGeom prst="rect">
            <a:avLst/>
          </a:prstGeom>
        </p:spPr>
        <p:txBody>
          <a:bodyPr wrap="none">
            <a:spAutoFit/>
          </a:bodyPr>
          <a:lstStyle/>
          <a:p>
            <a:r>
              <a:rPr lang="en-GB" b="1" dirty="0">
                <a:solidFill>
                  <a:schemeClr val="bg1"/>
                </a:solidFill>
              </a:rPr>
              <a:t>unique</a:t>
            </a:r>
            <a:endParaRPr lang="en-GB" dirty="0">
              <a:solidFill>
                <a:schemeClr val="bg1"/>
              </a:solidFill>
            </a:endParaRPr>
          </a:p>
        </p:txBody>
      </p:sp>
    </p:spTree>
    <p:extLst>
      <p:ext uri="{BB962C8B-B14F-4D97-AF65-F5344CB8AC3E}">
        <p14:creationId xmlns:p14="http://schemas.microsoft.com/office/powerpoint/2010/main" val="91878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2" grpId="0" animBg="1"/>
      <p:bldP spid="13"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One Big Family!</a:t>
            </a:r>
          </a:p>
        </p:txBody>
      </p:sp>
      <p:sp>
        <p:nvSpPr>
          <p:cNvPr id="2" name="Rectangle: Rounded Corners 1"/>
          <p:cNvSpPr/>
          <p:nvPr/>
        </p:nvSpPr>
        <p:spPr>
          <a:xfrm>
            <a:off x="755650" y="1371600"/>
            <a:ext cx="3692526" cy="1000125"/>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Reindeer live in groups called herds. Large herds may contain thousands of reindeer!</a:t>
            </a:r>
          </a:p>
        </p:txBody>
      </p:sp>
      <p:sp>
        <p:nvSpPr>
          <p:cNvPr id="18" name="Rectangle: Rounded Corners 17"/>
          <p:cNvSpPr/>
          <p:nvPr/>
        </p:nvSpPr>
        <p:spPr>
          <a:xfrm>
            <a:off x="750886" y="2466975"/>
            <a:ext cx="3697290" cy="806980"/>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Each herd is made up of male, female and baby reindeer.</a:t>
            </a:r>
          </a:p>
        </p:txBody>
      </p:sp>
      <p:sp>
        <p:nvSpPr>
          <p:cNvPr id="19"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Herd of Caribou</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United States Fish and Wildlife Service</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22828" b="2634"/>
          <a:stretch/>
        </p:blipFill>
        <p:spPr>
          <a:xfrm>
            <a:off x="4572000" y="1371600"/>
            <a:ext cx="3816350" cy="1902355"/>
          </a:xfrm>
          <a:prstGeom prst="rect">
            <a:avLst/>
          </a:prstGeom>
        </p:spPr>
      </p:pic>
      <p:sp>
        <p:nvSpPr>
          <p:cNvPr id="20" name="Rectangle: Rounded Corners 19"/>
          <p:cNvSpPr/>
          <p:nvPr/>
        </p:nvSpPr>
        <p:spPr>
          <a:xfrm>
            <a:off x="5339643" y="3591352"/>
            <a:ext cx="2732617" cy="2380469"/>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 male reindeer is called a bull, a female is called a cow and a baby is called a calf.</a:t>
            </a:r>
          </a:p>
        </p:txBody>
      </p:sp>
      <p:pic>
        <p:nvPicPr>
          <p:cNvPr id="10" name="Picture 9" descr="wildlife deer mammal fauna vertebrate suckle wild animals white tailed deer motherly love musk deer mother and cal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649" y="3444598"/>
            <a:ext cx="3966525" cy="2684740"/>
          </a:xfrm>
          <a:prstGeom prst="rect">
            <a:avLst/>
          </a:prstGeom>
          <a:noFill/>
          <a:ln>
            <a:noFill/>
          </a:ln>
        </p:spPr>
      </p:pic>
    </p:spTree>
    <p:extLst>
      <p:ext uri="{BB962C8B-B14F-4D97-AF65-F5344CB8AC3E}">
        <p14:creationId xmlns:p14="http://schemas.microsoft.com/office/powerpoint/2010/main" val="313945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par>
                                <p:cTn id="13" presetID="10" presetClass="entr" presetSubtype="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Did You Know?</a:t>
            </a:r>
          </a:p>
        </p:txBody>
      </p:sp>
      <p:sp>
        <p:nvSpPr>
          <p:cNvPr id="2" name="Rectangle: Rounded Corners 1"/>
          <p:cNvSpPr/>
          <p:nvPr/>
        </p:nvSpPr>
        <p:spPr>
          <a:xfrm>
            <a:off x="755650" y="1371601"/>
            <a:ext cx="7632700" cy="422365"/>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Reindeer can run up to 50 miles per hour!</a:t>
            </a:r>
          </a:p>
        </p:txBody>
      </p:sp>
      <p:sp>
        <p:nvSpPr>
          <p:cNvPr id="18" name="Rectangle: Rounded Corners 17"/>
          <p:cNvSpPr/>
          <p:nvPr/>
        </p:nvSpPr>
        <p:spPr>
          <a:xfrm>
            <a:off x="755650" y="1868337"/>
            <a:ext cx="7637464" cy="401954"/>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Reindeer are strong swimmers.</a:t>
            </a:r>
          </a:p>
        </p:txBody>
      </p:sp>
      <p:sp>
        <p:nvSpPr>
          <p:cNvPr id="9" name="Rectangle: Rounded Corners 8"/>
          <p:cNvSpPr/>
          <p:nvPr/>
        </p:nvSpPr>
        <p:spPr>
          <a:xfrm>
            <a:off x="758032" y="2344662"/>
            <a:ext cx="7632700" cy="422365"/>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They have been known to walk more than 3000 miles in one year!</a:t>
            </a:r>
          </a:p>
        </p:txBody>
      </p:sp>
      <p:sp>
        <p:nvSpPr>
          <p:cNvPr id="11" name="Rectangle: Rounded Corners 10"/>
          <p:cNvSpPr/>
          <p:nvPr/>
        </p:nvSpPr>
        <p:spPr>
          <a:xfrm>
            <a:off x="755650" y="2841398"/>
            <a:ext cx="7637464" cy="401954"/>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Wild reindeer are also known as</a:t>
            </a:r>
            <a:r>
              <a:rPr lang="en-GB" b="1" dirty="0"/>
              <a:t> </a:t>
            </a:r>
            <a:r>
              <a:rPr lang="en-GB" dirty="0">
                <a:solidFill>
                  <a:schemeClr val="bg1"/>
                </a:solidFill>
              </a:rPr>
              <a:t>caribou </a:t>
            </a:r>
            <a:r>
              <a:rPr lang="en-GB" dirty="0"/>
              <a:t>in North America.</a:t>
            </a:r>
          </a:p>
        </p:txBody>
      </p:sp>
      <p:sp>
        <p:nvSpPr>
          <p:cNvPr id="13" name="Rectangle: Rounded Corners 12"/>
          <p:cNvSpPr/>
          <p:nvPr/>
        </p:nvSpPr>
        <p:spPr>
          <a:xfrm>
            <a:off x="758032" y="3317723"/>
            <a:ext cx="7632700" cy="422365"/>
          </a:xfrm>
          <a:prstGeom prst="roundRect">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A reindeer calf can walk about an hour after it is born.</a:t>
            </a:r>
          </a:p>
        </p:txBody>
      </p:sp>
      <p:sp>
        <p:nvSpPr>
          <p:cNvPr id="14" name="Rectangle: Rounded Corners 13"/>
          <p:cNvSpPr/>
          <p:nvPr/>
        </p:nvSpPr>
        <p:spPr>
          <a:xfrm>
            <a:off x="755650" y="3814457"/>
            <a:ext cx="7637464" cy="401954"/>
          </a:xfrm>
          <a:prstGeom prst="roundRect">
            <a:avLst/>
          </a:prstGeom>
          <a:solidFill>
            <a:srgbClr val="033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A reindeer’s coat has two layers. This helps to keep them warm.</a:t>
            </a:r>
          </a:p>
        </p:txBody>
      </p:sp>
      <p:pic>
        <p:nvPicPr>
          <p:cNvPr id="12" name="Picture 11" descr="Caribou, Wildlife, Reindeer, Mammal, North, Wil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4461712"/>
            <a:ext cx="2657230" cy="1687573"/>
          </a:xfrm>
          <a:prstGeom prst="rect">
            <a:avLst/>
          </a:prstGeom>
          <a:noFill/>
          <a:ln>
            <a:noFill/>
          </a:ln>
        </p:spPr>
      </p:pic>
      <p:pic>
        <p:nvPicPr>
          <p:cNvPr id="15" name="Picture 14" descr="File:Caribou crossing Leaf River.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2830" y="4473247"/>
            <a:ext cx="2347785" cy="1656091"/>
          </a:xfrm>
          <a:prstGeom prst="rect">
            <a:avLst/>
          </a:prstGeom>
          <a:noFill/>
          <a:ln>
            <a:noFill/>
          </a:ln>
        </p:spPr>
      </p:pic>
      <p:pic>
        <p:nvPicPr>
          <p:cNvPr id="16" name="Picture 15" descr="Reindeer, Animal, Wild, Antler, Nature, Lying, Fu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40565" y="4478893"/>
            <a:ext cx="2347785" cy="1650445"/>
          </a:xfrm>
          <a:prstGeom prst="rect">
            <a:avLst/>
          </a:prstGeom>
          <a:noFill/>
          <a:ln>
            <a:noFill/>
          </a:ln>
        </p:spPr>
      </p:pic>
      <p:sp>
        <p:nvSpPr>
          <p:cNvPr id="1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Caribou crossing Leaf River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261844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animBg="1"/>
      <p:bldP spid="9" grpId="0" animBg="1"/>
      <p:bldP spid="11"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Glossary</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5275" y="4356083"/>
            <a:ext cx="1823075" cy="1736742"/>
          </a:xfrm>
          <a:prstGeom prst="rect">
            <a:avLst/>
          </a:prstGeom>
        </p:spPr>
      </p:pic>
      <p:sp>
        <p:nvSpPr>
          <p:cNvPr id="3" name="Arrow: Right 2">
            <a:hlinkClick r:id="rId3" action="ppaction://hlinksldjump"/>
          </p:cNvPr>
          <p:cNvSpPr/>
          <p:nvPr/>
        </p:nvSpPr>
        <p:spPr>
          <a:xfrm flipH="1">
            <a:off x="750884" y="5666059"/>
            <a:ext cx="935299" cy="463279"/>
          </a:xfrm>
          <a:prstGeom prst="rightArrow">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p>
        </p:txBody>
      </p:sp>
      <p:sp>
        <p:nvSpPr>
          <p:cNvPr id="16" name="Content Placeholder 2">
            <a:extLst/>
          </p:cNvPr>
          <p:cNvSpPr txBox="1">
            <a:spLocks/>
          </p:cNvSpPr>
          <p:nvPr/>
        </p:nvSpPr>
        <p:spPr>
          <a:xfrm>
            <a:off x="838200" y="1825625"/>
            <a:ext cx="1208314" cy="268541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b="1" dirty="0"/>
              <a:t>mammal</a:t>
            </a:r>
            <a:r>
              <a:rPr lang="en-GB" dirty="0"/>
              <a:t>	</a:t>
            </a:r>
          </a:p>
          <a:p>
            <a:pPr marL="0" indent="0">
              <a:lnSpc>
                <a:spcPct val="110000"/>
              </a:lnSpc>
              <a:buFont typeface="Arial" panose="020B0604020202020204" pitchFamily="34" charset="0"/>
              <a:buNone/>
            </a:pPr>
            <a:r>
              <a:rPr lang="en-GB" b="1" dirty="0"/>
              <a:t>adapted</a:t>
            </a:r>
            <a:r>
              <a:rPr lang="en-GB" dirty="0"/>
              <a:t>	</a:t>
            </a:r>
          </a:p>
          <a:p>
            <a:pPr marL="0" indent="0">
              <a:lnSpc>
                <a:spcPct val="110000"/>
              </a:lnSpc>
              <a:buFont typeface="Arial" panose="020B0604020202020204" pitchFamily="34" charset="0"/>
              <a:buNone/>
            </a:pPr>
            <a:r>
              <a:rPr lang="en-GB" b="1" dirty="0"/>
              <a:t>insulator   </a:t>
            </a:r>
          </a:p>
          <a:p>
            <a:pPr marL="0" indent="0">
              <a:lnSpc>
                <a:spcPct val="110000"/>
              </a:lnSpc>
              <a:buFont typeface="Arial" panose="020B0604020202020204" pitchFamily="34" charset="0"/>
              <a:buNone/>
            </a:pPr>
            <a:r>
              <a:rPr lang="en-GB" b="1" dirty="0"/>
              <a:t>unique</a:t>
            </a:r>
            <a:r>
              <a:rPr lang="en-GB" dirty="0"/>
              <a:t>	</a:t>
            </a:r>
          </a:p>
          <a:p>
            <a:pPr marL="0" indent="0">
              <a:lnSpc>
                <a:spcPct val="110000"/>
              </a:lnSpc>
              <a:buFont typeface="Arial" panose="020B0604020202020204" pitchFamily="34" charset="0"/>
              <a:buNone/>
            </a:pPr>
            <a:r>
              <a:rPr lang="en-GB" b="1" dirty="0"/>
              <a:t>herd</a:t>
            </a:r>
            <a:endParaRPr lang="en-GB" dirty="0"/>
          </a:p>
          <a:p>
            <a:pPr marL="0" indent="0">
              <a:lnSpc>
                <a:spcPct val="110000"/>
              </a:lnSpc>
              <a:buFont typeface="Arial" panose="020B0604020202020204" pitchFamily="34" charset="0"/>
              <a:buNone/>
            </a:pPr>
            <a:r>
              <a:rPr lang="en-GB" b="1" dirty="0"/>
              <a:t>climate</a:t>
            </a:r>
            <a:r>
              <a:rPr lang="en-GB" dirty="0"/>
              <a:t>	      </a:t>
            </a:r>
          </a:p>
          <a:p>
            <a:pPr marL="0" indent="0">
              <a:lnSpc>
                <a:spcPct val="110000"/>
              </a:lnSpc>
              <a:buFont typeface="Arial" panose="020B0604020202020204" pitchFamily="34" charset="0"/>
              <a:buNone/>
            </a:pPr>
            <a:r>
              <a:rPr lang="en-GB" b="1" dirty="0"/>
              <a:t>habitat</a:t>
            </a:r>
            <a:endParaRPr lang="en-GB" sz="2400" dirty="0"/>
          </a:p>
        </p:txBody>
      </p:sp>
      <p:sp>
        <p:nvSpPr>
          <p:cNvPr id="17" name="Content Placeholder 2">
            <a:extLst/>
          </p:cNvPr>
          <p:cNvSpPr txBox="1">
            <a:spLocks/>
          </p:cNvSpPr>
          <p:nvPr/>
        </p:nvSpPr>
        <p:spPr>
          <a:xfrm>
            <a:off x="1960250" y="1814136"/>
            <a:ext cx="6431099" cy="2696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a warm-blooded animal that gives birth to live young</a:t>
            </a:r>
          </a:p>
          <a:p>
            <a:pPr marL="0" indent="0">
              <a:lnSpc>
                <a:spcPct val="100000"/>
              </a:lnSpc>
              <a:buNone/>
            </a:pPr>
            <a:r>
              <a:rPr lang="en-GB" sz="1700" dirty="0"/>
              <a:t>adjusted or made suitable to specific conditions</a:t>
            </a:r>
          </a:p>
          <a:p>
            <a:pPr marL="0" indent="0">
              <a:lnSpc>
                <a:spcPct val="100000"/>
              </a:lnSpc>
              <a:buNone/>
            </a:pPr>
            <a:r>
              <a:rPr lang="en-GB" sz="1700" dirty="0"/>
              <a:t>something which doesn’t allow heat or cold to pass through it</a:t>
            </a:r>
          </a:p>
          <a:p>
            <a:pPr marL="0" indent="0">
              <a:lnSpc>
                <a:spcPct val="100000"/>
              </a:lnSpc>
              <a:buNone/>
            </a:pPr>
            <a:r>
              <a:rPr lang="en-GB" sz="1700" dirty="0"/>
              <a:t>one of its kind; unlike anything else</a:t>
            </a:r>
          </a:p>
          <a:p>
            <a:pPr marL="0" indent="0">
              <a:lnSpc>
                <a:spcPct val="100000"/>
              </a:lnSpc>
              <a:buNone/>
            </a:pPr>
            <a:r>
              <a:rPr lang="en-GB" sz="1700" dirty="0"/>
              <a:t>a large group of animals</a:t>
            </a:r>
          </a:p>
          <a:p>
            <a:pPr marL="0" indent="0">
              <a:lnSpc>
                <a:spcPct val="100000"/>
              </a:lnSpc>
              <a:buNone/>
            </a:pPr>
            <a:r>
              <a:rPr lang="en-GB" sz="1700" dirty="0"/>
              <a:t>the weather conditions in a particular area</a:t>
            </a:r>
          </a:p>
          <a:p>
            <a:pPr marL="0" indent="0">
              <a:lnSpc>
                <a:spcPct val="100000"/>
              </a:lnSpc>
              <a:buNone/>
            </a:pPr>
            <a:r>
              <a:rPr lang="en-GB" sz="1700" dirty="0"/>
              <a:t>the natural home of an animal or plant</a:t>
            </a:r>
          </a:p>
          <a:p>
            <a:pPr marL="0" indent="0">
              <a:buNone/>
            </a:pPr>
            <a:endParaRPr lang="en-GB" dirty="0"/>
          </a:p>
        </p:txBody>
      </p:sp>
    </p:spTree>
    <p:extLst>
      <p:ext uri="{BB962C8B-B14F-4D97-AF65-F5344CB8AC3E}">
        <p14:creationId xmlns:p14="http://schemas.microsoft.com/office/powerpoint/2010/main" val="203768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Glossary</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5275" y="4356083"/>
            <a:ext cx="1823075" cy="1736742"/>
          </a:xfrm>
          <a:prstGeom prst="rect">
            <a:avLst/>
          </a:prstGeom>
        </p:spPr>
      </p:pic>
      <p:sp>
        <p:nvSpPr>
          <p:cNvPr id="3" name="Arrow: Right 2">
            <a:hlinkClick r:id="rId3" action="ppaction://hlinksldjump"/>
          </p:cNvPr>
          <p:cNvSpPr/>
          <p:nvPr/>
        </p:nvSpPr>
        <p:spPr>
          <a:xfrm flipH="1">
            <a:off x="750884" y="5666059"/>
            <a:ext cx="935299" cy="463279"/>
          </a:xfrm>
          <a:prstGeom prst="rightArrow">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p>
        </p:txBody>
      </p:sp>
      <p:sp>
        <p:nvSpPr>
          <p:cNvPr id="7" name="Content Placeholder 2">
            <a:extLst/>
          </p:cNvPr>
          <p:cNvSpPr txBox="1">
            <a:spLocks/>
          </p:cNvSpPr>
          <p:nvPr/>
        </p:nvSpPr>
        <p:spPr>
          <a:xfrm>
            <a:off x="838200" y="1825625"/>
            <a:ext cx="1208314" cy="268541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b="1" dirty="0"/>
              <a:t>mammal</a:t>
            </a:r>
            <a:r>
              <a:rPr lang="en-GB" dirty="0"/>
              <a:t>	</a:t>
            </a:r>
          </a:p>
          <a:p>
            <a:pPr marL="0" indent="0">
              <a:lnSpc>
                <a:spcPct val="110000"/>
              </a:lnSpc>
              <a:buFont typeface="Arial" panose="020B0604020202020204" pitchFamily="34" charset="0"/>
              <a:buNone/>
            </a:pPr>
            <a:r>
              <a:rPr lang="en-GB" b="1" dirty="0"/>
              <a:t>adapted</a:t>
            </a:r>
            <a:r>
              <a:rPr lang="en-GB" dirty="0"/>
              <a:t>	</a:t>
            </a:r>
          </a:p>
          <a:p>
            <a:pPr marL="0" indent="0">
              <a:lnSpc>
                <a:spcPct val="110000"/>
              </a:lnSpc>
              <a:buFont typeface="Arial" panose="020B0604020202020204" pitchFamily="34" charset="0"/>
              <a:buNone/>
            </a:pPr>
            <a:r>
              <a:rPr lang="en-GB" b="1" dirty="0"/>
              <a:t>insulator   </a:t>
            </a:r>
          </a:p>
          <a:p>
            <a:pPr marL="0" indent="0">
              <a:lnSpc>
                <a:spcPct val="110000"/>
              </a:lnSpc>
              <a:buFont typeface="Arial" panose="020B0604020202020204" pitchFamily="34" charset="0"/>
              <a:buNone/>
            </a:pPr>
            <a:r>
              <a:rPr lang="en-GB" b="1" dirty="0"/>
              <a:t>unique</a:t>
            </a:r>
            <a:r>
              <a:rPr lang="en-GB" dirty="0"/>
              <a:t>	</a:t>
            </a:r>
          </a:p>
          <a:p>
            <a:pPr marL="0" indent="0">
              <a:lnSpc>
                <a:spcPct val="110000"/>
              </a:lnSpc>
              <a:buFont typeface="Arial" panose="020B0604020202020204" pitchFamily="34" charset="0"/>
              <a:buNone/>
            </a:pPr>
            <a:r>
              <a:rPr lang="en-GB" b="1" dirty="0"/>
              <a:t>herd</a:t>
            </a:r>
            <a:endParaRPr lang="en-GB" dirty="0"/>
          </a:p>
          <a:p>
            <a:pPr marL="0" indent="0">
              <a:lnSpc>
                <a:spcPct val="110000"/>
              </a:lnSpc>
              <a:buFont typeface="Arial" panose="020B0604020202020204" pitchFamily="34" charset="0"/>
              <a:buNone/>
            </a:pPr>
            <a:r>
              <a:rPr lang="en-GB" b="1" dirty="0"/>
              <a:t>climate</a:t>
            </a:r>
            <a:r>
              <a:rPr lang="en-GB" dirty="0"/>
              <a:t>	      </a:t>
            </a:r>
          </a:p>
          <a:p>
            <a:pPr marL="0" indent="0">
              <a:lnSpc>
                <a:spcPct val="110000"/>
              </a:lnSpc>
              <a:buFont typeface="Arial" panose="020B0604020202020204" pitchFamily="34" charset="0"/>
              <a:buNone/>
            </a:pPr>
            <a:r>
              <a:rPr lang="en-GB" b="1" dirty="0"/>
              <a:t>habitat</a:t>
            </a:r>
            <a:endParaRPr lang="en-GB" sz="2400" dirty="0"/>
          </a:p>
        </p:txBody>
      </p:sp>
      <p:sp>
        <p:nvSpPr>
          <p:cNvPr id="8" name="Content Placeholder 2">
            <a:extLst/>
          </p:cNvPr>
          <p:cNvSpPr txBox="1">
            <a:spLocks/>
          </p:cNvSpPr>
          <p:nvPr/>
        </p:nvSpPr>
        <p:spPr>
          <a:xfrm>
            <a:off x="1960250" y="1814136"/>
            <a:ext cx="6431099" cy="2696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a warm-blooded animal that gives birth to live young</a:t>
            </a:r>
          </a:p>
          <a:p>
            <a:pPr marL="0" indent="0">
              <a:lnSpc>
                <a:spcPct val="100000"/>
              </a:lnSpc>
              <a:buNone/>
            </a:pPr>
            <a:r>
              <a:rPr lang="en-GB" sz="1700" dirty="0"/>
              <a:t>adjusted or made suitable to specific conditions</a:t>
            </a:r>
          </a:p>
          <a:p>
            <a:pPr marL="0" indent="0">
              <a:lnSpc>
                <a:spcPct val="100000"/>
              </a:lnSpc>
              <a:buNone/>
            </a:pPr>
            <a:r>
              <a:rPr lang="en-GB" sz="1700" dirty="0"/>
              <a:t>something which doesn’t allow heat or cold to pass through it</a:t>
            </a:r>
          </a:p>
          <a:p>
            <a:pPr marL="0" indent="0">
              <a:lnSpc>
                <a:spcPct val="100000"/>
              </a:lnSpc>
              <a:buNone/>
            </a:pPr>
            <a:r>
              <a:rPr lang="en-GB" sz="1700" dirty="0"/>
              <a:t>one of its kind; unlike anything else</a:t>
            </a:r>
          </a:p>
          <a:p>
            <a:pPr marL="0" indent="0">
              <a:lnSpc>
                <a:spcPct val="100000"/>
              </a:lnSpc>
              <a:buNone/>
            </a:pPr>
            <a:r>
              <a:rPr lang="en-GB" sz="1700" dirty="0"/>
              <a:t>a large group of animals</a:t>
            </a:r>
          </a:p>
          <a:p>
            <a:pPr marL="0" indent="0">
              <a:lnSpc>
                <a:spcPct val="100000"/>
              </a:lnSpc>
              <a:buNone/>
            </a:pPr>
            <a:r>
              <a:rPr lang="en-GB" sz="1700" dirty="0"/>
              <a:t>the weather conditions in a particular area</a:t>
            </a:r>
          </a:p>
          <a:p>
            <a:pPr marL="0" indent="0">
              <a:lnSpc>
                <a:spcPct val="100000"/>
              </a:lnSpc>
              <a:buNone/>
            </a:pPr>
            <a:r>
              <a:rPr lang="en-GB" sz="1700" dirty="0"/>
              <a:t>the natural home of an animal or plant</a:t>
            </a:r>
          </a:p>
          <a:p>
            <a:pPr marL="0" indent="0">
              <a:buNone/>
            </a:pPr>
            <a:endParaRPr lang="en-GB" dirty="0"/>
          </a:p>
        </p:txBody>
      </p:sp>
    </p:spTree>
    <p:extLst>
      <p:ext uri="{BB962C8B-B14F-4D97-AF65-F5344CB8AC3E}">
        <p14:creationId xmlns:p14="http://schemas.microsoft.com/office/powerpoint/2010/main" val="3467822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Glossary</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5275" y="4356083"/>
            <a:ext cx="1823075" cy="1736742"/>
          </a:xfrm>
          <a:prstGeom prst="rect">
            <a:avLst/>
          </a:prstGeom>
        </p:spPr>
      </p:pic>
      <p:sp>
        <p:nvSpPr>
          <p:cNvPr id="3" name="Arrow: Right 2">
            <a:hlinkClick r:id="rId3" action="ppaction://hlinksldjump"/>
          </p:cNvPr>
          <p:cNvSpPr/>
          <p:nvPr/>
        </p:nvSpPr>
        <p:spPr>
          <a:xfrm flipH="1">
            <a:off x="750884" y="5666059"/>
            <a:ext cx="935299" cy="463279"/>
          </a:xfrm>
          <a:prstGeom prst="rightArrow">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p>
        </p:txBody>
      </p:sp>
      <p:sp>
        <p:nvSpPr>
          <p:cNvPr id="7" name="Content Placeholder 2">
            <a:extLst/>
          </p:cNvPr>
          <p:cNvSpPr txBox="1">
            <a:spLocks/>
          </p:cNvSpPr>
          <p:nvPr/>
        </p:nvSpPr>
        <p:spPr>
          <a:xfrm>
            <a:off x="838200" y="1825625"/>
            <a:ext cx="1208314" cy="268541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b="1" dirty="0"/>
              <a:t>mammal</a:t>
            </a:r>
            <a:r>
              <a:rPr lang="en-GB" dirty="0"/>
              <a:t>	</a:t>
            </a:r>
          </a:p>
          <a:p>
            <a:pPr marL="0" indent="0">
              <a:lnSpc>
                <a:spcPct val="110000"/>
              </a:lnSpc>
              <a:buFont typeface="Arial" panose="020B0604020202020204" pitchFamily="34" charset="0"/>
              <a:buNone/>
            </a:pPr>
            <a:r>
              <a:rPr lang="en-GB" b="1" dirty="0"/>
              <a:t>adapted</a:t>
            </a:r>
            <a:r>
              <a:rPr lang="en-GB" dirty="0"/>
              <a:t>	</a:t>
            </a:r>
          </a:p>
          <a:p>
            <a:pPr marL="0" indent="0">
              <a:lnSpc>
                <a:spcPct val="110000"/>
              </a:lnSpc>
              <a:buFont typeface="Arial" panose="020B0604020202020204" pitchFamily="34" charset="0"/>
              <a:buNone/>
            </a:pPr>
            <a:r>
              <a:rPr lang="en-GB" b="1" dirty="0"/>
              <a:t>insulator   </a:t>
            </a:r>
          </a:p>
          <a:p>
            <a:pPr marL="0" indent="0">
              <a:lnSpc>
                <a:spcPct val="110000"/>
              </a:lnSpc>
              <a:buFont typeface="Arial" panose="020B0604020202020204" pitchFamily="34" charset="0"/>
              <a:buNone/>
            </a:pPr>
            <a:r>
              <a:rPr lang="en-GB" b="1" dirty="0"/>
              <a:t>unique</a:t>
            </a:r>
            <a:r>
              <a:rPr lang="en-GB" dirty="0"/>
              <a:t>	</a:t>
            </a:r>
          </a:p>
          <a:p>
            <a:pPr marL="0" indent="0">
              <a:lnSpc>
                <a:spcPct val="110000"/>
              </a:lnSpc>
              <a:buFont typeface="Arial" panose="020B0604020202020204" pitchFamily="34" charset="0"/>
              <a:buNone/>
            </a:pPr>
            <a:r>
              <a:rPr lang="en-GB" b="1" dirty="0"/>
              <a:t>herd</a:t>
            </a:r>
            <a:endParaRPr lang="en-GB" dirty="0"/>
          </a:p>
          <a:p>
            <a:pPr marL="0" indent="0">
              <a:lnSpc>
                <a:spcPct val="110000"/>
              </a:lnSpc>
              <a:buFont typeface="Arial" panose="020B0604020202020204" pitchFamily="34" charset="0"/>
              <a:buNone/>
            </a:pPr>
            <a:r>
              <a:rPr lang="en-GB" b="1" dirty="0"/>
              <a:t>climate</a:t>
            </a:r>
            <a:r>
              <a:rPr lang="en-GB" dirty="0"/>
              <a:t>	      </a:t>
            </a:r>
          </a:p>
          <a:p>
            <a:pPr marL="0" indent="0">
              <a:lnSpc>
                <a:spcPct val="110000"/>
              </a:lnSpc>
              <a:buFont typeface="Arial" panose="020B0604020202020204" pitchFamily="34" charset="0"/>
              <a:buNone/>
            </a:pPr>
            <a:r>
              <a:rPr lang="en-GB" b="1" dirty="0"/>
              <a:t>habitat</a:t>
            </a:r>
            <a:endParaRPr lang="en-GB" sz="2400" dirty="0"/>
          </a:p>
        </p:txBody>
      </p:sp>
      <p:sp>
        <p:nvSpPr>
          <p:cNvPr id="8" name="Content Placeholder 2">
            <a:extLst/>
          </p:cNvPr>
          <p:cNvSpPr txBox="1">
            <a:spLocks/>
          </p:cNvSpPr>
          <p:nvPr/>
        </p:nvSpPr>
        <p:spPr>
          <a:xfrm>
            <a:off x="1960250" y="1814136"/>
            <a:ext cx="6431099" cy="2696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a warm-blooded animal that gives birth to live young</a:t>
            </a:r>
          </a:p>
          <a:p>
            <a:pPr marL="0" indent="0">
              <a:lnSpc>
                <a:spcPct val="100000"/>
              </a:lnSpc>
              <a:buNone/>
            </a:pPr>
            <a:r>
              <a:rPr lang="en-GB" sz="1700" dirty="0"/>
              <a:t>adjusted or made suitable to specific conditions</a:t>
            </a:r>
          </a:p>
          <a:p>
            <a:pPr marL="0" indent="0">
              <a:lnSpc>
                <a:spcPct val="100000"/>
              </a:lnSpc>
              <a:buNone/>
            </a:pPr>
            <a:r>
              <a:rPr lang="en-GB" sz="1700" dirty="0"/>
              <a:t>something which doesn’t allow heat or cold to pass through it</a:t>
            </a:r>
          </a:p>
          <a:p>
            <a:pPr marL="0" indent="0">
              <a:lnSpc>
                <a:spcPct val="100000"/>
              </a:lnSpc>
              <a:buNone/>
            </a:pPr>
            <a:r>
              <a:rPr lang="en-GB" sz="1700" dirty="0"/>
              <a:t>one of its kind; unlike anything else</a:t>
            </a:r>
          </a:p>
          <a:p>
            <a:pPr marL="0" indent="0">
              <a:lnSpc>
                <a:spcPct val="100000"/>
              </a:lnSpc>
              <a:buNone/>
            </a:pPr>
            <a:r>
              <a:rPr lang="en-GB" sz="1700" dirty="0"/>
              <a:t>a large group of animals</a:t>
            </a:r>
          </a:p>
          <a:p>
            <a:pPr marL="0" indent="0">
              <a:lnSpc>
                <a:spcPct val="100000"/>
              </a:lnSpc>
              <a:buNone/>
            </a:pPr>
            <a:r>
              <a:rPr lang="en-GB" sz="1700" dirty="0"/>
              <a:t>the weather conditions in a particular area</a:t>
            </a:r>
          </a:p>
          <a:p>
            <a:pPr marL="0" indent="0">
              <a:lnSpc>
                <a:spcPct val="100000"/>
              </a:lnSpc>
              <a:buNone/>
            </a:pPr>
            <a:r>
              <a:rPr lang="en-GB" sz="1700" dirty="0"/>
              <a:t>the natural home of an animal or plant</a:t>
            </a:r>
          </a:p>
          <a:p>
            <a:pPr marL="0" indent="0">
              <a:buNone/>
            </a:pPr>
            <a:endParaRPr lang="en-GB" dirty="0"/>
          </a:p>
        </p:txBody>
      </p:sp>
    </p:spTree>
    <p:extLst>
      <p:ext uri="{BB962C8B-B14F-4D97-AF65-F5344CB8AC3E}">
        <p14:creationId xmlns:p14="http://schemas.microsoft.com/office/powerpoint/2010/main" val="3415739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Glossary</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5275" y="4356083"/>
            <a:ext cx="1823075" cy="1736742"/>
          </a:xfrm>
          <a:prstGeom prst="rect">
            <a:avLst/>
          </a:prstGeom>
        </p:spPr>
      </p:pic>
      <p:sp>
        <p:nvSpPr>
          <p:cNvPr id="3" name="Arrow: Right 2">
            <a:hlinkClick r:id="rId3" action="ppaction://hlinksldjump"/>
          </p:cNvPr>
          <p:cNvSpPr/>
          <p:nvPr/>
        </p:nvSpPr>
        <p:spPr>
          <a:xfrm flipH="1">
            <a:off x="750884" y="5666059"/>
            <a:ext cx="935299" cy="463279"/>
          </a:xfrm>
          <a:prstGeom prst="rightArrow">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p>
        </p:txBody>
      </p:sp>
      <p:sp>
        <p:nvSpPr>
          <p:cNvPr id="7" name="Content Placeholder 2">
            <a:extLst/>
          </p:cNvPr>
          <p:cNvSpPr txBox="1">
            <a:spLocks/>
          </p:cNvSpPr>
          <p:nvPr/>
        </p:nvSpPr>
        <p:spPr>
          <a:xfrm>
            <a:off x="838200" y="1825625"/>
            <a:ext cx="1208314" cy="268541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b="1" dirty="0"/>
              <a:t>mammal</a:t>
            </a:r>
            <a:r>
              <a:rPr lang="en-GB" dirty="0"/>
              <a:t>	</a:t>
            </a:r>
          </a:p>
          <a:p>
            <a:pPr marL="0" indent="0">
              <a:lnSpc>
                <a:spcPct val="110000"/>
              </a:lnSpc>
              <a:buFont typeface="Arial" panose="020B0604020202020204" pitchFamily="34" charset="0"/>
              <a:buNone/>
            </a:pPr>
            <a:r>
              <a:rPr lang="en-GB" b="1" dirty="0"/>
              <a:t>adapted</a:t>
            </a:r>
            <a:r>
              <a:rPr lang="en-GB" dirty="0"/>
              <a:t>	</a:t>
            </a:r>
          </a:p>
          <a:p>
            <a:pPr marL="0" indent="0">
              <a:lnSpc>
                <a:spcPct val="110000"/>
              </a:lnSpc>
              <a:buFont typeface="Arial" panose="020B0604020202020204" pitchFamily="34" charset="0"/>
              <a:buNone/>
            </a:pPr>
            <a:r>
              <a:rPr lang="en-GB" b="1" dirty="0"/>
              <a:t>insulator   </a:t>
            </a:r>
          </a:p>
          <a:p>
            <a:pPr marL="0" indent="0">
              <a:lnSpc>
                <a:spcPct val="110000"/>
              </a:lnSpc>
              <a:buFont typeface="Arial" panose="020B0604020202020204" pitchFamily="34" charset="0"/>
              <a:buNone/>
            </a:pPr>
            <a:r>
              <a:rPr lang="en-GB" b="1" dirty="0"/>
              <a:t>unique</a:t>
            </a:r>
            <a:r>
              <a:rPr lang="en-GB" dirty="0"/>
              <a:t>	</a:t>
            </a:r>
          </a:p>
          <a:p>
            <a:pPr marL="0" indent="0">
              <a:lnSpc>
                <a:spcPct val="110000"/>
              </a:lnSpc>
              <a:buFont typeface="Arial" panose="020B0604020202020204" pitchFamily="34" charset="0"/>
              <a:buNone/>
            </a:pPr>
            <a:r>
              <a:rPr lang="en-GB" b="1" dirty="0"/>
              <a:t>herd</a:t>
            </a:r>
            <a:endParaRPr lang="en-GB" dirty="0"/>
          </a:p>
          <a:p>
            <a:pPr marL="0" indent="0">
              <a:lnSpc>
                <a:spcPct val="110000"/>
              </a:lnSpc>
              <a:buFont typeface="Arial" panose="020B0604020202020204" pitchFamily="34" charset="0"/>
              <a:buNone/>
            </a:pPr>
            <a:r>
              <a:rPr lang="en-GB" b="1" dirty="0"/>
              <a:t>climate</a:t>
            </a:r>
            <a:r>
              <a:rPr lang="en-GB" dirty="0"/>
              <a:t>	      </a:t>
            </a:r>
          </a:p>
          <a:p>
            <a:pPr marL="0" indent="0">
              <a:lnSpc>
                <a:spcPct val="110000"/>
              </a:lnSpc>
              <a:buFont typeface="Arial" panose="020B0604020202020204" pitchFamily="34" charset="0"/>
              <a:buNone/>
            </a:pPr>
            <a:r>
              <a:rPr lang="en-GB" b="1" dirty="0"/>
              <a:t>habitat</a:t>
            </a:r>
            <a:endParaRPr lang="en-GB" sz="2400" dirty="0"/>
          </a:p>
        </p:txBody>
      </p:sp>
      <p:sp>
        <p:nvSpPr>
          <p:cNvPr id="8" name="Content Placeholder 2">
            <a:extLst/>
          </p:cNvPr>
          <p:cNvSpPr txBox="1">
            <a:spLocks/>
          </p:cNvSpPr>
          <p:nvPr/>
        </p:nvSpPr>
        <p:spPr>
          <a:xfrm>
            <a:off x="1960250" y="1814136"/>
            <a:ext cx="6431099" cy="2696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a warm-blooded animal that gives birth to live young</a:t>
            </a:r>
          </a:p>
          <a:p>
            <a:pPr marL="0" indent="0">
              <a:lnSpc>
                <a:spcPct val="100000"/>
              </a:lnSpc>
              <a:buNone/>
            </a:pPr>
            <a:r>
              <a:rPr lang="en-GB" sz="1700" dirty="0"/>
              <a:t>adjusted or made suitable to specific conditions</a:t>
            </a:r>
          </a:p>
          <a:p>
            <a:pPr marL="0" indent="0">
              <a:lnSpc>
                <a:spcPct val="100000"/>
              </a:lnSpc>
              <a:buNone/>
            </a:pPr>
            <a:r>
              <a:rPr lang="en-GB" sz="1700" dirty="0"/>
              <a:t>something which doesn’t allow heat or cold to pass through it</a:t>
            </a:r>
          </a:p>
          <a:p>
            <a:pPr marL="0" indent="0">
              <a:lnSpc>
                <a:spcPct val="100000"/>
              </a:lnSpc>
              <a:buNone/>
            </a:pPr>
            <a:r>
              <a:rPr lang="en-GB" sz="1700" dirty="0"/>
              <a:t>one of its kind; unlike anything else</a:t>
            </a:r>
          </a:p>
          <a:p>
            <a:pPr marL="0" indent="0">
              <a:lnSpc>
                <a:spcPct val="100000"/>
              </a:lnSpc>
              <a:buNone/>
            </a:pPr>
            <a:r>
              <a:rPr lang="en-GB" sz="1700" dirty="0"/>
              <a:t>a large group of animals</a:t>
            </a:r>
          </a:p>
          <a:p>
            <a:pPr marL="0" indent="0">
              <a:lnSpc>
                <a:spcPct val="100000"/>
              </a:lnSpc>
              <a:buNone/>
            </a:pPr>
            <a:r>
              <a:rPr lang="en-GB" sz="1700" dirty="0"/>
              <a:t>the weather conditions in a particular area</a:t>
            </a:r>
          </a:p>
          <a:p>
            <a:pPr marL="0" indent="0">
              <a:lnSpc>
                <a:spcPct val="100000"/>
              </a:lnSpc>
              <a:buNone/>
            </a:pPr>
            <a:r>
              <a:rPr lang="en-GB" sz="1700" dirty="0"/>
              <a:t>the natural home of an animal or plant</a:t>
            </a:r>
          </a:p>
          <a:p>
            <a:pPr marL="0" indent="0">
              <a:buNone/>
            </a:pPr>
            <a:endParaRPr lang="en-GB" dirty="0"/>
          </a:p>
        </p:txBody>
      </p:sp>
    </p:spTree>
    <p:extLst>
      <p:ext uri="{BB962C8B-B14F-4D97-AF65-F5344CB8AC3E}">
        <p14:creationId xmlns:p14="http://schemas.microsoft.com/office/powerpoint/2010/main" val="3799573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Glossary</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5275" y="4356083"/>
            <a:ext cx="1823075" cy="1736742"/>
          </a:xfrm>
          <a:prstGeom prst="rect">
            <a:avLst/>
          </a:prstGeom>
        </p:spPr>
      </p:pic>
      <p:sp>
        <p:nvSpPr>
          <p:cNvPr id="3" name="Arrow: Right 2">
            <a:hlinkClick r:id="rId3" action="ppaction://hlinksldjump"/>
          </p:cNvPr>
          <p:cNvSpPr/>
          <p:nvPr/>
        </p:nvSpPr>
        <p:spPr>
          <a:xfrm flipH="1">
            <a:off x="750884" y="5666059"/>
            <a:ext cx="935299" cy="463279"/>
          </a:xfrm>
          <a:prstGeom prst="rightArrow">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p>
        </p:txBody>
      </p:sp>
      <p:sp>
        <p:nvSpPr>
          <p:cNvPr id="7" name="Content Placeholder 2">
            <a:extLst/>
          </p:cNvPr>
          <p:cNvSpPr txBox="1">
            <a:spLocks/>
          </p:cNvSpPr>
          <p:nvPr/>
        </p:nvSpPr>
        <p:spPr>
          <a:xfrm>
            <a:off x="838200" y="1825625"/>
            <a:ext cx="1208314" cy="268541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b="1" dirty="0"/>
              <a:t>mammal</a:t>
            </a:r>
            <a:r>
              <a:rPr lang="en-GB" dirty="0"/>
              <a:t>	</a:t>
            </a:r>
          </a:p>
          <a:p>
            <a:pPr marL="0" indent="0">
              <a:lnSpc>
                <a:spcPct val="110000"/>
              </a:lnSpc>
              <a:buFont typeface="Arial" panose="020B0604020202020204" pitchFamily="34" charset="0"/>
              <a:buNone/>
            </a:pPr>
            <a:r>
              <a:rPr lang="en-GB" b="1" dirty="0"/>
              <a:t>adapted</a:t>
            </a:r>
            <a:r>
              <a:rPr lang="en-GB" dirty="0"/>
              <a:t>	</a:t>
            </a:r>
          </a:p>
          <a:p>
            <a:pPr marL="0" indent="0">
              <a:lnSpc>
                <a:spcPct val="110000"/>
              </a:lnSpc>
              <a:buFont typeface="Arial" panose="020B0604020202020204" pitchFamily="34" charset="0"/>
              <a:buNone/>
            </a:pPr>
            <a:r>
              <a:rPr lang="en-GB" b="1" dirty="0"/>
              <a:t>insulator   </a:t>
            </a:r>
          </a:p>
          <a:p>
            <a:pPr marL="0" indent="0">
              <a:lnSpc>
                <a:spcPct val="110000"/>
              </a:lnSpc>
              <a:buFont typeface="Arial" panose="020B0604020202020204" pitchFamily="34" charset="0"/>
              <a:buNone/>
            </a:pPr>
            <a:r>
              <a:rPr lang="en-GB" b="1" dirty="0"/>
              <a:t>unique</a:t>
            </a:r>
            <a:r>
              <a:rPr lang="en-GB" dirty="0"/>
              <a:t>	</a:t>
            </a:r>
          </a:p>
          <a:p>
            <a:pPr marL="0" indent="0">
              <a:lnSpc>
                <a:spcPct val="110000"/>
              </a:lnSpc>
              <a:buFont typeface="Arial" panose="020B0604020202020204" pitchFamily="34" charset="0"/>
              <a:buNone/>
            </a:pPr>
            <a:r>
              <a:rPr lang="en-GB" b="1" dirty="0"/>
              <a:t>herd</a:t>
            </a:r>
            <a:endParaRPr lang="en-GB" dirty="0"/>
          </a:p>
          <a:p>
            <a:pPr marL="0" indent="0">
              <a:lnSpc>
                <a:spcPct val="110000"/>
              </a:lnSpc>
              <a:buFont typeface="Arial" panose="020B0604020202020204" pitchFamily="34" charset="0"/>
              <a:buNone/>
            </a:pPr>
            <a:r>
              <a:rPr lang="en-GB" b="1" dirty="0"/>
              <a:t>climate</a:t>
            </a:r>
            <a:r>
              <a:rPr lang="en-GB" dirty="0"/>
              <a:t>	      </a:t>
            </a:r>
          </a:p>
          <a:p>
            <a:pPr marL="0" indent="0">
              <a:lnSpc>
                <a:spcPct val="110000"/>
              </a:lnSpc>
              <a:buFont typeface="Arial" panose="020B0604020202020204" pitchFamily="34" charset="0"/>
              <a:buNone/>
            </a:pPr>
            <a:r>
              <a:rPr lang="en-GB" b="1" dirty="0"/>
              <a:t>habitat</a:t>
            </a:r>
            <a:endParaRPr lang="en-GB" sz="2400" dirty="0"/>
          </a:p>
        </p:txBody>
      </p:sp>
      <p:sp>
        <p:nvSpPr>
          <p:cNvPr id="8" name="Content Placeholder 2">
            <a:extLst/>
          </p:cNvPr>
          <p:cNvSpPr txBox="1">
            <a:spLocks/>
          </p:cNvSpPr>
          <p:nvPr/>
        </p:nvSpPr>
        <p:spPr>
          <a:xfrm>
            <a:off x="1960250" y="1814136"/>
            <a:ext cx="6431099" cy="2696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a warm-blooded animal that gives birth to live young</a:t>
            </a:r>
          </a:p>
          <a:p>
            <a:pPr marL="0" indent="0">
              <a:lnSpc>
                <a:spcPct val="100000"/>
              </a:lnSpc>
              <a:buNone/>
            </a:pPr>
            <a:r>
              <a:rPr lang="en-GB" sz="1700" dirty="0"/>
              <a:t>adjusted or made suitable to specific conditions</a:t>
            </a:r>
          </a:p>
          <a:p>
            <a:pPr marL="0" indent="0">
              <a:lnSpc>
                <a:spcPct val="100000"/>
              </a:lnSpc>
              <a:buNone/>
            </a:pPr>
            <a:r>
              <a:rPr lang="en-GB" sz="1700" dirty="0"/>
              <a:t>something which doesn’t allow heat or cold to pass through it</a:t>
            </a:r>
          </a:p>
          <a:p>
            <a:pPr marL="0" indent="0">
              <a:lnSpc>
                <a:spcPct val="100000"/>
              </a:lnSpc>
              <a:buNone/>
            </a:pPr>
            <a:r>
              <a:rPr lang="en-GB" sz="1700" dirty="0"/>
              <a:t>one of its kind; unlike anything else</a:t>
            </a:r>
          </a:p>
          <a:p>
            <a:pPr marL="0" indent="0">
              <a:lnSpc>
                <a:spcPct val="100000"/>
              </a:lnSpc>
              <a:buNone/>
            </a:pPr>
            <a:r>
              <a:rPr lang="en-GB" sz="1700" dirty="0"/>
              <a:t>a large group of animals</a:t>
            </a:r>
          </a:p>
          <a:p>
            <a:pPr marL="0" indent="0">
              <a:lnSpc>
                <a:spcPct val="100000"/>
              </a:lnSpc>
              <a:buNone/>
            </a:pPr>
            <a:r>
              <a:rPr lang="en-GB" sz="1700" dirty="0"/>
              <a:t>the weather conditions in a particular area</a:t>
            </a:r>
          </a:p>
          <a:p>
            <a:pPr marL="0" indent="0">
              <a:lnSpc>
                <a:spcPct val="100000"/>
              </a:lnSpc>
              <a:buNone/>
            </a:pPr>
            <a:r>
              <a:rPr lang="en-GB" sz="1700" dirty="0"/>
              <a:t>the natural home of an animal or plant</a:t>
            </a:r>
          </a:p>
          <a:p>
            <a:pPr marL="0" indent="0">
              <a:buNone/>
            </a:pPr>
            <a:endParaRPr lang="en-GB" dirty="0"/>
          </a:p>
        </p:txBody>
      </p:sp>
    </p:spTree>
    <p:extLst>
      <p:ext uri="{BB962C8B-B14F-4D97-AF65-F5344CB8AC3E}">
        <p14:creationId xmlns:p14="http://schemas.microsoft.com/office/powerpoint/2010/main" val="1677934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Glossary</a:t>
            </a: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5275" y="4356083"/>
            <a:ext cx="1823075" cy="1736742"/>
          </a:xfrm>
          <a:prstGeom prst="rect">
            <a:avLst/>
          </a:prstGeom>
        </p:spPr>
      </p:pic>
      <p:sp>
        <p:nvSpPr>
          <p:cNvPr id="3" name="Arrow: Right 2">
            <a:hlinkClick r:id="rId3" action="ppaction://hlinksldjump"/>
          </p:cNvPr>
          <p:cNvSpPr/>
          <p:nvPr/>
        </p:nvSpPr>
        <p:spPr>
          <a:xfrm flipH="1">
            <a:off x="750884" y="5666059"/>
            <a:ext cx="935299" cy="463279"/>
          </a:xfrm>
          <a:prstGeom prst="rightArrow">
            <a:avLst/>
          </a:prstGeom>
          <a:solidFill>
            <a:srgbClr val="C21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p>
        </p:txBody>
      </p:sp>
      <p:sp>
        <p:nvSpPr>
          <p:cNvPr id="7" name="Content Placeholder 2">
            <a:extLst/>
          </p:cNvPr>
          <p:cNvSpPr txBox="1">
            <a:spLocks/>
          </p:cNvSpPr>
          <p:nvPr/>
        </p:nvSpPr>
        <p:spPr>
          <a:xfrm>
            <a:off x="838200" y="1825625"/>
            <a:ext cx="1208314" cy="268541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GB" b="1" dirty="0"/>
              <a:t>mammal</a:t>
            </a:r>
            <a:r>
              <a:rPr lang="en-GB" dirty="0"/>
              <a:t>	</a:t>
            </a:r>
          </a:p>
          <a:p>
            <a:pPr marL="0" indent="0">
              <a:lnSpc>
                <a:spcPct val="110000"/>
              </a:lnSpc>
              <a:buFont typeface="Arial" panose="020B0604020202020204" pitchFamily="34" charset="0"/>
              <a:buNone/>
            </a:pPr>
            <a:r>
              <a:rPr lang="en-GB" b="1" dirty="0"/>
              <a:t>adapted</a:t>
            </a:r>
            <a:r>
              <a:rPr lang="en-GB" dirty="0"/>
              <a:t>	</a:t>
            </a:r>
          </a:p>
          <a:p>
            <a:pPr marL="0" indent="0">
              <a:lnSpc>
                <a:spcPct val="110000"/>
              </a:lnSpc>
              <a:buFont typeface="Arial" panose="020B0604020202020204" pitchFamily="34" charset="0"/>
              <a:buNone/>
            </a:pPr>
            <a:r>
              <a:rPr lang="en-GB" b="1" dirty="0"/>
              <a:t>insulator   </a:t>
            </a:r>
          </a:p>
          <a:p>
            <a:pPr marL="0" indent="0">
              <a:lnSpc>
                <a:spcPct val="110000"/>
              </a:lnSpc>
              <a:buFont typeface="Arial" panose="020B0604020202020204" pitchFamily="34" charset="0"/>
              <a:buNone/>
            </a:pPr>
            <a:r>
              <a:rPr lang="en-GB" b="1" dirty="0"/>
              <a:t>unique</a:t>
            </a:r>
            <a:r>
              <a:rPr lang="en-GB" dirty="0"/>
              <a:t>	</a:t>
            </a:r>
          </a:p>
          <a:p>
            <a:pPr marL="0" indent="0">
              <a:lnSpc>
                <a:spcPct val="110000"/>
              </a:lnSpc>
              <a:buFont typeface="Arial" panose="020B0604020202020204" pitchFamily="34" charset="0"/>
              <a:buNone/>
            </a:pPr>
            <a:r>
              <a:rPr lang="en-GB" b="1" dirty="0"/>
              <a:t>herd</a:t>
            </a:r>
            <a:endParaRPr lang="en-GB" dirty="0"/>
          </a:p>
          <a:p>
            <a:pPr marL="0" indent="0">
              <a:lnSpc>
                <a:spcPct val="110000"/>
              </a:lnSpc>
              <a:buFont typeface="Arial" panose="020B0604020202020204" pitchFamily="34" charset="0"/>
              <a:buNone/>
            </a:pPr>
            <a:r>
              <a:rPr lang="en-GB" b="1" dirty="0"/>
              <a:t>climate</a:t>
            </a:r>
            <a:r>
              <a:rPr lang="en-GB" dirty="0"/>
              <a:t>	      </a:t>
            </a:r>
          </a:p>
          <a:p>
            <a:pPr marL="0" indent="0">
              <a:lnSpc>
                <a:spcPct val="110000"/>
              </a:lnSpc>
              <a:buFont typeface="Arial" panose="020B0604020202020204" pitchFamily="34" charset="0"/>
              <a:buNone/>
            </a:pPr>
            <a:r>
              <a:rPr lang="en-GB" b="1" dirty="0"/>
              <a:t>habitat</a:t>
            </a:r>
            <a:endParaRPr lang="en-GB" sz="2400" dirty="0"/>
          </a:p>
        </p:txBody>
      </p:sp>
      <p:sp>
        <p:nvSpPr>
          <p:cNvPr id="8" name="Content Placeholder 2">
            <a:extLst/>
          </p:cNvPr>
          <p:cNvSpPr txBox="1">
            <a:spLocks/>
          </p:cNvSpPr>
          <p:nvPr/>
        </p:nvSpPr>
        <p:spPr>
          <a:xfrm>
            <a:off x="1960250" y="1814136"/>
            <a:ext cx="6431099" cy="26969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a warm-blooded animal that gives birth to live young</a:t>
            </a:r>
          </a:p>
          <a:p>
            <a:pPr marL="0" indent="0">
              <a:lnSpc>
                <a:spcPct val="100000"/>
              </a:lnSpc>
              <a:buNone/>
            </a:pPr>
            <a:r>
              <a:rPr lang="en-GB" sz="1700" dirty="0"/>
              <a:t>adjusted or made suitable to specific conditions</a:t>
            </a:r>
          </a:p>
          <a:p>
            <a:pPr marL="0" indent="0">
              <a:lnSpc>
                <a:spcPct val="100000"/>
              </a:lnSpc>
              <a:buNone/>
            </a:pPr>
            <a:r>
              <a:rPr lang="en-GB" sz="1700" dirty="0"/>
              <a:t>something which doesn’t allow heat or cold to pass through it</a:t>
            </a:r>
          </a:p>
          <a:p>
            <a:pPr marL="0" indent="0">
              <a:lnSpc>
                <a:spcPct val="100000"/>
              </a:lnSpc>
              <a:buNone/>
            </a:pPr>
            <a:r>
              <a:rPr lang="en-GB" sz="1700" dirty="0"/>
              <a:t>one of its kind; unlike anything else</a:t>
            </a:r>
          </a:p>
          <a:p>
            <a:pPr marL="0" indent="0">
              <a:lnSpc>
                <a:spcPct val="100000"/>
              </a:lnSpc>
              <a:buNone/>
            </a:pPr>
            <a:r>
              <a:rPr lang="en-GB" sz="1700" dirty="0"/>
              <a:t>a large group of animals</a:t>
            </a:r>
          </a:p>
          <a:p>
            <a:pPr marL="0" indent="0">
              <a:lnSpc>
                <a:spcPct val="100000"/>
              </a:lnSpc>
              <a:buNone/>
            </a:pPr>
            <a:r>
              <a:rPr lang="en-GB" sz="1700" dirty="0"/>
              <a:t>the weather conditions in a particular area</a:t>
            </a:r>
          </a:p>
          <a:p>
            <a:pPr marL="0" indent="0">
              <a:lnSpc>
                <a:spcPct val="100000"/>
              </a:lnSpc>
              <a:buNone/>
            </a:pPr>
            <a:r>
              <a:rPr lang="en-GB" sz="1700" dirty="0"/>
              <a:t>the natural home of an animal or plant</a:t>
            </a:r>
          </a:p>
          <a:p>
            <a:pPr marL="0" indent="0">
              <a:buNone/>
            </a:pPr>
            <a:endParaRPr lang="en-GB" dirty="0"/>
          </a:p>
        </p:txBody>
      </p:sp>
    </p:spTree>
    <p:extLst>
      <p:ext uri="{BB962C8B-B14F-4D97-AF65-F5344CB8AC3E}">
        <p14:creationId xmlns:p14="http://schemas.microsoft.com/office/powerpoint/2010/main" val="9906454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438</TotalTime>
  <Words>1033</Words>
  <Application>Microsoft Office PowerPoint</Application>
  <PresentationFormat>On-screen Show (4:3)</PresentationFormat>
  <Paragraphs>145</Paragraphs>
  <Slides>20</Slides>
  <Notes>0</Notes>
  <HiddenSlides>5</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Tuffy</vt:lpstr>
      <vt:lpstr>Tuffy-TTF</vt: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What Are Reindeer?</vt:lpstr>
      <vt:lpstr>Where Do Reindeer Live?</vt:lpstr>
      <vt:lpstr>How Do Reindeer Live in Such Cold Places?</vt:lpstr>
      <vt:lpstr>What Do Reindeer Eat?</vt:lpstr>
      <vt:lpstr>A Special Accessory</vt:lpstr>
      <vt:lpstr>One Big Family!</vt:lpstr>
      <vt:lpstr>Did You Know?</vt:lpstr>
      <vt:lpstr>Glossary</vt:lpstr>
      <vt:lpstr>Glossary</vt:lpstr>
      <vt:lpstr>Glossary</vt:lpstr>
      <vt:lpstr>Glossary</vt:lpstr>
      <vt:lpstr>Glossary</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J. Chambers</cp:lastModifiedBy>
  <cp:revision>42</cp:revision>
  <dcterms:created xsi:type="dcterms:W3CDTF">2018-10-08T11:46:56Z</dcterms:created>
  <dcterms:modified xsi:type="dcterms:W3CDTF">2020-11-12T14:04:46Z</dcterms:modified>
</cp:coreProperties>
</file>