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4"/>
  </p:notesMasterIdLst>
  <p:sldIdLst>
    <p:sldId id="256" r:id="rId2"/>
    <p:sldId id="333" r:id="rId3"/>
    <p:sldId id="334" r:id="rId4"/>
    <p:sldId id="257" r:id="rId5"/>
    <p:sldId id="294" r:id="rId6"/>
    <p:sldId id="295" r:id="rId7"/>
    <p:sldId id="290" r:id="rId8"/>
    <p:sldId id="276" r:id="rId9"/>
    <p:sldId id="332" r:id="rId10"/>
    <p:sldId id="258" r:id="rId11"/>
    <p:sldId id="323" r:id="rId12"/>
    <p:sldId id="324" r:id="rId13"/>
    <p:sldId id="280" r:id="rId14"/>
    <p:sldId id="259" r:id="rId15"/>
    <p:sldId id="260" r:id="rId16"/>
    <p:sldId id="285" r:id="rId17"/>
    <p:sldId id="335" r:id="rId18"/>
    <p:sldId id="264" r:id="rId19"/>
    <p:sldId id="266" r:id="rId20"/>
    <p:sldId id="267" r:id="rId21"/>
    <p:sldId id="284" r:id="rId22"/>
    <p:sldId id="289"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F0A889-6137-5CBA-0405-E9AAB68A3F22}" v="292" dt="2025-09-30T15:58:57.027"/>
    <p1510:client id="{8B9B9D9D-52A3-6408-0C0E-63963F20D079}" v="541" dt="2025-09-30T14:06:04.970"/>
    <p1510:client id="{0BAE29BE-04D0-C469-BEE9-86F2F5835B30}" v="355" dt="2025-09-30T13:29:21.087"/>
    <p1510:client id="{7F321EF5-FE1B-AFFF-425D-FA68CCB450B2}" v="214" dt="2025-10-01T14:39:44.291"/>
    <p1510:client id="{E7940B98-7348-F91D-9A8B-E3D7E4D8CA99}" v="4" dt="2025-10-01T14:53:52.6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31" autoAdjust="0"/>
    <p:restoredTop sz="94628"/>
  </p:normalViewPr>
  <p:slideViewPr>
    <p:cSldViewPr>
      <p:cViewPr varScale="1">
        <p:scale>
          <a:sx n="82" d="100"/>
          <a:sy n="82"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37955C-76A7-F148-8BF5-9F5E07CF6EF3}" type="datetimeFigureOut">
              <a:rPr lang="en-US" smtClean="0"/>
              <a:t>10/7/2025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0238AC-6844-554A-8D95-0F6978F9B0F9}" type="slidenum">
              <a:rPr lang="en-US" smtClean="0"/>
              <a:t>‹#›</a:t>
            </a:fld>
            <a:endParaRPr lang="en-US"/>
          </a:p>
        </p:txBody>
      </p:sp>
    </p:spTree>
    <p:extLst>
      <p:ext uri="{BB962C8B-B14F-4D97-AF65-F5344CB8AC3E}">
        <p14:creationId xmlns:p14="http://schemas.microsoft.com/office/powerpoint/2010/main" val="3546255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Essential – particularly for accessing </a:t>
            </a:r>
            <a:r>
              <a:rPr lang="en-US" dirty="0" err="1">
                <a:ea typeface="Calibri"/>
                <a:cs typeface="Calibri"/>
              </a:rPr>
              <a:t>maths</a:t>
            </a:r>
            <a:r>
              <a:rPr lang="en-US" dirty="0">
                <a:ea typeface="Calibri"/>
                <a:cs typeface="Calibri"/>
              </a:rPr>
              <a:t> and some foundation subjects.</a:t>
            </a:r>
          </a:p>
          <a:p>
            <a:r>
              <a:rPr lang="en-US" dirty="0">
                <a:ea typeface="Calibri"/>
                <a:cs typeface="Calibri"/>
              </a:rPr>
              <a:t>1:1 reading once a week each – sometimes marked in the record (busy times)</a:t>
            </a:r>
          </a:p>
          <a:p>
            <a:r>
              <a:rPr lang="en-US" dirty="0">
                <a:ea typeface="Calibri"/>
                <a:cs typeface="Calibri"/>
              </a:rPr>
              <a:t>Reading at home important to do every day. You must sign the reading record in order to have the book changed. If you've been offered a space at the early morning book club please do take it up.</a:t>
            </a:r>
            <a:endParaRPr lang="en-US"/>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F80238AC-6844-554A-8D95-0F6978F9B0F9}" type="slidenum">
              <a:rPr lang="en-US" smtClean="0"/>
              <a:t>9</a:t>
            </a:fld>
            <a:endParaRPr lang="en-US"/>
          </a:p>
        </p:txBody>
      </p:sp>
    </p:spTree>
    <p:extLst>
      <p:ext uri="{BB962C8B-B14F-4D97-AF65-F5344CB8AC3E}">
        <p14:creationId xmlns:p14="http://schemas.microsoft.com/office/powerpoint/2010/main" val="4233600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F755396-78B2-4CB2-A51E-A0B1492FD9C7}" type="datetimeFigureOut">
              <a:rPr lang="en-US"/>
              <a:pPr>
                <a:defRPr/>
              </a:pPr>
              <a:t>10/7/2025</a:t>
            </a:fld>
            <a:endParaRPr lang="en-GB"/>
          </a:p>
        </p:txBody>
      </p:sp>
      <p:sp>
        <p:nvSpPr>
          <p:cNvPr id="5" name="Footer Placeholder 18"/>
          <p:cNvSpPr>
            <a:spLocks noGrp="1"/>
          </p:cNvSpPr>
          <p:nvPr>
            <p:ph type="ftr" sz="quarter" idx="11"/>
          </p:nvPr>
        </p:nvSpPr>
        <p:spPr/>
        <p:txBody>
          <a:bodyPr/>
          <a:lstStyle>
            <a:lvl1pPr>
              <a:defRPr/>
            </a:lvl1pPr>
          </a:lstStyle>
          <a:p>
            <a:pPr>
              <a:defRPr/>
            </a:pPr>
            <a:endParaRPr lang="en-GB"/>
          </a:p>
        </p:txBody>
      </p:sp>
      <p:sp>
        <p:nvSpPr>
          <p:cNvPr id="6" name="Slide Number Placeholder 26"/>
          <p:cNvSpPr>
            <a:spLocks noGrp="1"/>
          </p:cNvSpPr>
          <p:nvPr>
            <p:ph type="sldNum" sz="quarter" idx="12"/>
          </p:nvPr>
        </p:nvSpPr>
        <p:spPr/>
        <p:txBody>
          <a:bodyPr/>
          <a:lstStyle>
            <a:lvl1pPr>
              <a:defRPr/>
            </a:lvl1pPr>
          </a:lstStyle>
          <a:p>
            <a:pPr>
              <a:defRPr/>
            </a:pPr>
            <a:fld id="{A58DE7C3-1F81-4907-AB10-8D84636B6B18}"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D509C9BF-13CE-4EE8-B2A8-7569EC668FCE}" type="datetimeFigureOut">
              <a:rPr lang="en-US"/>
              <a:pPr>
                <a:defRPr/>
              </a:pPr>
              <a:t>10/7/2025</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2A218C5E-31F1-48BC-A95F-6A6740057EAB}"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1F2CB34-F39B-4920-BA69-BCE4544EEF70}" type="datetimeFigureOut">
              <a:rPr lang="en-US"/>
              <a:pPr>
                <a:defRPr/>
              </a:pPr>
              <a:t>10/7/2025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49C7A40-E6A4-49D0-90E7-804F29470357}"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60C5FAFD-71D2-40C7-875B-3085E8051117}" type="datetimeFigureOut">
              <a:rPr lang="en-US"/>
              <a:pPr>
                <a:defRPr/>
              </a:pPr>
              <a:t>10/7/2025</a:t>
            </a:fld>
            <a:endParaRPr lang="en-GB"/>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pPr>
              <a:defRPr/>
            </a:pPr>
            <a:fld id="{2E2F4F62-8DBE-47C8-9659-E3FE8AF37064}"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87B3679-3F80-4885-9932-16998EBF3D0D}" type="datetimeFigureOut">
              <a:rPr lang="en-US"/>
              <a:pPr>
                <a:defRPr/>
              </a:pPr>
              <a:t>10/7/2025</a:t>
            </a:fld>
            <a:endParaRPr lang="en-GB"/>
          </a:p>
        </p:txBody>
      </p:sp>
      <p:sp>
        <p:nvSpPr>
          <p:cNvPr id="8" name="Footer Placeholder 21"/>
          <p:cNvSpPr>
            <a:spLocks noGrp="1"/>
          </p:cNvSpPr>
          <p:nvPr>
            <p:ph type="ftr" sz="quarter" idx="11"/>
          </p:nvPr>
        </p:nvSpPr>
        <p:spPr/>
        <p:txBody>
          <a:bodyPr/>
          <a:lstStyle>
            <a:lvl1pPr>
              <a:defRPr/>
            </a:lvl1pPr>
          </a:lstStyle>
          <a:p>
            <a:pPr>
              <a:defRPr/>
            </a:pPr>
            <a:endParaRPr lang="en-GB"/>
          </a:p>
        </p:txBody>
      </p:sp>
      <p:sp>
        <p:nvSpPr>
          <p:cNvPr id="9" name="Slide Number Placeholder 17"/>
          <p:cNvSpPr>
            <a:spLocks noGrp="1"/>
          </p:cNvSpPr>
          <p:nvPr>
            <p:ph type="sldNum" sz="quarter" idx="12"/>
          </p:nvPr>
        </p:nvSpPr>
        <p:spPr/>
        <p:txBody>
          <a:bodyPr/>
          <a:lstStyle>
            <a:lvl1pPr>
              <a:defRPr/>
            </a:lvl1pPr>
          </a:lstStyle>
          <a:p>
            <a:pPr>
              <a:defRPr/>
            </a:pPr>
            <a:fld id="{CA7101D5-9A51-406F-A64B-0EC8F354F939}"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99721BFD-F2D6-4A9E-9EC1-3A4273F8729F}" type="datetimeFigureOut">
              <a:rPr lang="en-US"/>
              <a:pPr>
                <a:defRPr/>
              </a:pPr>
              <a:t>10/7/2025</a:t>
            </a:fld>
            <a:endParaRPr lang="en-GB"/>
          </a:p>
        </p:txBody>
      </p:sp>
      <p:sp>
        <p:nvSpPr>
          <p:cNvPr id="4" name="Footer Placeholder 21"/>
          <p:cNvSpPr>
            <a:spLocks noGrp="1"/>
          </p:cNvSpPr>
          <p:nvPr>
            <p:ph type="ftr" sz="quarter" idx="11"/>
          </p:nvPr>
        </p:nvSpPr>
        <p:spPr/>
        <p:txBody>
          <a:bodyPr/>
          <a:lstStyle>
            <a:lvl1pPr>
              <a:defRPr/>
            </a:lvl1pPr>
          </a:lstStyle>
          <a:p>
            <a:pPr>
              <a:defRPr/>
            </a:pPr>
            <a:endParaRPr lang="en-GB"/>
          </a:p>
        </p:txBody>
      </p:sp>
      <p:sp>
        <p:nvSpPr>
          <p:cNvPr id="5" name="Slide Number Placeholder 17"/>
          <p:cNvSpPr>
            <a:spLocks noGrp="1"/>
          </p:cNvSpPr>
          <p:nvPr>
            <p:ph type="sldNum" sz="quarter" idx="12"/>
          </p:nvPr>
        </p:nvSpPr>
        <p:spPr/>
        <p:txBody>
          <a:bodyPr/>
          <a:lstStyle>
            <a:lvl1pPr>
              <a:defRPr/>
            </a:lvl1pPr>
          </a:lstStyle>
          <a:p>
            <a:pPr>
              <a:defRPr/>
            </a:pPr>
            <a:fld id="{5D453398-40E3-4D20-BAC5-26FCDCAED783}"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D512239-956D-4615-B7C8-032C8BF3516C}" type="datetimeFigureOut">
              <a:rPr lang="en-US"/>
              <a:pPr>
                <a:defRPr/>
              </a:pPr>
              <a:t>10/7/2025</a:t>
            </a:fld>
            <a:endParaRPr lang="en-GB"/>
          </a:p>
        </p:txBody>
      </p:sp>
      <p:sp>
        <p:nvSpPr>
          <p:cNvPr id="3" name="Footer Placeholder 21"/>
          <p:cNvSpPr>
            <a:spLocks noGrp="1"/>
          </p:cNvSpPr>
          <p:nvPr>
            <p:ph type="ftr" sz="quarter" idx="11"/>
          </p:nvPr>
        </p:nvSpPr>
        <p:spPr/>
        <p:txBody>
          <a:bodyPr/>
          <a:lstStyle>
            <a:lvl1pPr>
              <a:defRPr/>
            </a:lvl1pPr>
          </a:lstStyle>
          <a:p>
            <a:pPr>
              <a:defRPr/>
            </a:pPr>
            <a:endParaRPr lang="en-GB"/>
          </a:p>
        </p:txBody>
      </p:sp>
      <p:sp>
        <p:nvSpPr>
          <p:cNvPr id="4" name="Slide Number Placeholder 17"/>
          <p:cNvSpPr>
            <a:spLocks noGrp="1"/>
          </p:cNvSpPr>
          <p:nvPr>
            <p:ph type="sldNum" sz="quarter" idx="12"/>
          </p:nvPr>
        </p:nvSpPr>
        <p:spPr/>
        <p:txBody>
          <a:bodyPr/>
          <a:lstStyle>
            <a:lvl1pPr>
              <a:defRPr/>
            </a:lvl1pPr>
          </a:lstStyle>
          <a:p>
            <a:pPr>
              <a:defRPr/>
            </a:pPr>
            <a:fld id="{C948A496-B889-4F26-9DA4-C937C3C44058}"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F07EECF-5CCD-4549-BC18-F7A9EEA6A317}" type="datetimeFigureOut">
              <a:rPr lang="en-US"/>
              <a:pPr>
                <a:defRPr/>
              </a:pPr>
              <a:t>10/7/2025</a:t>
            </a:fld>
            <a:endParaRPr lang="en-GB"/>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pPr>
              <a:defRPr/>
            </a:pPr>
            <a:fld id="{F956EB4F-EFA8-43C4-9BED-4C2E92F268C0}"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CCD6DADA-1329-4EC0-9992-502AE6322AC5}" type="datetimeFigureOut">
              <a:rPr lang="en-US"/>
              <a:pPr>
                <a:defRPr/>
              </a:pPr>
              <a:t>10/7/2025</a:t>
            </a:fld>
            <a:endParaRPr lang="en-GB"/>
          </a:p>
        </p:txBody>
      </p:sp>
      <p:sp>
        <p:nvSpPr>
          <p:cNvPr id="10" name="Footer Placeholder 5"/>
          <p:cNvSpPr>
            <a:spLocks noGrp="1"/>
          </p:cNvSpPr>
          <p:nvPr>
            <p:ph type="ftr" sz="quarter" idx="11"/>
          </p:nvPr>
        </p:nvSpPr>
        <p:spPr/>
        <p:txBody>
          <a:bodyPr/>
          <a:lstStyle>
            <a:lvl1pPr>
              <a:defRPr/>
            </a:lvl1pPr>
          </a:lstStyle>
          <a:p>
            <a:pPr>
              <a:defRPr/>
            </a:pPr>
            <a:endParaRPr lang="en-GB"/>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E2428FEF-0D70-4468-B664-0638EE339C32}"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486AE4C5-1BA1-44D8-8628-668FD0BD9CB4}" type="datetimeFigureOut">
              <a:rPr lang="en-US"/>
              <a:pPr>
                <a:defRPr/>
              </a:pPr>
              <a:t>10/7/2025</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7EE11A93-6E07-4190-AFFD-47CD5BF60BA1}"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35E5645F-9E08-4DB8-A077-3EB1D317E7D7}" type="datetimeFigureOut">
              <a:rPr lang="en-US"/>
              <a:pPr>
                <a:defRPr/>
              </a:pPr>
              <a:t>10/7/2025</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917670C6-9E25-4FE8-8AF1-6C9D60BB4313}"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cs typeface="+mn-cs"/>
              </a:defRPr>
            </a:lvl1pPr>
          </a:lstStyle>
          <a:p>
            <a:pPr>
              <a:defRPr/>
            </a:pPr>
            <a:fld id="{3C6660F8-72B5-4DD7-8FB5-0C280E773E51}" type="datetimeFigureOut">
              <a:rPr lang="en-US"/>
              <a:pPr>
                <a:defRPr/>
              </a:pPr>
              <a:t>10/7/2025</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cs typeface="+mn-cs"/>
              </a:defRPr>
            </a:lvl1pPr>
          </a:lstStyle>
          <a:p>
            <a:pPr>
              <a:defRPr/>
            </a:pPr>
            <a:fld id="{E425D348-3504-4C0E-916E-E81AADACA8E2}" type="slidenum">
              <a:rPr lang="en-GB"/>
              <a:pPr>
                <a:defRPr/>
              </a:pPr>
              <a:t>‹#›</a:t>
            </a:fld>
            <a:endParaRPr lang="en-GB"/>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804" r:id="rId1"/>
    <p:sldLayoutId id="2147483796" r:id="rId2"/>
    <p:sldLayoutId id="2147483805" r:id="rId3"/>
    <p:sldLayoutId id="2147483797" r:id="rId4"/>
    <p:sldLayoutId id="2147483798" r:id="rId5"/>
    <p:sldLayoutId id="2147483799" r:id="rId6"/>
    <p:sldLayoutId id="2147483800" r:id="rId7"/>
    <p:sldLayoutId id="2147483801" r:id="rId8"/>
    <p:sldLayoutId id="2147483806" r:id="rId9"/>
    <p:sldLayoutId id="2147483802" r:id="rId10"/>
    <p:sldLayoutId id="2147483803"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0619" y="2564904"/>
            <a:ext cx="7851648" cy="1828801"/>
          </a:xfrm>
        </p:spPr>
        <p:txBody>
          <a:bodyPr>
            <a:normAutofit fontScale="90000"/>
          </a:bodyPr>
          <a:lstStyle/>
          <a:p>
            <a:pPr algn="ctr" fontAlgn="auto">
              <a:spcAft>
                <a:spcPts val="0"/>
              </a:spcAft>
              <a:defRPr/>
            </a:pPr>
            <a:r>
              <a:rPr lang="en-GB" dirty="0"/>
              <a:t>Curriculum Presentation</a:t>
            </a:r>
            <a:br>
              <a:rPr lang="en-GB" dirty="0"/>
            </a:br>
            <a:r>
              <a:rPr lang="en-GB" dirty="0"/>
              <a:t>Year 1</a:t>
            </a:r>
            <a:br>
              <a:rPr lang="en-GB" dirty="0"/>
            </a:br>
            <a:r>
              <a:rPr lang="en-GB" dirty="0"/>
              <a:t>Autumn 2025</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2887"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27B1F-E40D-A551-FD5A-85B538E548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2AE459-437F-5CEE-FB07-541D93944B88}"/>
              </a:ext>
            </a:extLst>
          </p:cNvPr>
          <p:cNvSpPr>
            <a:spLocks noGrp="1"/>
          </p:cNvSpPr>
          <p:nvPr>
            <p:ph type="ctrTitle"/>
          </p:nvPr>
        </p:nvSpPr>
        <p:spPr>
          <a:xfrm>
            <a:off x="471286" y="2229768"/>
            <a:ext cx="3142065" cy="950385"/>
          </a:xfrm>
        </p:spPr>
        <p:txBody>
          <a:bodyPr>
            <a:normAutofit/>
          </a:bodyPr>
          <a:lstStyle/>
          <a:p>
            <a:pPr algn="ctr" fontAlgn="auto">
              <a:spcAft>
                <a:spcPts val="0"/>
              </a:spcAft>
              <a:defRPr/>
            </a:pPr>
            <a:r>
              <a:rPr lang="en-GB" dirty="0">
                <a:effectLst/>
              </a:rPr>
              <a:t>Oak Class</a:t>
            </a:r>
            <a:r>
              <a:rPr lang="en-GB" dirty="0"/>
              <a:t> </a:t>
            </a:r>
          </a:p>
        </p:txBody>
      </p:sp>
      <p:pic>
        <p:nvPicPr>
          <p:cNvPr id="3" name="Picture 2">
            <a:extLst>
              <a:ext uri="{FF2B5EF4-FFF2-40B4-BE49-F238E27FC236}">
                <a16:creationId xmlns:a16="http://schemas.microsoft.com/office/drawing/2014/main" id="{C6D250CC-D58E-FF1A-B132-4D8AEEED7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71"/>
            <a:ext cx="9132887"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1">
            <a:extLst>
              <a:ext uri="{FF2B5EF4-FFF2-40B4-BE49-F238E27FC236}">
                <a16:creationId xmlns:a16="http://schemas.microsoft.com/office/drawing/2014/main" id="{CF01EEEE-CE87-7117-A762-5DF431CF163F}"/>
              </a:ext>
            </a:extLst>
          </p:cNvPr>
          <p:cNvSpPr txBox="1">
            <a:spLocks/>
          </p:cNvSpPr>
          <p:nvPr/>
        </p:nvSpPr>
        <p:spPr bwMode="auto">
          <a:xfrm>
            <a:off x="469826" y="3412985"/>
            <a:ext cx="3544232" cy="3023334"/>
          </a:xfrm>
          <a:prstGeom prst="rect">
            <a:avLst/>
          </a:prstGeom>
          <a:noFill/>
          <a:ln w="9525">
            <a:noFill/>
            <a:miter lim="800000"/>
            <a:headEnd/>
            <a:tailEnd/>
          </a:ln>
        </p:spPr>
        <p:txBody>
          <a:bodyPr vert="horz" wrap="square" lIns="0" tIns="0" rIns="18288" bIns="0" numCol="1" anchor="b" anchorCtr="0" compatLnSpc="1">
            <a:prstTxWarp prst="textNoShape">
              <a:avLst/>
            </a:prstTxWarp>
            <a:normAutofit fontScale="85000" lnSpcReduction="10000"/>
            <a:scene3d>
              <a:camera prst="orthographicFront"/>
              <a:lightRig rig="freezing" dir="t">
                <a:rot lat="0" lon="0" rev="5640000"/>
              </a:lightRig>
            </a:scene3d>
            <a:sp3d prstMaterial="flat">
              <a:bevelT w="38100" h="38100"/>
              <a:contourClr>
                <a:schemeClr val="tx2"/>
              </a:contourClr>
            </a:sp3d>
          </a:bodyPr>
          <a:lstStyle>
            <a:lvl1pPr algn="r" rtl="0" fontAlgn="base">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a:spcAft>
                <a:spcPts val="0"/>
              </a:spcAft>
              <a:defRPr/>
            </a:pPr>
            <a:r>
              <a:rPr lang="en-GB" dirty="0">
                <a:solidFill>
                  <a:schemeClr val="tx1"/>
                </a:solidFill>
              </a:rPr>
              <a:t>Mrs Nowell</a:t>
            </a:r>
            <a:endParaRPr lang="en-GB" dirty="0">
              <a:solidFill>
                <a:schemeClr val="tx1"/>
              </a:solidFill>
              <a:ea typeface="Calibri"/>
              <a:cs typeface="Calibri"/>
            </a:endParaRPr>
          </a:p>
          <a:p>
            <a:pPr algn="ctr">
              <a:spcAft>
                <a:spcPts val="0"/>
              </a:spcAft>
              <a:defRPr/>
            </a:pPr>
            <a:endParaRPr lang="en-GB" dirty="0">
              <a:solidFill>
                <a:schemeClr val="tx1"/>
              </a:solidFill>
              <a:ea typeface="Calibri"/>
              <a:cs typeface="Calibri"/>
            </a:endParaRPr>
          </a:p>
          <a:p>
            <a:pPr algn="ctr">
              <a:spcAft>
                <a:spcPts val="0"/>
              </a:spcAft>
              <a:defRPr/>
            </a:pPr>
            <a:r>
              <a:rPr lang="en-GB" dirty="0">
                <a:solidFill>
                  <a:schemeClr val="tx1"/>
                </a:solidFill>
                <a:ea typeface="Calibri"/>
                <a:cs typeface="Calibri"/>
              </a:rPr>
              <a:t>Mrs Page</a:t>
            </a:r>
          </a:p>
          <a:p>
            <a:pPr algn="ctr">
              <a:spcAft>
                <a:spcPts val="0"/>
              </a:spcAft>
              <a:defRPr/>
            </a:pPr>
            <a:r>
              <a:rPr lang="en-GB" dirty="0">
                <a:solidFill>
                  <a:schemeClr val="tx1"/>
                </a:solidFill>
                <a:ea typeface="Calibri"/>
                <a:cs typeface="Calibri"/>
              </a:rPr>
              <a:t>Miss Richards</a:t>
            </a:r>
          </a:p>
        </p:txBody>
      </p:sp>
      <p:sp>
        <p:nvSpPr>
          <p:cNvPr id="6" name="Title 1">
            <a:extLst>
              <a:ext uri="{FF2B5EF4-FFF2-40B4-BE49-F238E27FC236}">
                <a16:creationId xmlns:a16="http://schemas.microsoft.com/office/drawing/2014/main" id="{661EA883-F7AC-9163-9169-B624859068D8}"/>
              </a:ext>
            </a:extLst>
          </p:cNvPr>
          <p:cNvSpPr txBox="1">
            <a:spLocks/>
          </p:cNvSpPr>
          <p:nvPr/>
        </p:nvSpPr>
        <p:spPr bwMode="auto">
          <a:xfrm>
            <a:off x="5460269" y="2234001"/>
            <a:ext cx="3142065" cy="950385"/>
          </a:xfrm>
          <a:prstGeom prst="rect">
            <a:avLst/>
          </a:prstGeom>
          <a:noFill/>
          <a:ln w="9525">
            <a:noFill/>
            <a:miter lim="800000"/>
            <a:headEnd/>
            <a:tailEnd/>
          </a:ln>
        </p:spPr>
        <p:txBody>
          <a:bodyPr vert="horz" wrap="square" lIns="0" tIns="0" rIns="18288" bIns="0" numCol="1" anchor="b" anchorCtr="0" compatLnSpc="1">
            <a:prstTxWarp prst="textNoShape">
              <a:avLst/>
            </a:prstTxWarp>
            <a:normAutofit/>
            <a:scene3d>
              <a:camera prst="orthographicFront"/>
              <a:lightRig rig="freezing" dir="t">
                <a:rot lat="0" lon="0" rev="5640000"/>
              </a:lightRig>
            </a:scene3d>
            <a:sp3d prstMaterial="flat">
              <a:bevelT w="38100" h="38100"/>
              <a:contourClr>
                <a:schemeClr val="tx2"/>
              </a:contourClr>
            </a:sp3d>
          </a:bodyPr>
          <a:lstStyle>
            <a:lvl1pPr algn="r" rtl="0" fontAlgn="base">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fontAlgn="auto">
              <a:spcAft>
                <a:spcPts val="0"/>
              </a:spcAft>
              <a:defRPr/>
            </a:pPr>
            <a:r>
              <a:rPr lang="en-GB" dirty="0">
                <a:effectLst/>
              </a:rPr>
              <a:t>Elm Class</a:t>
            </a:r>
            <a:r>
              <a:rPr lang="en-GB" dirty="0"/>
              <a:t> </a:t>
            </a:r>
          </a:p>
        </p:txBody>
      </p:sp>
      <p:sp>
        <p:nvSpPr>
          <p:cNvPr id="7" name="Title 1">
            <a:extLst>
              <a:ext uri="{FF2B5EF4-FFF2-40B4-BE49-F238E27FC236}">
                <a16:creationId xmlns:a16="http://schemas.microsoft.com/office/drawing/2014/main" id="{AE17D3AF-06BD-A6E3-8CDE-EB790BA2AF4F}"/>
              </a:ext>
            </a:extLst>
          </p:cNvPr>
          <p:cNvSpPr txBox="1">
            <a:spLocks/>
          </p:cNvSpPr>
          <p:nvPr/>
        </p:nvSpPr>
        <p:spPr bwMode="auto">
          <a:xfrm>
            <a:off x="5073576" y="3412984"/>
            <a:ext cx="3713565" cy="3139751"/>
          </a:xfrm>
          <a:prstGeom prst="rect">
            <a:avLst/>
          </a:prstGeom>
          <a:noFill/>
          <a:ln w="9525">
            <a:noFill/>
            <a:miter lim="800000"/>
            <a:headEnd/>
            <a:tailEnd/>
          </a:ln>
        </p:spPr>
        <p:txBody>
          <a:bodyPr vert="horz" wrap="square" lIns="0" tIns="0" rIns="18288" bIns="0" numCol="1" anchor="b" anchorCtr="0" compatLnSpc="1">
            <a:prstTxWarp prst="textNoShape">
              <a:avLst/>
            </a:prstTxWarp>
            <a:normAutofit fontScale="85000" lnSpcReduction="20000"/>
            <a:scene3d>
              <a:camera prst="orthographicFront"/>
              <a:lightRig rig="freezing" dir="t">
                <a:rot lat="0" lon="0" rev="5640000"/>
              </a:lightRig>
            </a:scene3d>
            <a:sp3d prstMaterial="flat">
              <a:bevelT w="38100" h="38100"/>
              <a:contourClr>
                <a:schemeClr val="tx2"/>
              </a:contourClr>
            </a:sp3d>
          </a:bodyPr>
          <a:lstStyle>
            <a:lvl1pPr algn="r" rtl="0" fontAlgn="base">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a:spcAft>
                <a:spcPts val="0"/>
              </a:spcAft>
              <a:defRPr/>
            </a:pPr>
            <a:r>
              <a:rPr lang="en-GB" dirty="0">
                <a:solidFill>
                  <a:schemeClr val="tx1"/>
                </a:solidFill>
              </a:rPr>
              <a:t>Mrs Chambers</a:t>
            </a:r>
            <a:endParaRPr lang="en-GB" dirty="0">
              <a:solidFill>
                <a:schemeClr val="tx1"/>
              </a:solidFill>
              <a:ea typeface="Calibri"/>
              <a:cs typeface="Calibri"/>
            </a:endParaRPr>
          </a:p>
          <a:p>
            <a:pPr algn="ctr">
              <a:spcAft>
                <a:spcPts val="0"/>
              </a:spcAft>
              <a:defRPr/>
            </a:pPr>
            <a:endParaRPr lang="en-GB" dirty="0">
              <a:solidFill>
                <a:schemeClr val="tx1"/>
              </a:solidFill>
              <a:ea typeface="Calibri"/>
              <a:cs typeface="Calibri"/>
            </a:endParaRPr>
          </a:p>
          <a:p>
            <a:pPr algn="ctr">
              <a:spcAft>
                <a:spcPts val="0"/>
              </a:spcAft>
              <a:defRPr/>
            </a:pPr>
            <a:r>
              <a:rPr lang="en-GB" dirty="0">
                <a:solidFill>
                  <a:schemeClr val="tx1"/>
                </a:solidFill>
                <a:ea typeface="Calibri"/>
                <a:cs typeface="Calibri"/>
              </a:rPr>
              <a:t>Mrs </a:t>
            </a:r>
            <a:r>
              <a:rPr lang="en-GB" dirty="0" err="1">
                <a:solidFill>
                  <a:schemeClr val="tx1"/>
                </a:solidFill>
                <a:ea typeface="Calibri"/>
                <a:cs typeface="Calibri"/>
              </a:rPr>
              <a:t>Skyrme</a:t>
            </a:r>
            <a:r>
              <a:rPr lang="en-GB" dirty="0">
                <a:solidFill>
                  <a:schemeClr val="tx1"/>
                </a:solidFill>
                <a:ea typeface="Calibri"/>
                <a:cs typeface="Calibri"/>
              </a:rPr>
              <a:t>-Davies</a:t>
            </a:r>
          </a:p>
          <a:p>
            <a:pPr algn="ctr">
              <a:spcAft>
                <a:spcPts val="0"/>
              </a:spcAft>
              <a:defRPr/>
            </a:pPr>
            <a:r>
              <a:rPr lang="en-GB" dirty="0">
                <a:solidFill>
                  <a:schemeClr val="tx1"/>
                </a:solidFill>
                <a:ea typeface="Calibri"/>
                <a:cs typeface="Calibri"/>
              </a:rPr>
              <a:t>Mr Thorne</a:t>
            </a:r>
          </a:p>
        </p:txBody>
      </p:sp>
    </p:spTree>
    <p:extLst>
      <p:ext uri="{BB962C8B-B14F-4D97-AF65-F5344CB8AC3E}">
        <p14:creationId xmlns:p14="http://schemas.microsoft.com/office/powerpoint/2010/main" val="2850394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2E63C-F421-93B6-9DFE-F8C67B44DDA1}"/>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D4A3FB07-43A8-20D3-B6FF-6C8330505C7C}"/>
              </a:ext>
            </a:extLst>
          </p:cNvPr>
          <p:cNvSpPr txBox="1">
            <a:spLocks/>
          </p:cNvSpPr>
          <p:nvPr/>
        </p:nvSpPr>
        <p:spPr bwMode="auto">
          <a:xfrm>
            <a:off x="467544" y="332656"/>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a:r>
              <a:rPr lang="en-GB" dirty="0"/>
              <a:t>Classroom Environment</a:t>
            </a:r>
          </a:p>
        </p:txBody>
      </p:sp>
      <p:sp>
        <p:nvSpPr>
          <p:cNvPr id="7" name="Content Placeholder 2">
            <a:extLst>
              <a:ext uri="{FF2B5EF4-FFF2-40B4-BE49-F238E27FC236}">
                <a16:creationId xmlns:a16="http://schemas.microsoft.com/office/drawing/2014/main" id="{716E2344-FF81-63D4-56EE-846BCE8D2E17}"/>
              </a:ext>
            </a:extLst>
          </p:cNvPr>
          <p:cNvSpPr>
            <a:spLocks noGrp="1"/>
          </p:cNvSpPr>
          <p:nvPr/>
        </p:nvSpPr>
        <p:spPr bwMode="auto">
          <a:xfrm>
            <a:off x="671848" y="4532403"/>
            <a:ext cx="8025684" cy="179219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endParaRPr lang="en-GB" sz="1400" dirty="0">
              <a:latin typeface="Roboto"/>
              <a:ea typeface="Roboto"/>
              <a:cs typeface="Roboto"/>
            </a:endParaRPr>
          </a:p>
          <a:p>
            <a:endParaRPr lang="en-GB" sz="1400" dirty="0">
              <a:latin typeface="Roboto"/>
              <a:ea typeface="Roboto"/>
              <a:cs typeface="Roboto"/>
            </a:endParaRPr>
          </a:p>
          <a:p>
            <a:endParaRPr lang="en-GB" sz="1400" dirty="0">
              <a:latin typeface="Roboto"/>
              <a:ea typeface="Roboto"/>
              <a:cs typeface="Roboto"/>
            </a:endParaRPr>
          </a:p>
          <a:p>
            <a:endParaRPr lang="en-GB" sz="1400" dirty="0">
              <a:latin typeface="Roboto"/>
              <a:ea typeface="Roboto"/>
              <a:cs typeface="Roboto"/>
            </a:endParaRPr>
          </a:p>
          <a:p>
            <a:endParaRPr lang="en-GB" sz="1400" dirty="0">
              <a:solidFill>
                <a:srgbClr val="000000"/>
              </a:solidFill>
              <a:latin typeface="Roboto"/>
              <a:ea typeface="Roboto"/>
              <a:cs typeface="Roboto"/>
            </a:endParaRPr>
          </a:p>
          <a:p>
            <a:endParaRPr lang="en-US">
              <a:solidFill>
                <a:srgbClr val="000000"/>
              </a:solidFill>
              <a:latin typeface="Constantia"/>
              <a:ea typeface="Roboto"/>
              <a:cs typeface="Roboto"/>
            </a:endParaRPr>
          </a:p>
          <a:p>
            <a:endParaRPr lang="en-GB" sz="1400" dirty="0">
              <a:solidFill>
                <a:srgbClr val="000000"/>
              </a:solidFill>
              <a:latin typeface="Roboto"/>
              <a:ea typeface="Roboto"/>
              <a:cs typeface="Roboto"/>
            </a:endParaRPr>
          </a:p>
          <a:p>
            <a:endParaRPr lang="en-GB" sz="1400" dirty="0">
              <a:solidFill>
                <a:srgbClr val="000000"/>
              </a:solidFill>
              <a:latin typeface="Roboto"/>
              <a:ea typeface="Roboto"/>
              <a:cs typeface="Roboto"/>
            </a:endParaRPr>
          </a:p>
          <a:p>
            <a:endParaRPr lang="en-GB" sz="1800" b="1" dirty="0">
              <a:solidFill>
                <a:srgbClr val="000000"/>
              </a:solidFill>
              <a:latin typeface="Arial"/>
              <a:ea typeface="Roboto"/>
              <a:cs typeface="Arial"/>
            </a:endParaRPr>
          </a:p>
          <a:p>
            <a:endParaRPr lang="en-GB" sz="1000" b="1" u="sng" dirty="0">
              <a:solidFill>
                <a:srgbClr val="3C51B4"/>
              </a:solidFill>
              <a:latin typeface="Roboto"/>
              <a:ea typeface="Roboto"/>
              <a:cs typeface="Roboto"/>
            </a:endParaRPr>
          </a:p>
          <a:p>
            <a:endParaRPr lang="en-GB" sz="1000" b="1" u="sng" dirty="0">
              <a:solidFill>
                <a:srgbClr val="3C51B4"/>
              </a:solidFill>
              <a:latin typeface="Roboto"/>
              <a:ea typeface="Roboto"/>
              <a:cs typeface="Roboto"/>
            </a:endParaRPr>
          </a:p>
          <a:p>
            <a:endParaRPr lang="en-GB" sz="1000" b="1" u="sng" dirty="0">
              <a:solidFill>
                <a:srgbClr val="3C51B4"/>
              </a:solidFill>
              <a:latin typeface="Roboto"/>
              <a:ea typeface="Roboto"/>
              <a:cs typeface="Roboto"/>
            </a:endParaRPr>
          </a:p>
          <a:p>
            <a:endParaRPr lang="en-GB" sz="1000" b="1" u="sng" dirty="0">
              <a:solidFill>
                <a:srgbClr val="3C51B4"/>
              </a:solidFill>
              <a:latin typeface="Roboto"/>
              <a:ea typeface="Roboto"/>
              <a:cs typeface="Roboto"/>
            </a:endParaRPr>
          </a:p>
          <a:p>
            <a:endParaRPr lang="en-GB" dirty="0"/>
          </a:p>
        </p:txBody>
      </p:sp>
      <p:sp>
        <p:nvSpPr>
          <p:cNvPr id="10" name="Content Placeholder 2">
            <a:extLst>
              <a:ext uri="{FF2B5EF4-FFF2-40B4-BE49-F238E27FC236}">
                <a16:creationId xmlns:a16="http://schemas.microsoft.com/office/drawing/2014/main" id="{0994F170-5DC6-DC9E-C155-31169904E280}"/>
              </a:ext>
            </a:extLst>
          </p:cNvPr>
          <p:cNvSpPr>
            <a:spLocks noGrp="1"/>
          </p:cNvSpPr>
          <p:nvPr/>
        </p:nvSpPr>
        <p:spPr bwMode="auto">
          <a:xfrm>
            <a:off x="467932" y="1484403"/>
            <a:ext cx="8229600" cy="484019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n-US"/>
            </a:defPPr>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defTabSz="914400"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defTabSz="914400"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defTabSz="914400"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endParaRPr lang="en-GB" sz="1400" dirty="0">
              <a:latin typeface="Roboto"/>
              <a:ea typeface="Roboto"/>
              <a:cs typeface="Roboto"/>
            </a:endParaRPr>
          </a:p>
          <a:p>
            <a:endParaRPr lang="en-GB" sz="1800" b="1" dirty="0">
              <a:latin typeface="Arial"/>
              <a:ea typeface="Roboto"/>
              <a:cs typeface="Arial"/>
            </a:endParaRPr>
          </a:p>
          <a:p>
            <a:endParaRPr lang="en-GB" sz="1000" b="1" u="sng" dirty="0">
              <a:solidFill>
                <a:srgbClr val="3C51B4"/>
              </a:solidFill>
              <a:latin typeface="Roboto"/>
              <a:ea typeface="Roboto"/>
              <a:cs typeface="Roboto"/>
            </a:endParaRPr>
          </a:p>
          <a:p>
            <a:endParaRPr lang="en-GB" sz="1000" b="1" u="sng" dirty="0">
              <a:solidFill>
                <a:srgbClr val="3C51B4"/>
              </a:solidFill>
              <a:latin typeface="Roboto"/>
              <a:ea typeface="Roboto"/>
              <a:cs typeface="Roboto"/>
            </a:endParaRPr>
          </a:p>
          <a:p>
            <a:endParaRPr lang="en-GB" dirty="0"/>
          </a:p>
        </p:txBody>
      </p:sp>
      <p:sp>
        <p:nvSpPr>
          <p:cNvPr id="2" name="Content Placeholder 3">
            <a:extLst>
              <a:ext uri="{FF2B5EF4-FFF2-40B4-BE49-F238E27FC236}">
                <a16:creationId xmlns:a16="http://schemas.microsoft.com/office/drawing/2014/main" id="{789F38CE-FD26-4C29-DE2E-D3803AE13CCA}"/>
              </a:ext>
            </a:extLst>
          </p:cNvPr>
          <p:cNvSpPr>
            <a:spLocks noGrp="1"/>
          </p:cNvSpPr>
          <p:nvPr/>
        </p:nvSpPr>
        <p:spPr bwMode="auto">
          <a:xfrm>
            <a:off x="349876" y="1248291"/>
            <a:ext cx="8562303" cy="343425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n-US"/>
            </a:defPPr>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defTabSz="914400"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defTabSz="914400"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defTabSz="914400"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endParaRPr lang="en-US" sz="1400" b="1" u="sng" dirty="0">
              <a:latin typeface="Helvetica"/>
              <a:cs typeface="Helvetica"/>
            </a:endParaRPr>
          </a:p>
          <a:p>
            <a:r>
              <a:rPr lang="en-US" sz="2200" b="1" dirty="0">
                <a:latin typeface="Arial"/>
                <a:cs typeface="Helvetica"/>
              </a:rPr>
              <a:t>Enhanced learning environment: </a:t>
            </a:r>
            <a:r>
              <a:rPr lang="en-US" sz="2200" dirty="0">
                <a:latin typeface="Arial"/>
                <a:cs typeface="Helvetica"/>
              </a:rPr>
              <a:t>Providing a range of learning opportunities that are tailored to the needs of the children, allowing them to engage in activities that are meaningful and relevant to their development.</a:t>
            </a:r>
          </a:p>
          <a:p>
            <a:r>
              <a:rPr lang="en-US" sz="2200" b="1" dirty="0">
                <a:latin typeface="Arial"/>
                <a:cs typeface="Helvetica"/>
              </a:rPr>
              <a:t>Promotes resilience and independence:</a:t>
            </a:r>
            <a:r>
              <a:rPr lang="en-US" sz="2200" dirty="0">
                <a:latin typeface="Arial"/>
                <a:cs typeface="Helvetica"/>
              </a:rPr>
              <a:t> Encourages children to take on challenges, think critically and take more responsibility for their learning.</a:t>
            </a:r>
          </a:p>
          <a:p>
            <a:r>
              <a:rPr lang="en-US" sz="2200" b="1" dirty="0">
                <a:latin typeface="Arial"/>
                <a:cs typeface="Helvetica"/>
              </a:rPr>
              <a:t>Improves attention span and communication skills:</a:t>
            </a:r>
            <a:r>
              <a:rPr lang="en-US" sz="2200" dirty="0">
                <a:latin typeface="Arial"/>
                <a:cs typeface="Helvetica"/>
              </a:rPr>
              <a:t> Encouraging children to engage in activities that require collaboration and interaction.</a:t>
            </a:r>
          </a:p>
          <a:p>
            <a:r>
              <a:rPr lang="en-US" sz="2200" b="1" dirty="0">
                <a:latin typeface="Arial"/>
                <a:cs typeface="Helvetica"/>
              </a:rPr>
              <a:t>Meets National Curriculum requirements: </a:t>
            </a:r>
            <a:r>
              <a:rPr lang="en-US" sz="2200" dirty="0">
                <a:latin typeface="Arial"/>
                <a:cs typeface="Helvetica"/>
              </a:rPr>
              <a:t>Aligns with National Curriculum objectives ensuring that children are learning the necessary skills and knowledge to meet educational standards.</a:t>
            </a:r>
          </a:p>
          <a:p>
            <a:endParaRPr lang="en-US" sz="1400" b="1" u="sng" dirty="0">
              <a:latin typeface="Helvetica"/>
              <a:cs typeface="Helvetica"/>
            </a:endParaRPr>
          </a:p>
          <a:p>
            <a:endParaRPr lang="en-US" sz="1400" b="1" u="sng" dirty="0">
              <a:latin typeface="Helvetica"/>
              <a:cs typeface="Helvetica"/>
            </a:endParaRPr>
          </a:p>
        </p:txBody>
      </p:sp>
    </p:spTree>
    <p:extLst>
      <p:ext uri="{BB962C8B-B14F-4D97-AF65-F5344CB8AC3E}">
        <p14:creationId xmlns:p14="http://schemas.microsoft.com/office/powerpoint/2010/main" val="3126536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67544" y="332656"/>
            <a:ext cx="8229600" cy="1143000"/>
          </a:xfrm>
        </p:spPr>
        <p:txBody>
          <a:bodyPr/>
          <a:lstStyle/>
          <a:p>
            <a:pPr algn="ctr"/>
            <a:r>
              <a:rPr lang="en-GB" dirty="0"/>
              <a:t>English: Writing</a:t>
            </a:r>
          </a:p>
        </p:txBody>
      </p:sp>
      <p:sp>
        <p:nvSpPr>
          <p:cNvPr id="14338" name="Content Placeholder 2"/>
          <p:cNvSpPr>
            <a:spLocks noGrp="1"/>
          </p:cNvSpPr>
          <p:nvPr>
            <p:ph idx="1"/>
          </p:nvPr>
        </p:nvSpPr>
        <p:spPr>
          <a:xfrm>
            <a:off x="539552" y="1556792"/>
            <a:ext cx="8229600" cy="4608512"/>
          </a:xfrm>
        </p:spPr>
        <p:txBody>
          <a:bodyPr/>
          <a:lstStyle/>
          <a:p>
            <a:pPr>
              <a:buFont typeface="Wingdings 2" pitchFamily="18" charset="2"/>
              <a:buNone/>
            </a:pPr>
            <a:r>
              <a:rPr lang="en-GB" dirty="0">
                <a:latin typeface="Arial" pitchFamily="34" charset="0"/>
                <a:cs typeface="Arial" pitchFamily="34" charset="0"/>
              </a:rPr>
              <a:t>   Teaching from the New National Curriculum updated 2020,  we will be focusing on:</a:t>
            </a:r>
          </a:p>
          <a:p>
            <a:pPr>
              <a:buFont typeface="Wingdings 2" pitchFamily="18" charset="2"/>
              <a:buNone/>
            </a:pPr>
            <a:endParaRPr lang="en-GB" sz="1100" dirty="0">
              <a:latin typeface="Arial" pitchFamily="34" charset="0"/>
              <a:cs typeface="Arial" pitchFamily="34" charset="0"/>
            </a:endParaRPr>
          </a:p>
          <a:p>
            <a:r>
              <a:rPr lang="en-GB" dirty="0">
                <a:latin typeface="Arial" pitchFamily="34" charset="0"/>
                <a:cs typeface="Arial" pitchFamily="34" charset="0"/>
              </a:rPr>
              <a:t>Spelling, punctuation and grammar</a:t>
            </a:r>
          </a:p>
          <a:p>
            <a:r>
              <a:rPr lang="en-GB" dirty="0">
                <a:latin typeface="Arial" pitchFamily="34" charset="0"/>
                <a:cs typeface="Arial" pitchFamily="34" charset="0"/>
              </a:rPr>
              <a:t>Familiar stories with predictable patterns</a:t>
            </a:r>
          </a:p>
          <a:p>
            <a:r>
              <a:rPr lang="en-GB" dirty="0">
                <a:latin typeface="Arial" pitchFamily="34" charset="0"/>
                <a:cs typeface="Arial" pitchFamily="34" charset="0"/>
              </a:rPr>
              <a:t>Traditional tales</a:t>
            </a:r>
          </a:p>
          <a:p>
            <a:r>
              <a:rPr lang="en-GB" dirty="0">
                <a:latin typeface="Arial" pitchFamily="34" charset="0"/>
                <a:cs typeface="Arial" pitchFamily="34" charset="0"/>
              </a:rPr>
              <a:t>Poetry</a:t>
            </a:r>
          </a:p>
          <a:p>
            <a:r>
              <a:rPr lang="en-GB" dirty="0">
                <a:latin typeface="Arial" pitchFamily="34" charset="0"/>
                <a:cs typeface="Arial" pitchFamily="34" charset="0"/>
              </a:rPr>
              <a:t>Non-fiction study</a:t>
            </a:r>
          </a:p>
          <a:p>
            <a:r>
              <a:rPr lang="en-GB" dirty="0">
                <a:latin typeface="Arial" pitchFamily="34" charset="0"/>
                <a:cs typeface="Arial" pitchFamily="34" charset="0"/>
              </a:rPr>
              <a:t>Writing instructions</a:t>
            </a:r>
          </a:p>
          <a:p>
            <a:r>
              <a:rPr lang="en-GB" dirty="0">
                <a:latin typeface="Arial" pitchFamily="34" charset="0"/>
                <a:cs typeface="Arial" pitchFamily="34" charset="0"/>
              </a:rPr>
              <a:t>Drama</a:t>
            </a:r>
          </a:p>
          <a:p>
            <a:r>
              <a:rPr lang="en-GB" dirty="0">
                <a:latin typeface="Arial" pitchFamily="34" charset="0"/>
                <a:cs typeface="Arial" pitchFamily="34" charset="0"/>
              </a:rPr>
              <a:t>Writing Letters</a:t>
            </a:r>
          </a:p>
          <a:p>
            <a:endParaRPr lang="en-GB" dirty="0">
              <a:latin typeface="Arial" pitchFamily="34" charset="0"/>
              <a:cs typeface="Arial" pitchFamily="34" charset="0"/>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4005064"/>
            <a:ext cx="2520280" cy="2013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251520" y="313792"/>
            <a:ext cx="8229600" cy="1143000"/>
          </a:xfrm>
        </p:spPr>
        <p:txBody>
          <a:bodyPr/>
          <a:lstStyle/>
          <a:p>
            <a:pPr algn="ctr"/>
            <a:r>
              <a:rPr lang="en-GB" dirty="0"/>
              <a:t>English: Features of Writing</a:t>
            </a:r>
          </a:p>
        </p:txBody>
      </p:sp>
      <p:sp>
        <p:nvSpPr>
          <p:cNvPr id="14338" name="Content Placeholder 2"/>
          <p:cNvSpPr>
            <a:spLocks noGrp="1"/>
          </p:cNvSpPr>
          <p:nvPr>
            <p:ph idx="1"/>
          </p:nvPr>
        </p:nvSpPr>
        <p:spPr>
          <a:xfrm>
            <a:off x="539552" y="1556792"/>
            <a:ext cx="8229600" cy="4608512"/>
          </a:xfrm>
        </p:spPr>
        <p:txBody>
          <a:bodyPr/>
          <a:lstStyle/>
          <a:p>
            <a:pPr>
              <a:buNone/>
            </a:pPr>
            <a:r>
              <a:rPr lang="en-GB" dirty="0">
                <a:latin typeface="Arial"/>
                <a:cs typeface="Arial"/>
              </a:rPr>
              <a:t>   </a:t>
            </a:r>
            <a:r>
              <a:rPr lang="en-GB">
                <a:latin typeface="Arial"/>
                <a:cs typeface="Arial"/>
              </a:rPr>
              <a:t>Children are taught the key features of writing to </a:t>
            </a:r>
            <a:r>
              <a:rPr lang="en-GB" dirty="0">
                <a:latin typeface="Arial"/>
                <a:cs typeface="Arial"/>
              </a:rPr>
              <a:t>make work more interesting and detailed:</a:t>
            </a:r>
            <a:endParaRPr lang="en-US"/>
          </a:p>
          <a:p>
            <a:pPr>
              <a:buFont typeface="Wingdings 2" pitchFamily="18" charset="2"/>
              <a:buNone/>
            </a:pPr>
            <a:endParaRPr lang="en-GB" sz="1100" dirty="0">
              <a:latin typeface="Arial" pitchFamily="34" charset="0"/>
              <a:cs typeface="Arial" pitchFamily="34" charset="0"/>
            </a:endParaRPr>
          </a:p>
          <a:p>
            <a:r>
              <a:rPr lang="en-GB" sz="3200" dirty="0">
                <a:latin typeface="Arial" pitchFamily="34" charset="0"/>
                <a:cs typeface="Arial" pitchFamily="34" charset="0"/>
              </a:rPr>
              <a:t>Punctuation for sentence structure</a:t>
            </a:r>
          </a:p>
          <a:p>
            <a:endParaRPr lang="en-GB" dirty="0">
              <a:latin typeface="Arial" pitchFamily="34" charset="0"/>
              <a:cs typeface="Arial" pitchFamily="34" charset="0"/>
            </a:endParaRPr>
          </a:p>
          <a:p>
            <a:endParaRPr lang="en-GB" dirty="0">
              <a:latin typeface="Arial" pitchFamily="34" charset="0"/>
              <a:cs typeface="Arial" pitchFamily="34" charset="0"/>
            </a:endParaRPr>
          </a:p>
        </p:txBody>
      </p:sp>
      <p:pic>
        <p:nvPicPr>
          <p:cNvPr id="2" name="Picture 1">
            <a:extLst>
              <a:ext uri="{FF2B5EF4-FFF2-40B4-BE49-F238E27FC236}">
                <a16:creationId xmlns:a16="http://schemas.microsoft.com/office/drawing/2014/main" id="{ABFD97F2-31DB-49A5-9C58-E8705B14E5DA}"/>
              </a:ext>
            </a:extLst>
          </p:cNvPr>
          <p:cNvPicPr>
            <a:picLocks noChangeAspect="1"/>
          </p:cNvPicPr>
          <p:nvPr/>
        </p:nvPicPr>
        <p:blipFill>
          <a:blip r:embed="rId2"/>
          <a:stretch>
            <a:fillRect/>
          </a:stretch>
        </p:blipFill>
        <p:spPr>
          <a:xfrm>
            <a:off x="6204118" y="3274905"/>
            <a:ext cx="2277002" cy="3160949"/>
          </a:xfrm>
          <a:prstGeom prst="rect">
            <a:avLst/>
          </a:prstGeom>
          <a:ln w="57150">
            <a:solidFill>
              <a:srgbClr val="0070C0"/>
            </a:solidFill>
          </a:ln>
        </p:spPr>
      </p:pic>
      <p:pic>
        <p:nvPicPr>
          <p:cNvPr id="6" name="Picture 5">
            <a:extLst>
              <a:ext uri="{FF2B5EF4-FFF2-40B4-BE49-F238E27FC236}">
                <a16:creationId xmlns:a16="http://schemas.microsoft.com/office/drawing/2014/main" id="{8EBA5C2C-5030-4916-9ED8-37FFEADB1A0D}"/>
              </a:ext>
            </a:extLst>
          </p:cNvPr>
          <p:cNvPicPr>
            <a:picLocks noChangeAspect="1"/>
          </p:cNvPicPr>
          <p:nvPr/>
        </p:nvPicPr>
        <p:blipFill>
          <a:blip r:embed="rId3"/>
          <a:stretch>
            <a:fillRect/>
          </a:stretch>
        </p:blipFill>
        <p:spPr>
          <a:xfrm>
            <a:off x="3618398" y="3264827"/>
            <a:ext cx="2277002" cy="3181106"/>
          </a:xfrm>
          <a:prstGeom prst="rect">
            <a:avLst/>
          </a:prstGeom>
          <a:ln w="57150">
            <a:solidFill>
              <a:srgbClr val="0070C0"/>
            </a:solidFill>
          </a:ln>
        </p:spPr>
      </p:pic>
      <p:pic>
        <p:nvPicPr>
          <p:cNvPr id="7" name="Picture 6">
            <a:extLst>
              <a:ext uri="{FF2B5EF4-FFF2-40B4-BE49-F238E27FC236}">
                <a16:creationId xmlns:a16="http://schemas.microsoft.com/office/drawing/2014/main" id="{A424C889-1741-4FD4-9297-D589C5D3EE6C}"/>
              </a:ext>
            </a:extLst>
          </p:cNvPr>
          <p:cNvPicPr>
            <a:picLocks noChangeAspect="1"/>
          </p:cNvPicPr>
          <p:nvPr/>
        </p:nvPicPr>
        <p:blipFill>
          <a:blip r:embed="rId4"/>
          <a:stretch>
            <a:fillRect/>
          </a:stretch>
        </p:blipFill>
        <p:spPr>
          <a:xfrm>
            <a:off x="888844" y="3270392"/>
            <a:ext cx="2380262" cy="3169974"/>
          </a:xfrm>
          <a:prstGeom prst="rect">
            <a:avLst/>
          </a:prstGeom>
          <a:ln w="57150">
            <a:solidFill>
              <a:srgbClr val="0070C0"/>
            </a:solidFill>
          </a:ln>
        </p:spPr>
      </p:pic>
    </p:spTree>
    <p:extLst>
      <p:ext uri="{BB962C8B-B14F-4D97-AF65-F5344CB8AC3E}">
        <p14:creationId xmlns:p14="http://schemas.microsoft.com/office/powerpoint/2010/main" val="2406446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251520" y="313792"/>
            <a:ext cx="8229600" cy="1143000"/>
          </a:xfrm>
        </p:spPr>
        <p:txBody>
          <a:bodyPr/>
          <a:lstStyle/>
          <a:p>
            <a:pPr algn="ctr"/>
            <a:r>
              <a:rPr lang="en-GB" dirty="0"/>
              <a:t>English: Features of Writing</a:t>
            </a:r>
          </a:p>
        </p:txBody>
      </p:sp>
      <p:sp>
        <p:nvSpPr>
          <p:cNvPr id="14338" name="Content Placeholder 2"/>
          <p:cNvSpPr>
            <a:spLocks noGrp="1"/>
          </p:cNvSpPr>
          <p:nvPr>
            <p:ph idx="1"/>
          </p:nvPr>
        </p:nvSpPr>
        <p:spPr>
          <a:xfrm>
            <a:off x="539552" y="1556792"/>
            <a:ext cx="8229600" cy="4608512"/>
          </a:xfrm>
        </p:spPr>
        <p:txBody>
          <a:bodyPr/>
          <a:lstStyle/>
          <a:p>
            <a:pPr>
              <a:buFont typeface="Wingdings 2" pitchFamily="18" charset="2"/>
              <a:buNone/>
            </a:pPr>
            <a:r>
              <a:rPr lang="en-GB" dirty="0">
                <a:latin typeface="Arial" pitchFamily="34" charset="0"/>
                <a:cs typeface="Arial" pitchFamily="34" charset="0"/>
              </a:rPr>
              <a:t>   Children are taught the key features of writing to make work more interesting and detailed:</a:t>
            </a:r>
          </a:p>
          <a:p>
            <a:pPr>
              <a:buFont typeface="Wingdings 2" pitchFamily="18" charset="2"/>
              <a:buNone/>
            </a:pPr>
            <a:endParaRPr lang="en-GB" sz="1100" dirty="0">
              <a:latin typeface="Arial" pitchFamily="34" charset="0"/>
              <a:cs typeface="Arial" pitchFamily="34" charset="0"/>
            </a:endParaRPr>
          </a:p>
          <a:p>
            <a:r>
              <a:rPr lang="en-GB" sz="3200" dirty="0">
                <a:latin typeface="Arial" pitchFamily="34" charset="0"/>
                <a:cs typeface="Arial" pitchFamily="34" charset="0"/>
              </a:rPr>
              <a:t>Punctuation for effect</a:t>
            </a:r>
          </a:p>
          <a:p>
            <a:endParaRPr lang="en-GB" dirty="0">
              <a:latin typeface="Arial" pitchFamily="34" charset="0"/>
              <a:cs typeface="Arial" pitchFamily="34" charset="0"/>
            </a:endParaRPr>
          </a:p>
          <a:p>
            <a:endParaRPr lang="en-GB" dirty="0">
              <a:latin typeface="Arial" pitchFamily="34" charset="0"/>
              <a:cs typeface="Arial" pitchFamily="34" charset="0"/>
            </a:endParaRPr>
          </a:p>
        </p:txBody>
      </p:sp>
      <p:pic>
        <p:nvPicPr>
          <p:cNvPr id="3" name="Picture 2">
            <a:extLst>
              <a:ext uri="{FF2B5EF4-FFF2-40B4-BE49-F238E27FC236}">
                <a16:creationId xmlns:a16="http://schemas.microsoft.com/office/drawing/2014/main" id="{AEDC90AE-76B6-4E15-9D84-97D558DE0A7C}"/>
              </a:ext>
            </a:extLst>
          </p:cNvPr>
          <p:cNvPicPr>
            <a:picLocks noChangeAspect="1"/>
          </p:cNvPicPr>
          <p:nvPr/>
        </p:nvPicPr>
        <p:blipFill>
          <a:blip r:embed="rId2"/>
          <a:stretch>
            <a:fillRect/>
          </a:stretch>
        </p:blipFill>
        <p:spPr>
          <a:xfrm>
            <a:off x="755576" y="3431674"/>
            <a:ext cx="1523165" cy="1859964"/>
          </a:xfrm>
          <a:prstGeom prst="rect">
            <a:avLst/>
          </a:prstGeom>
          <a:ln w="57150">
            <a:solidFill>
              <a:srgbClr val="0070C0"/>
            </a:solidFill>
          </a:ln>
        </p:spPr>
      </p:pic>
      <p:pic>
        <p:nvPicPr>
          <p:cNvPr id="4" name="Picture 3">
            <a:extLst>
              <a:ext uri="{FF2B5EF4-FFF2-40B4-BE49-F238E27FC236}">
                <a16:creationId xmlns:a16="http://schemas.microsoft.com/office/drawing/2014/main" id="{D7DEC826-4DDB-416B-881C-95A3B9AC1E3C}"/>
              </a:ext>
            </a:extLst>
          </p:cNvPr>
          <p:cNvPicPr>
            <a:picLocks noChangeAspect="1"/>
          </p:cNvPicPr>
          <p:nvPr/>
        </p:nvPicPr>
        <p:blipFill>
          <a:blip r:embed="rId3"/>
          <a:stretch>
            <a:fillRect/>
          </a:stretch>
        </p:blipFill>
        <p:spPr>
          <a:xfrm>
            <a:off x="2457312" y="3404933"/>
            <a:ext cx="1544333" cy="1918455"/>
          </a:xfrm>
          <a:prstGeom prst="rect">
            <a:avLst/>
          </a:prstGeom>
          <a:ln w="57150">
            <a:solidFill>
              <a:srgbClr val="0070C0"/>
            </a:solidFill>
          </a:ln>
        </p:spPr>
      </p:pic>
      <p:pic>
        <p:nvPicPr>
          <p:cNvPr id="5" name="Picture 4">
            <a:extLst>
              <a:ext uri="{FF2B5EF4-FFF2-40B4-BE49-F238E27FC236}">
                <a16:creationId xmlns:a16="http://schemas.microsoft.com/office/drawing/2014/main" id="{0D4DCFD9-1D11-40BE-AA30-9A0A0B66B057}"/>
              </a:ext>
            </a:extLst>
          </p:cNvPr>
          <p:cNvPicPr>
            <a:picLocks noChangeAspect="1"/>
          </p:cNvPicPr>
          <p:nvPr/>
        </p:nvPicPr>
        <p:blipFill>
          <a:blip r:embed="rId4"/>
          <a:stretch>
            <a:fillRect/>
          </a:stretch>
        </p:blipFill>
        <p:spPr>
          <a:xfrm>
            <a:off x="4190799" y="3402033"/>
            <a:ext cx="1525788" cy="1900188"/>
          </a:xfrm>
          <a:prstGeom prst="rect">
            <a:avLst/>
          </a:prstGeom>
          <a:ln w="57150">
            <a:solidFill>
              <a:srgbClr val="0070C0"/>
            </a:solidFill>
          </a:ln>
        </p:spPr>
      </p:pic>
      <p:pic>
        <p:nvPicPr>
          <p:cNvPr id="6" name="Picture 5" descr="A screen shot of a cell phone&#10;&#10;AI-generated content may be incorrect.">
            <a:extLst>
              <a:ext uri="{FF2B5EF4-FFF2-40B4-BE49-F238E27FC236}">
                <a16:creationId xmlns:a16="http://schemas.microsoft.com/office/drawing/2014/main" id="{6D28F0DA-096D-2B54-A5E8-1664803B5757}"/>
              </a:ext>
            </a:extLst>
          </p:cNvPr>
          <p:cNvPicPr>
            <a:picLocks noChangeAspect="1"/>
          </p:cNvPicPr>
          <p:nvPr/>
        </p:nvPicPr>
        <p:blipFill>
          <a:blip r:embed="rId5"/>
          <a:stretch>
            <a:fillRect/>
          </a:stretch>
        </p:blipFill>
        <p:spPr>
          <a:xfrm>
            <a:off x="5900058" y="3398603"/>
            <a:ext cx="1554915" cy="1908403"/>
          </a:xfrm>
          <a:prstGeom prst="rect">
            <a:avLst/>
          </a:prstGeom>
          <a:ln w="57150">
            <a:solidFill>
              <a:srgbClr val="0070C0"/>
            </a:solidFill>
          </a:ln>
        </p:spPr>
      </p:pic>
    </p:spTree>
    <p:extLst>
      <p:ext uri="{BB962C8B-B14F-4D97-AF65-F5344CB8AC3E}">
        <p14:creationId xmlns:p14="http://schemas.microsoft.com/office/powerpoint/2010/main" val="1402287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251520" y="313792"/>
            <a:ext cx="8229600" cy="1143000"/>
          </a:xfrm>
        </p:spPr>
        <p:txBody>
          <a:bodyPr/>
          <a:lstStyle/>
          <a:p>
            <a:pPr algn="ctr"/>
            <a:r>
              <a:rPr lang="en-GB" dirty="0"/>
              <a:t>English: Features of Writing</a:t>
            </a:r>
          </a:p>
        </p:txBody>
      </p:sp>
      <p:sp>
        <p:nvSpPr>
          <p:cNvPr id="14338" name="Content Placeholder 2"/>
          <p:cNvSpPr>
            <a:spLocks noGrp="1"/>
          </p:cNvSpPr>
          <p:nvPr>
            <p:ph idx="1"/>
          </p:nvPr>
        </p:nvSpPr>
        <p:spPr>
          <a:xfrm>
            <a:off x="539552" y="1556792"/>
            <a:ext cx="8229600" cy="4608512"/>
          </a:xfrm>
        </p:spPr>
        <p:txBody>
          <a:bodyPr/>
          <a:lstStyle/>
          <a:p>
            <a:pPr>
              <a:buFont typeface="Wingdings 2" pitchFamily="18" charset="2"/>
              <a:buNone/>
            </a:pPr>
            <a:r>
              <a:rPr lang="en-GB" dirty="0">
                <a:latin typeface="Arial" pitchFamily="34" charset="0"/>
                <a:cs typeface="Arial" pitchFamily="34" charset="0"/>
              </a:rPr>
              <a:t>   Children are taught the key features of writing to make work more interesting and detailed:</a:t>
            </a:r>
          </a:p>
          <a:p>
            <a:pPr>
              <a:buFont typeface="Wingdings 2" pitchFamily="18" charset="2"/>
              <a:buNone/>
            </a:pPr>
            <a:endParaRPr lang="en-GB" sz="1100" dirty="0">
              <a:latin typeface="Arial" pitchFamily="34" charset="0"/>
              <a:cs typeface="Arial" pitchFamily="34" charset="0"/>
            </a:endParaRPr>
          </a:p>
          <a:p>
            <a:r>
              <a:rPr lang="en-GB" sz="2800" dirty="0">
                <a:latin typeface="Arial"/>
                <a:cs typeface="Arial"/>
              </a:rPr>
              <a:t>Adjectives – descriptive words</a:t>
            </a:r>
          </a:p>
          <a:p>
            <a:r>
              <a:rPr lang="en-GB" sz="2800" dirty="0">
                <a:latin typeface="Arial"/>
                <a:cs typeface="Arial"/>
              </a:rPr>
              <a:t>Conjunctions – words that join two sentences</a:t>
            </a:r>
          </a:p>
          <a:p>
            <a:r>
              <a:rPr lang="en-GB" sz="2800" dirty="0">
                <a:latin typeface="Arial"/>
                <a:cs typeface="Arial"/>
              </a:rPr>
              <a:t>Time connectives – </a:t>
            </a:r>
          </a:p>
          <a:p>
            <a:endParaRPr lang="en-GB" dirty="0">
              <a:latin typeface="Arial" pitchFamily="34" charset="0"/>
              <a:cs typeface="Arial" pitchFamily="34" charset="0"/>
            </a:endParaRPr>
          </a:p>
          <a:p>
            <a:endParaRPr lang="en-GB" dirty="0">
              <a:latin typeface="Arial" pitchFamily="34" charset="0"/>
              <a:cs typeface="Arial" pitchFamily="34" charset="0"/>
            </a:endParaRPr>
          </a:p>
        </p:txBody>
      </p:sp>
      <p:pic>
        <p:nvPicPr>
          <p:cNvPr id="2" name="Picture 1">
            <a:extLst>
              <a:ext uri="{FF2B5EF4-FFF2-40B4-BE49-F238E27FC236}">
                <a16:creationId xmlns:a16="http://schemas.microsoft.com/office/drawing/2014/main" id="{F566357C-9471-4594-AAFC-6329BF99CCFD}"/>
              </a:ext>
            </a:extLst>
          </p:cNvPr>
          <p:cNvPicPr>
            <a:picLocks noChangeAspect="1"/>
          </p:cNvPicPr>
          <p:nvPr/>
        </p:nvPicPr>
        <p:blipFill>
          <a:blip r:embed="rId2"/>
          <a:stretch>
            <a:fillRect/>
          </a:stretch>
        </p:blipFill>
        <p:spPr>
          <a:xfrm>
            <a:off x="248611" y="4534383"/>
            <a:ext cx="2872846" cy="2020408"/>
          </a:xfrm>
          <a:prstGeom prst="rect">
            <a:avLst/>
          </a:prstGeom>
        </p:spPr>
      </p:pic>
      <p:pic>
        <p:nvPicPr>
          <p:cNvPr id="4" name="Picture 3">
            <a:extLst>
              <a:ext uri="{FF2B5EF4-FFF2-40B4-BE49-F238E27FC236}">
                <a16:creationId xmlns:a16="http://schemas.microsoft.com/office/drawing/2014/main" id="{351C17B1-717B-F5F8-5CE0-E5001F8C2C9A}"/>
              </a:ext>
            </a:extLst>
          </p:cNvPr>
          <p:cNvPicPr>
            <a:picLocks noChangeAspect="1"/>
          </p:cNvPicPr>
          <p:nvPr/>
        </p:nvPicPr>
        <p:blipFill>
          <a:blip r:embed="rId3"/>
          <a:stretch>
            <a:fillRect/>
          </a:stretch>
        </p:blipFill>
        <p:spPr>
          <a:xfrm>
            <a:off x="3222011" y="4533817"/>
            <a:ext cx="3161014" cy="2109225"/>
          </a:xfrm>
          <a:prstGeom prst="rect">
            <a:avLst/>
          </a:prstGeom>
        </p:spPr>
      </p:pic>
      <p:pic>
        <p:nvPicPr>
          <p:cNvPr id="7" name="Picture 6" descr="A clock with a yellow frame&#10;&#10;AI-generated content may be incorrect.">
            <a:extLst>
              <a:ext uri="{FF2B5EF4-FFF2-40B4-BE49-F238E27FC236}">
                <a16:creationId xmlns:a16="http://schemas.microsoft.com/office/drawing/2014/main" id="{1C87F7BD-A626-7BFE-DCAE-F274A72A6753}"/>
              </a:ext>
            </a:extLst>
          </p:cNvPr>
          <p:cNvPicPr>
            <a:picLocks noChangeAspect="1"/>
          </p:cNvPicPr>
          <p:nvPr/>
        </p:nvPicPr>
        <p:blipFill>
          <a:blip r:embed="rId4"/>
          <a:stretch>
            <a:fillRect/>
          </a:stretch>
        </p:blipFill>
        <p:spPr>
          <a:xfrm>
            <a:off x="6648848" y="4139236"/>
            <a:ext cx="1212484" cy="1166404"/>
          </a:xfrm>
          <a:prstGeom prst="rect">
            <a:avLst/>
          </a:prstGeom>
        </p:spPr>
      </p:pic>
      <p:pic>
        <p:nvPicPr>
          <p:cNvPr id="9" name="Picture 8" descr="A clock with arrows pointing at the time&#10;&#10;AI-generated content may be incorrect.">
            <a:extLst>
              <a:ext uri="{FF2B5EF4-FFF2-40B4-BE49-F238E27FC236}">
                <a16:creationId xmlns:a16="http://schemas.microsoft.com/office/drawing/2014/main" id="{459ECF98-D338-BDCF-2EAD-FA2E7CEAB800}"/>
              </a:ext>
            </a:extLst>
          </p:cNvPr>
          <p:cNvPicPr>
            <a:picLocks noChangeAspect="1"/>
          </p:cNvPicPr>
          <p:nvPr/>
        </p:nvPicPr>
        <p:blipFill>
          <a:blip r:embed="rId5"/>
          <a:stretch>
            <a:fillRect/>
          </a:stretch>
        </p:blipFill>
        <p:spPr>
          <a:xfrm>
            <a:off x="7864334" y="5301513"/>
            <a:ext cx="1166405" cy="1166405"/>
          </a:xfrm>
          <a:prstGeom prst="rect">
            <a:avLst/>
          </a:prstGeom>
        </p:spPr>
      </p:pic>
      <p:pic>
        <p:nvPicPr>
          <p:cNvPr id="11" name="Picture 10" descr="A purple clock with white text&#10;&#10;AI-generated content may be incorrect.">
            <a:extLst>
              <a:ext uri="{FF2B5EF4-FFF2-40B4-BE49-F238E27FC236}">
                <a16:creationId xmlns:a16="http://schemas.microsoft.com/office/drawing/2014/main" id="{8FECBC0F-DCA0-2B40-5A71-6EEF3162EFDD}"/>
              </a:ext>
            </a:extLst>
          </p:cNvPr>
          <p:cNvPicPr>
            <a:picLocks noChangeAspect="1"/>
          </p:cNvPicPr>
          <p:nvPr/>
        </p:nvPicPr>
        <p:blipFill>
          <a:blip r:embed="rId6"/>
          <a:stretch>
            <a:fillRect/>
          </a:stretch>
        </p:blipFill>
        <p:spPr>
          <a:xfrm>
            <a:off x="6649868" y="5301513"/>
            <a:ext cx="1208739" cy="1155822"/>
          </a:xfrm>
          <a:prstGeom prst="rect">
            <a:avLst/>
          </a:prstGeom>
        </p:spPr>
      </p:pic>
      <p:pic>
        <p:nvPicPr>
          <p:cNvPr id="13" name="Picture 12" descr="A blue clock with white text&#10;&#10;AI-generated content may be incorrect.">
            <a:extLst>
              <a:ext uri="{FF2B5EF4-FFF2-40B4-BE49-F238E27FC236}">
                <a16:creationId xmlns:a16="http://schemas.microsoft.com/office/drawing/2014/main" id="{802EFBFD-2377-E571-F6BA-76819AFAB231}"/>
              </a:ext>
            </a:extLst>
          </p:cNvPr>
          <p:cNvPicPr>
            <a:picLocks noChangeAspect="1"/>
          </p:cNvPicPr>
          <p:nvPr/>
        </p:nvPicPr>
        <p:blipFill>
          <a:blip r:embed="rId7"/>
          <a:stretch>
            <a:fillRect/>
          </a:stretch>
        </p:blipFill>
        <p:spPr>
          <a:xfrm>
            <a:off x="7869211" y="4139237"/>
            <a:ext cx="1164261" cy="1166404"/>
          </a:xfrm>
          <a:prstGeom prst="rect">
            <a:avLst/>
          </a:prstGeom>
        </p:spPr>
      </p:pic>
    </p:spTree>
    <p:extLst>
      <p:ext uri="{BB962C8B-B14F-4D97-AF65-F5344CB8AC3E}">
        <p14:creationId xmlns:p14="http://schemas.microsoft.com/office/powerpoint/2010/main" val="461755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611560" y="116632"/>
            <a:ext cx="8229600" cy="1143000"/>
          </a:xfrm>
        </p:spPr>
        <p:txBody>
          <a:bodyPr/>
          <a:lstStyle/>
          <a:p>
            <a:pPr algn="ctr"/>
            <a:r>
              <a:rPr lang="en-GB" dirty="0">
                <a:latin typeface="Arial" pitchFamily="34" charset="0"/>
                <a:cs typeface="Arial" pitchFamily="34" charset="0"/>
              </a:rPr>
              <a:t>Handwriting</a:t>
            </a:r>
          </a:p>
        </p:txBody>
      </p:sp>
      <p:sp>
        <p:nvSpPr>
          <p:cNvPr id="15362" name="Content Placeholder 2"/>
          <p:cNvSpPr>
            <a:spLocks noGrp="1"/>
          </p:cNvSpPr>
          <p:nvPr>
            <p:ph idx="1"/>
          </p:nvPr>
        </p:nvSpPr>
        <p:spPr>
          <a:xfrm>
            <a:off x="539552" y="1340768"/>
            <a:ext cx="8229600" cy="4392488"/>
          </a:xfrm>
        </p:spPr>
        <p:txBody>
          <a:bodyPr/>
          <a:lstStyle/>
          <a:p>
            <a:r>
              <a:rPr lang="en-GB" dirty="0">
                <a:latin typeface="Arial"/>
                <a:cs typeface="Arial"/>
              </a:rPr>
              <a:t>The children practise letter formation through discrete Handwriting lessons. </a:t>
            </a:r>
            <a:endParaRPr lang="en-US" dirty="0"/>
          </a:p>
          <a:p>
            <a:r>
              <a:rPr lang="en-GB" dirty="0">
                <a:latin typeface="Arial"/>
                <a:cs typeface="Arial"/>
              </a:rPr>
              <a:t>Children are taught pre-cursive letter formation from the beginning of Spring term in Year 1. All letters have a ‘lead in’ and a ‘lead out’. </a:t>
            </a:r>
            <a:endParaRPr lang="en-GB"/>
          </a:p>
          <a:p>
            <a:pPr>
              <a:buNone/>
            </a:pPr>
            <a:endParaRPr lang="en-GB" sz="1400" dirty="0">
              <a:latin typeface="Arial" pitchFamily="34" charset="0"/>
              <a:cs typeface="Arial" pitchFamily="34" charset="0"/>
            </a:endParaRPr>
          </a:p>
          <a:p>
            <a:r>
              <a:rPr lang="en-GB" dirty="0">
                <a:latin typeface="Arial"/>
                <a:cs typeface="Arial"/>
              </a:rPr>
              <a:t>Children are encouraged to join letters as soon as they are able.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5297827"/>
            <a:ext cx="6912768" cy="1560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0551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E6D9A4-CDF9-0867-9CB5-3A62EC1E81AC}"/>
              </a:ext>
            </a:extLst>
          </p:cNvPr>
          <p:cNvSpPr>
            <a:spLocks noGrp="1"/>
          </p:cNvSpPr>
          <p:nvPr>
            <p:ph idx="1"/>
          </p:nvPr>
        </p:nvSpPr>
        <p:spPr>
          <a:xfrm>
            <a:off x="468863" y="1608592"/>
            <a:ext cx="8229600" cy="4716008"/>
          </a:xfrm>
        </p:spPr>
        <p:txBody>
          <a:bodyPr/>
          <a:lstStyle/>
          <a:p>
            <a:r>
              <a:rPr lang="en-GB" dirty="0">
                <a:latin typeface="Arial"/>
                <a:cs typeface="Arial"/>
              </a:rPr>
              <a:t>Daily phonics lessons following the Little Wandle scheme.</a:t>
            </a:r>
            <a:endParaRPr lang="en-GB" dirty="0">
              <a:latin typeface="Constantia"/>
              <a:cs typeface="Arial"/>
            </a:endParaRPr>
          </a:p>
          <a:p>
            <a:r>
              <a:rPr lang="en-GB" dirty="0">
                <a:latin typeface="Arial"/>
                <a:cs typeface="Arial"/>
              </a:rPr>
              <a:t>Reading takes place throughout the curriculum. </a:t>
            </a:r>
            <a:endParaRPr lang="en-GB" dirty="0">
              <a:latin typeface="Constantia"/>
              <a:cs typeface="Arial"/>
            </a:endParaRPr>
          </a:p>
          <a:p>
            <a:r>
              <a:rPr lang="en-GB" dirty="0">
                <a:latin typeface="Arial"/>
                <a:cs typeface="Arial"/>
              </a:rPr>
              <a:t>Children participate in small group reading sessions once a week, based at their level. </a:t>
            </a:r>
            <a:endParaRPr lang="en-GB" dirty="0">
              <a:latin typeface="Constantia"/>
              <a:cs typeface="Arial"/>
            </a:endParaRPr>
          </a:p>
          <a:p>
            <a:r>
              <a:rPr lang="en-GB" dirty="0">
                <a:latin typeface="Arial"/>
                <a:cs typeface="Arial"/>
              </a:rPr>
              <a:t>Additional 1:1 reading with an adult.</a:t>
            </a:r>
            <a:endParaRPr lang="en-GB" dirty="0">
              <a:latin typeface="Constantia"/>
              <a:cs typeface="Arial"/>
            </a:endParaRPr>
          </a:p>
          <a:p>
            <a:endParaRPr lang="en-GB" dirty="0">
              <a:latin typeface="Arial"/>
              <a:cs typeface="Arial"/>
            </a:endParaRPr>
          </a:p>
          <a:p>
            <a:r>
              <a:rPr lang="en-GB" dirty="0">
                <a:latin typeface="Arial"/>
                <a:cs typeface="Arial"/>
              </a:rPr>
              <a:t>Children are assessed formally at the end of each half term to determine if they are ready for the next level of books. The Little Wandle phonics assessments guide our judgements.</a:t>
            </a:r>
          </a:p>
          <a:p>
            <a:pPr marL="0" indent="0">
              <a:buNone/>
            </a:pPr>
            <a:endParaRPr lang="en-GB"/>
          </a:p>
        </p:txBody>
      </p:sp>
      <p:sp>
        <p:nvSpPr>
          <p:cNvPr id="5" name="Title 1">
            <a:extLst>
              <a:ext uri="{FF2B5EF4-FFF2-40B4-BE49-F238E27FC236}">
                <a16:creationId xmlns:a16="http://schemas.microsoft.com/office/drawing/2014/main" id="{0505CEE9-59B9-7CCE-A323-8EABEB189116}"/>
              </a:ext>
            </a:extLst>
          </p:cNvPr>
          <p:cNvSpPr txBox="1">
            <a:spLocks/>
          </p:cNvSpPr>
          <p:nvPr/>
        </p:nvSpPr>
        <p:spPr bwMode="auto">
          <a:xfrm>
            <a:off x="467544" y="332656"/>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a:r>
              <a:rPr lang="en-GB" dirty="0"/>
              <a:t>English: Reading and Phonics</a:t>
            </a:r>
          </a:p>
        </p:txBody>
      </p:sp>
    </p:spTree>
    <p:extLst>
      <p:ext uri="{BB962C8B-B14F-4D97-AF65-F5344CB8AC3E}">
        <p14:creationId xmlns:p14="http://schemas.microsoft.com/office/powerpoint/2010/main" val="117762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467544" y="116632"/>
            <a:ext cx="8229600" cy="1143000"/>
          </a:xfrm>
        </p:spPr>
        <p:txBody>
          <a:bodyPr/>
          <a:lstStyle/>
          <a:p>
            <a:pPr algn="ctr"/>
            <a:r>
              <a:rPr lang="en-GB" dirty="0"/>
              <a:t>Mathematics</a:t>
            </a:r>
          </a:p>
        </p:txBody>
      </p:sp>
      <p:sp>
        <p:nvSpPr>
          <p:cNvPr id="16386" name="Content Placeholder 2"/>
          <p:cNvSpPr>
            <a:spLocks noGrp="1"/>
          </p:cNvSpPr>
          <p:nvPr>
            <p:ph idx="1"/>
          </p:nvPr>
        </p:nvSpPr>
        <p:spPr>
          <a:xfrm>
            <a:off x="467544" y="1340768"/>
            <a:ext cx="8229600" cy="4389437"/>
          </a:xfrm>
        </p:spPr>
        <p:txBody>
          <a:bodyPr/>
          <a:lstStyle/>
          <a:p>
            <a:pPr>
              <a:buNone/>
            </a:pPr>
            <a:r>
              <a:rPr lang="en-GB" dirty="0">
                <a:latin typeface="Arial"/>
                <a:cs typeface="Arial"/>
              </a:rPr>
              <a:t>   We use White Rose Maths, which follows the National Curriculum. The scheme uses a mastery approach to teach mathematical concepts so that the children can gain a deeper understanding. </a:t>
            </a:r>
          </a:p>
          <a:p>
            <a:r>
              <a:rPr lang="en-GB" b="1" dirty="0">
                <a:latin typeface="Arial"/>
                <a:cs typeface="Arial"/>
              </a:rPr>
              <a:t>   Fluency</a:t>
            </a:r>
            <a:r>
              <a:rPr lang="en-GB" dirty="0">
                <a:latin typeface="Arial"/>
                <a:cs typeface="Arial"/>
              </a:rPr>
              <a:t> – where children learn and practise key concepts</a:t>
            </a:r>
            <a:endParaRPr lang="en-GB">
              <a:latin typeface="Arial"/>
              <a:cs typeface="Arial" pitchFamily="34" charset="0"/>
            </a:endParaRPr>
          </a:p>
          <a:p>
            <a:r>
              <a:rPr lang="en-GB" b="1" dirty="0">
                <a:latin typeface="Arial"/>
                <a:cs typeface="Arial"/>
              </a:rPr>
              <a:t>   Reasoning</a:t>
            </a:r>
            <a:r>
              <a:rPr lang="en-GB" dirty="0">
                <a:latin typeface="Arial"/>
                <a:cs typeface="Arial"/>
              </a:rPr>
              <a:t> – children are taught how to explain their thinking which leads them to understand more </a:t>
            </a:r>
            <a:endParaRPr lang="en-GB">
              <a:latin typeface="Arial"/>
              <a:cs typeface="Arial" pitchFamily="34" charset="0"/>
            </a:endParaRPr>
          </a:p>
          <a:p>
            <a:r>
              <a:rPr lang="en-GB" b="1" dirty="0">
                <a:latin typeface="Arial"/>
                <a:cs typeface="Arial"/>
              </a:rPr>
              <a:t>   Problem solving</a:t>
            </a:r>
            <a:r>
              <a:rPr lang="en-GB" dirty="0">
                <a:latin typeface="Arial"/>
                <a:cs typeface="Arial"/>
              </a:rPr>
              <a:t> </a:t>
            </a:r>
            <a:endParaRPr lang="en-GB" dirty="0">
              <a:latin typeface="Arial"/>
              <a:cs typeface="Arial" pitchFamily="34" charset="0"/>
            </a:endParaRPr>
          </a:p>
          <a:p>
            <a:endParaRPr lang="en-GB" dirty="0">
              <a:latin typeface="Constantia"/>
              <a:cs typeface="Arial" pitchFamily="34" charset="0"/>
            </a:endParaRPr>
          </a:p>
        </p:txBody>
      </p:sp>
      <p:pic>
        <p:nvPicPr>
          <p:cNvPr id="2" name="Picture 1">
            <a:extLst>
              <a:ext uri="{FF2B5EF4-FFF2-40B4-BE49-F238E27FC236}">
                <a16:creationId xmlns:a16="http://schemas.microsoft.com/office/drawing/2014/main" id="{C6413CF1-973A-CECA-BA98-15AD8FA05344}"/>
              </a:ext>
            </a:extLst>
          </p:cNvPr>
          <p:cNvPicPr>
            <a:picLocks noChangeAspect="1"/>
          </p:cNvPicPr>
          <p:nvPr/>
        </p:nvPicPr>
        <p:blipFill>
          <a:blip r:embed="rId2"/>
          <a:stretch>
            <a:fillRect/>
          </a:stretch>
        </p:blipFill>
        <p:spPr>
          <a:xfrm>
            <a:off x="7366000" y="5068358"/>
            <a:ext cx="1333500" cy="1314450"/>
          </a:xfrm>
          <a:prstGeom prst="rect">
            <a:avLst/>
          </a:prstGeom>
        </p:spPr>
      </p:pic>
      <p:pic>
        <p:nvPicPr>
          <p:cNvPr id="3" name="Picture 2">
            <a:extLst>
              <a:ext uri="{FF2B5EF4-FFF2-40B4-BE49-F238E27FC236}">
                <a16:creationId xmlns:a16="http://schemas.microsoft.com/office/drawing/2014/main" id="{687BC1B7-517A-CF1B-31F9-0105D1C08233}"/>
              </a:ext>
            </a:extLst>
          </p:cNvPr>
          <p:cNvPicPr>
            <a:picLocks noChangeAspect="1"/>
          </p:cNvPicPr>
          <p:nvPr/>
        </p:nvPicPr>
        <p:blipFill>
          <a:blip r:embed="rId3"/>
          <a:stretch>
            <a:fillRect/>
          </a:stretch>
        </p:blipFill>
        <p:spPr>
          <a:xfrm rot="2700000">
            <a:off x="5264277" y="4977567"/>
            <a:ext cx="1444626" cy="149860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2C79-A4C1-B276-E8B6-B15B801ABDBB}"/>
              </a:ext>
            </a:extLst>
          </p:cNvPr>
          <p:cNvSpPr>
            <a:spLocks noGrp="1"/>
          </p:cNvSpPr>
          <p:nvPr>
            <p:ph type="title"/>
          </p:nvPr>
        </p:nvSpPr>
        <p:spPr/>
        <p:txBody>
          <a:bodyPr/>
          <a:lstStyle/>
          <a:p>
            <a:r>
              <a:rPr lang="en-GB" dirty="0">
                <a:cs typeface="Calibri"/>
              </a:rPr>
              <a:t>White Rose Maths – small steps </a:t>
            </a:r>
            <a:endParaRPr lang="en-GB" dirty="0"/>
          </a:p>
        </p:txBody>
      </p:sp>
      <p:sp>
        <p:nvSpPr>
          <p:cNvPr id="3" name="Content Placeholder 2">
            <a:extLst>
              <a:ext uri="{FF2B5EF4-FFF2-40B4-BE49-F238E27FC236}">
                <a16:creationId xmlns:a16="http://schemas.microsoft.com/office/drawing/2014/main" id="{5A5F65B1-0AF6-AF70-AB87-C24B5D9EC29A}"/>
              </a:ext>
            </a:extLst>
          </p:cNvPr>
          <p:cNvSpPr>
            <a:spLocks noGrp="1"/>
          </p:cNvSpPr>
          <p:nvPr>
            <p:ph idx="1"/>
          </p:nvPr>
        </p:nvSpPr>
        <p:spPr>
          <a:xfrm>
            <a:off x="296214" y="2021022"/>
            <a:ext cx="4838164" cy="4389437"/>
          </a:xfrm>
        </p:spPr>
        <p:txBody>
          <a:bodyPr/>
          <a:lstStyle/>
          <a:p>
            <a:r>
              <a:rPr lang="en-GB" dirty="0">
                <a:latin typeface="Arial"/>
                <a:cs typeface="Arial"/>
              </a:rPr>
              <a:t>The scheme breaks down key topics (blocks) into small steps in order to ensure the children really understand every part of a whole unit.</a:t>
            </a:r>
            <a:endParaRPr lang="en-US">
              <a:latin typeface="Arial"/>
              <a:cs typeface="Arial"/>
            </a:endParaRPr>
          </a:p>
          <a:p>
            <a:pPr marL="0" indent="0">
              <a:buNone/>
            </a:pPr>
            <a:endParaRPr lang="en-GB" dirty="0">
              <a:latin typeface="Arial"/>
              <a:cs typeface="Arial"/>
            </a:endParaRPr>
          </a:p>
          <a:p>
            <a:r>
              <a:rPr lang="en-GB" dirty="0">
                <a:latin typeface="Arial"/>
                <a:cs typeface="Arial"/>
              </a:rPr>
              <a:t>Children spend as much or as little time as needed on a particular topic. </a:t>
            </a:r>
            <a:endParaRPr lang="en-GB"/>
          </a:p>
        </p:txBody>
      </p:sp>
      <p:pic>
        <p:nvPicPr>
          <p:cNvPr id="4" name="Picture 3" descr="A screenshot of a computer program&#10;&#10;Description automatically generated">
            <a:extLst>
              <a:ext uri="{FF2B5EF4-FFF2-40B4-BE49-F238E27FC236}">
                <a16:creationId xmlns:a16="http://schemas.microsoft.com/office/drawing/2014/main" id="{C1F0A90D-8FB9-CD8C-BC79-D9274516725F}"/>
              </a:ext>
            </a:extLst>
          </p:cNvPr>
          <p:cNvPicPr>
            <a:picLocks noChangeAspect="1"/>
          </p:cNvPicPr>
          <p:nvPr/>
        </p:nvPicPr>
        <p:blipFill>
          <a:blip r:embed="rId2"/>
          <a:stretch>
            <a:fillRect/>
          </a:stretch>
        </p:blipFill>
        <p:spPr>
          <a:xfrm>
            <a:off x="4961432" y="2022604"/>
            <a:ext cx="4063284" cy="3798024"/>
          </a:xfrm>
          <a:prstGeom prst="rect">
            <a:avLst/>
          </a:prstGeom>
        </p:spPr>
      </p:pic>
    </p:spTree>
    <p:extLst>
      <p:ext uri="{BB962C8B-B14F-4D97-AF65-F5344CB8AC3E}">
        <p14:creationId xmlns:p14="http://schemas.microsoft.com/office/powerpoint/2010/main" val="2949878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CA9E5-94D9-AF03-A0C8-F61266EA4654}"/>
              </a:ext>
            </a:extLst>
          </p:cNvPr>
          <p:cNvSpPr>
            <a:spLocks noGrp="1"/>
          </p:cNvSpPr>
          <p:nvPr>
            <p:ph type="title"/>
          </p:nvPr>
        </p:nvSpPr>
        <p:spPr>
          <a:xfrm>
            <a:off x="457200" y="461434"/>
            <a:ext cx="8229600" cy="952500"/>
          </a:xfrm>
        </p:spPr>
        <p:txBody>
          <a:bodyPr/>
          <a:lstStyle/>
          <a:p>
            <a:r>
              <a:rPr lang="en-GB" dirty="0">
                <a:cs typeface="Calibri"/>
              </a:rPr>
              <a:t>White Rose Maths – Methods</a:t>
            </a:r>
            <a:endParaRPr lang="en-GB" dirty="0"/>
          </a:p>
        </p:txBody>
      </p:sp>
      <p:pic>
        <p:nvPicPr>
          <p:cNvPr id="4" name="Content Placeholder 3" descr="A screenshot of a math game&#10;&#10;Description automatically generated">
            <a:extLst>
              <a:ext uri="{FF2B5EF4-FFF2-40B4-BE49-F238E27FC236}">
                <a16:creationId xmlns:a16="http://schemas.microsoft.com/office/drawing/2014/main" id="{09E358A9-F9F9-D3E6-B34A-695BCF8D70DC}"/>
              </a:ext>
            </a:extLst>
          </p:cNvPr>
          <p:cNvPicPr>
            <a:picLocks noGrp="1" noChangeAspect="1"/>
          </p:cNvPicPr>
          <p:nvPr>
            <p:ph idx="1"/>
          </p:nvPr>
        </p:nvPicPr>
        <p:blipFill>
          <a:blip r:embed="rId2"/>
          <a:stretch>
            <a:fillRect/>
          </a:stretch>
        </p:blipFill>
        <p:spPr>
          <a:xfrm>
            <a:off x="1459706" y="1545666"/>
            <a:ext cx="2820778" cy="2316298"/>
          </a:xfrm>
        </p:spPr>
      </p:pic>
      <p:pic>
        <p:nvPicPr>
          <p:cNvPr id="3" name="Picture 2" descr="A screenshot of a math game&#10;&#10;Description automatically generated">
            <a:extLst>
              <a:ext uri="{FF2B5EF4-FFF2-40B4-BE49-F238E27FC236}">
                <a16:creationId xmlns:a16="http://schemas.microsoft.com/office/drawing/2014/main" id="{E2A54D6B-AAAE-7120-07D4-57D51C997370}"/>
              </a:ext>
            </a:extLst>
          </p:cNvPr>
          <p:cNvPicPr>
            <a:picLocks noChangeAspect="1"/>
          </p:cNvPicPr>
          <p:nvPr/>
        </p:nvPicPr>
        <p:blipFill>
          <a:blip r:embed="rId3"/>
          <a:stretch>
            <a:fillRect/>
          </a:stretch>
        </p:blipFill>
        <p:spPr>
          <a:xfrm>
            <a:off x="4798484" y="1540405"/>
            <a:ext cx="2796118" cy="2327276"/>
          </a:xfrm>
          <a:prstGeom prst="rect">
            <a:avLst/>
          </a:prstGeom>
        </p:spPr>
      </p:pic>
      <p:pic>
        <p:nvPicPr>
          <p:cNvPr id="5" name="Picture 4">
            <a:extLst>
              <a:ext uri="{FF2B5EF4-FFF2-40B4-BE49-F238E27FC236}">
                <a16:creationId xmlns:a16="http://schemas.microsoft.com/office/drawing/2014/main" id="{9A58B445-EC41-5C3C-0F9A-885695CADA4F}"/>
              </a:ext>
            </a:extLst>
          </p:cNvPr>
          <p:cNvPicPr>
            <a:picLocks noChangeAspect="1"/>
          </p:cNvPicPr>
          <p:nvPr/>
        </p:nvPicPr>
        <p:blipFill>
          <a:blip r:embed="rId4"/>
          <a:stretch>
            <a:fillRect/>
          </a:stretch>
        </p:blipFill>
        <p:spPr>
          <a:xfrm>
            <a:off x="1520825" y="4050771"/>
            <a:ext cx="2758017" cy="2450042"/>
          </a:xfrm>
          <a:prstGeom prst="rect">
            <a:avLst/>
          </a:prstGeom>
        </p:spPr>
      </p:pic>
      <p:pic>
        <p:nvPicPr>
          <p:cNvPr id="6" name="Picture 5" descr="A screenshot of a math game&#10;&#10;Description automatically generated">
            <a:extLst>
              <a:ext uri="{FF2B5EF4-FFF2-40B4-BE49-F238E27FC236}">
                <a16:creationId xmlns:a16="http://schemas.microsoft.com/office/drawing/2014/main" id="{43CF9A31-ED82-260D-9F82-9AAE2680CFFF}"/>
              </a:ext>
            </a:extLst>
          </p:cNvPr>
          <p:cNvPicPr>
            <a:picLocks noChangeAspect="1"/>
          </p:cNvPicPr>
          <p:nvPr/>
        </p:nvPicPr>
        <p:blipFill>
          <a:blip r:embed="rId5"/>
          <a:stretch>
            <a:fillRect/>
          </a:stretch>
        </p:blipFill>
        <p:spPr>
          <a:xfrm>
            <a:off x="4796366" y="4053946"/>
            <a:ext cx="2800350" cy="2443691"/>
          </a:xfrm>
          <a:prstGeom prst="rect">
            <a:avLst/>
          </a:prstGeom>
        </p:spPr>
      </p:pic>
    </p:spTree>
    <p:extLst>
      <p:ext uri="{BB962C8B-B14F-4D97-AF65-F5344CB8AC3E}">
        <p14:creationId xmlns:p14="http://schemas.microsoft.com/office/powerpoint/2010/main" val="2627791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457200" y="476672"/>
            <a:ext cx="8229600" cy="1143000"/>
          </a:xfrm>
        </p:spPr>
        <p:txBody>
          <a:bodyPr/>
          <a:lstStyle/>
          <a:p>
            <a:pPr algn="ctr"/>
            <a:r>
              <a:rPr lang="en-GB" dirty="0">
                <a:ea typeface="Calibri"/>
                <a:cs typeface="Calibri"/>
              </a:rPr>
              <a:t>Topics covered</a:t>
            </a:r>
          </a:p>
        </p:txBody>
      </p:sp>
      <p:sp>
        <p:nvSpPr>
          <p:cNvPr id="16386" name="Content Placeholder 2"/>
          <p:cNvSpPr>
            <a:spLocks noGrp="1"/>
          </p:cNvSpPr>
          <p:nvPr>
            <p:ph idx="1"/>
          </p:nvPr>
        </p:nvSpPr>
        <p:spPr>
          <a:xfrm>
            <a:off x="251520" y="1772816"/>
            <a:ext cx="8229600" cy="4824536"/>
          </a:xfrm>
        </p:spPr>
        <p:txBody>
          <a:bodyPr/>
          <a:lstStyle/>
          <a:p>
            <a:pPr marL="0" indent="0">
              <a:buNone/>
            </a:pPr>
            <a:endParaRPr lang="en-GB" sz="2400" dirty="0">
              <a:latin typeface="Arial" pitchFamily="34" charset="0"/>
              <a:cs typeface="Arial" pitchFamily="34" charset="0"/>
            </a:endParaRPr>
          </a:p>
          <a:p>
            <a:pPr marL="0" indent="0">
              <a:buClr>
                <a:schemeClr val="tx2">
                  <a:lumMod val="60000"/>
                  <a:lumOff val="40000"/>
                </a:schemeClr>
              </a:buClr>
              <a:buNone/>
            </a:pPr>
            <a:endParaRPr lang="en-GB" sz="2000" dirty="0">
              <a:latin typeface="Arial" pitchFamily="34" charset="0"/>
              <a:cs typeface="Arial" pitchFamily="34" charset="0"/>
            </a:endParaRPr>
          </a:p>
        </p:txBody>
      </p:sp>
      <p:pic>
        <p:nvPicPr>
          <p:cNvPr id="3" name="Picture 2">
            <a:extLst>
              <a:ext uri="{FF2B5EF4-FFF2-40B4-BE49-F238E27FC236}">
                <a16:creationId xmlns:a16="http://schemas.microsoft.com/office/drawing/2014/main" id="{D9BEAEC0-B96F-E677-7B90-DB3B3C10A0A9}"/>
              </a:ext>
            </a:extLst>
          </p:cNvPr>
          <p:cNvPicPr>
            <a:picLocks noChangeAspect="1"/>
          </p:cNvPicPr>
          <p:nvPr/>
        </p:nvPicPr>
        <p:blipFill>
          <a:blip r:embed="rId2"/>
          <a:stretch>
            <a:fillRect/>
          </a:stretch>
        </p:blipFill>
        <p:spPr>
          <a:xfrm>
            <a:off x="568817" y="1718206"/>
            <a:ext cx="8113690" cy="4838265"/>
          </a:xfrm>
          <a:prstGeom prst="rect">
            <a:avLst/>
          </a:prstGeom>
        </p:spPr>
      </p:pic>
    </p:spTree>
    <p:extLst>
      <p:ext uri="{BB962C8B-B14F-4D97-AF65-F5344CB8AC3E}">
        <p14:creationId xmlns:p14="http://schemas.microsoft.com/office/powerpoint/2010/main" val="6987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467544" y="188640"/>
            <a:ext cx="8229600" cy="1143000"/>
          </a:xfrm>
        </p:spPr>
        <p:txBody>
          <a:bodyPr/>
          <a:lstStyle/>
          <a:p>
            <a:pPr algn="ctr"/>
            <a:r>
              <a:rPr lang="en-GB" dirty="0"/>
              <a:t>We are Scientists!</a:t>
            </a:r>
          </a:p>
        </p:txBody>
      </p:sp>
      <p:sp>
        <p:nvSpPr>
          <p:cNvPr id="17410" name="Content Placeholder 2"/>
          <p:cNvSpPr>
            <a:spLocks noGrp="1"/>
          </p:cNvSpPr>
          <p:nvPr>
            <p:ph idx="1"/>
          </p:nvPr>
        </p:nvSpPr>
        <p:spPr>
          <a:xfrm>
            <a:off x="467544" y="1557119"/>
            <a:ext cx="8229600" cy="4389437"/>
          </a:xfrm>
        </p:spPr>
        <p:txBody>
          <a:bodyPr/>
          <a:lstStyle/>
          <a:p>
            <a:pPr>
              <a:buFont typeface="Wingdings 2" pitchFamily="18" charset="2"/>
              <a:buNone/>
            </a:pPr>
            <a:r>
              <a:rPr lang="en-GB" dirty="0">
                <a:latin typeface="Arial" pitchFamily="34" charset="0"/>
                <a:cs typeface="Arial" pitchFamily="34" charset="0"/>
              </a:rPr>
              <a:t>   This year children will be studying the following topics and trying to become Scientists!</a:t>
            </a:r>
          </a:p>
          <a:p>
            <a:pPr>
              <a:buFont typeface="Wingdings 2" pitchFamily="18" charset="2"/>
              <a:buNone/>
            </a:pPr>
            <a:endParaRPr lang="en-GB" sz="1600" dirty="0">
              <a:latin typeface="Arial" pitchFamily="34" charset="0"/>
              <a:cs typeface="Arial" pitchFamily="34" charset="0"/>
            </a:endParaRPr>
          </a:p>
          <a:p>
            <a:r>
              <a:rPr lang="en-GB" dirty="0">
                <a:latin typeface="Arial"/>
                <a:cs typeface="Arial"/>
              </a:rPr>
              <a:t>Animals including humans (body parts and senses, animal types and diets, classification)</a:t>
            </a:r>
          </a:p>
          <a:p>
            <a:r>
              <a:rPr lang="en-GB" dirty="0">
                <a:latin typeface="Arial" pitchFamily="34" charset="0"/>
                <a:cs typeface="Arial" pitchFamily="34" charset="0"/>
              </a:rPr>
              <a:t>Plants (deciduous, evergreen, common flowers and plant structures)</a:t>
            </a:r>
          </a:p>
          <a:p>
            <a:r>
              <a:rPr lang="en-GB" dirty="0">
                <a:latin typeface="Arial"/>
                <a:cs typeface="Arial"/>
              </a:rPr>
              <a:t>Seasons (lessons fit in to the Science curriculum as the season arrives)</a:t>
            </a:r>
          </a:p>
          <a:p>
            <a:r>
              <a:rPr lang="en-GB" dirty="0">
                <a:latin typeface="Arial"/>
                <a:cs typeface="Arial"/>
              </a:rPr>
              <a:t>Materials (identifying, properties and comparison</a:t>
            </a:r>
            <a:endParaRPr lang="en-GB" dirty="0" err="1">
              <a:latin typeface="Arial" pitchFamily="34" charset="0"/>
              <a:cs typeface="Arial" pitchFamily="34" charset="0"/>
            </a:endParaRPr>
          </a:p>
          <a:p>
            <a:r>
              <a:rPr lang="en-GB" dirty="0">
                <a:latin typeface="Arial" pitchFamily="34" charset="0"/>
                <a:cs typeface="Arial" pitchFamily="34" charset="0"/>
              </a:rPr>
              <a:t>Investigations and working scientifically    </a:t>
            </a:r>
          </a:p>
          <a:p>
            <a:endParaRPr lang="en-GB"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77431" y="171690"/>
            <a:ext cx="1559065" cy="1548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529410" y="118930"/>
            <a:ext cx="8229600" cy="1143000"/>
          </a:xfrm>
        </p:spPr>
        <p:txBody>
          <a:bodyPr/>
          <a:lstStyle/>
          <a:p>
            <a:pPr algn="ctr"/>
            <a:r>
              <a:rPr lang="en-GB" dirty="0"/>
              <a:t>Computing:</a:t>
            </a:r>
          </a:p>
        </p:txBody>
      </p:sp>
      <p:sp>
        <p:nvSpPr>
          <p:cNvPr id="18434" name="Content Placeholder 2"/>
          <p:cNvSpPr>
            <a:spLocks noGrp="1"/>
          </p:cNvSpPr>
          <p:nvPr>
            <p:ph idx="1"/>
          </p:nvPr>
        </p:nvSpPr>
        <p:spPr>
          <a:xfrm>
            <a:off x="717022" y="1983041"/>
            <a:ext cx="8229600" cy="4389437"/>
          </a:xfrm>
        </p:spPr>
        <p:txBody>
          <a:bodyPr/>
          <a:lstStyle/>
          <a:p>
            <a:pPr>
              <a:buFont typeface="Wingdings 2" pitchFamily="18" charset="2"/>
              <a:buNone/>
            </a:pPr>
            <a:r>
              <a:rPr lang="en-GB" dirty="0">
                <a:latin typeface="Arial" pitchFamily="34" charset="0"/>
                <a:cs typeface="Arial" pitchFamily="34" charset="0"/>
              </a:rPr>
              <a:t>This year we will be covering the following topics:</a:t>
            </a:r>
          </a:p>
          <a:p>
            <a:r>
              <a:rPr lang="en-GB" dirty="0">
                <a:latin typeface="Arial"/>
                <a:cs typeface="Arial"/>
              </a:rPr>
              <a:t>E -Safety</a:t>
            </a:r>
          </a:p>
          <a:p>
            <a:r>
              <a:rPr lang="en-GB" dirty="0">
                <a:latin typeface="Arial"/>
                <a:cs typeface="Arial"/>
              </a:rPr>
              <a:t>Algorithms and Debugging using Purple Mash and Bee Bots.</a:t>
            </a:r>
          </a:p>
          <a:p>
            <a:r>
              <a:rPr lang="en-GB" dirty="0">
                <a:latin typeface="Arial"/>
                <a:cs typeface="Arial"/>
              </a:rPr>
              <a:t>Simple animation</a:t>
            </a:r>
          </a:p>
          <a:p>
            <a:r>
              <a:rPr lang="en-GB" dirty="0">
                <a:latin typeface="Arial"/>
                <a:cs typeface="Arial"/>
              </a:rPr>
              <a:t>Create, organise, store, manipulate and retrieve digital content </a:t>
            </a:r>
          </a:p>
          <a:p>
            <a:endParaRPr lang="en-GB" dirty="0">
              <a:latin typeface="Arial" pitchFamily="34" charset="0"/>
              <a:cs typeface="Arial" pitchFamily="34" charset="0"/>
            </a:endParaRPr>
          </a:p>
          <a:p>
            <a:pPr marL="0" indent="0">
              <a:buNone/>
            </a:pPr>
            <a:endParaRPr lang="en-GB" dirty="0">
              <a:latin typeface="Arial" pitchFamily="34" charset="0"/>
              <a:cs typeface="Arial" pitchFamily="34" charset="0"/>
            </a:endParaRPr>
          </a:p>
        </p:txBody>
      </p:sp>
      <p:pic>
        <p:nvPicPr>
          <p:cNvPr id="2" name="Picture 1" descr="A young child using a tablet&#10;&#10;AI-generated content may be incorrect.">
            <a:extLst>
              <a:ext uri="{FF2B5EF4-FFF2-40B4-BE49-F238E27FC236}">
                <a16:creationId xmlns:a16="http://schemas.microsoft.com/office/drawing/2014/main" id="{971DFBD5-B169-6F88-B84A-87510DF94749}"/>
              </a:ext>
            </a:extLst>
          </p:cNvPr>
          <p:cNvPicPr>
            <a:picLocks noChangeAspect="1"/>
          </p:cNvPicPr>
          <p:nvPr/>
        </p:nvPicPr>
        <p:blipFill>
          <a:blip r:embed="rId2"/>
          <a:stretch>
            <a:fillRect/>
          </a:stretch>
        </p:blipFill>
        <p:spPr>
          <a:xfrm>
            <a:off x="6902722" y="289816"/>
            <a:ext cx="1404822" cy="152795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a:xfrm>
            <a:off x="539552" y="188640"/>
            <a:ext cx="8229600" cy="1143000"/>
          </a:xfrm>
        </p:spPr>
        <p:txBody>
          <a:bodyPr/>
          <a:lstStyle/>
          <a:p>
            <a:pPr algn="ctr"/>
            <a:r>
              <a:rPr lang="en-GB" dirty="0"/>
              <a:t>Physical Education</a:t>
            </a:r>
          </a:p>
        </p:txBody>
      </p:sp>
      <p:sp>
        <p:nvSpPr>
          <p:cNvPr id="21506" name="Content Placeholder 2"/>
          <p:cNvSpPr>
            <a:spLocks noGrp="1"/>
          </p:cNvSpPr>
          <p:nvPr>
            <p:ph idx="1"/>
          </p:nvPr>
        </p:nvSpPr>
        <p:spPr>
          <a:xfrm>
            <a:off x="539552" y="1930225"/>
            <a:ext cx="8229600" cy="4185179"/>
          </a:xfrm>
        </p:spPr>
        <p:txBody>
          <a:bodyPr/>
          <a:lstStyle/>
          <a:p>
            <a:pPr>
              <a:buFont typeface="Wingdings 2" pitchFamily="18" charset="2"/>
              <a:buNone/>
            </a:pPr>
            <a:r>
              <a:rPr lang="en-GB" dirty="0">
                <a:latin typeface="Arial"/>
                <a:cs typeface="Arial"/>
              </a:rPr>
              <a:t>Oak class – Tuesday/Friday</a:t>
            </a:r>
            <a:endParaRPr lang="en-GB" dirty="0">
              <a:latin typeface="Arial" pitchFamily="34" charset="0"/>
              <a:cs typeface="Arial" pitchFamily="34" charset="0"/>
            </a:endParaRPr>
          </a:p>
          <a:p>
            <a:pPr>
              <a:buFont typeface="Wingdings 2" pitchFamily="18" charset="2"/>
              <a:buNone/>
            </a:pPr>
            <a:r>
              <a:rPr lang="en-GB" dirty="0">
                <a:latin typeface="Arial"/>
                <a:cs typeface="Arial"/>
              </a:rPr>
              <a:t>Elm class – Tuesday/Friday</a:t>
            </a:r>
            <a:endParaRPr lang="en-GB" dirty="0">
              <a:latin typeface="Arial" pitchFamily="34" charset="0"/>
              <a:cs typeface="Arial" pitchFamily="34" charset="0"/>
            </a:endParaRPr>
          </a:p>
          <a:p>
            <a:pPr marL="0" indent="0">
              <a:buNone/>
            </a:pPr>
            <a:endParaRPr lang="en-GB" dirty="0">
              <a:latin typeface="Arial" pitchFamily="34" charset="0"/>
              <a:cs typeface="Arial" pitchFamily="34" charset="0"/>
            </a:endParaRPr>
          </a:p>
          <a:p>
            <a:r>
              <a:rPr lang="en-GB" dirty="0">
                <a:latin typeface="Arial"/>
                <a:cs typeface="Arial"/>
              </a:rPr>
              <a:t>A </a:t>
            </a:r>
            <a:r>
              <a:rPr lang="en-GB" b="1" dirty="0">
                <a:latin typeface="Arial"/>
                <a:cs typeface="Arial"/>
              </a:rPr>
              <a:t>named</a:t>
            </a:r>
            <a:r>
              <a:rPr lang="en-GB" dirty="0">
                <a:latin typeface="Arial"/>
                <a:cs typeface="Arial"/>
              </a:rPr>
              <a:t> P.E kit should be in school at all times. This is sent home during half term and at the end of term. </a:t>
            </a:r>
          </a:p>
          <a:p>
            <a:r>
              <a:rPr lang="en-GB" dirty="0">
                <a:latin typeface="Arial"/>
                <a:cs typeface="Arial"/>
              </a:rPr>
              <a:t>Children are allowed to wear either </a:t>
            </a:r>
            <a:r>
              <a:rPr lang="en-GB" b="1" dirty="0">
                <a:latin typeface="Arial"/>
                <a:cs typeface="Arial"/>
              </a:rPr>
              <a:t>black plimsoles or black trainers</a:t>
            </a:r>
            <a:r>
              <a:rPr lang="en-GB" dirty="0">
                <a:latin typeface="Arial"/>
                <a:cs typeface="Arial"/>
              </a:rPr>
              <a:t>. (Please only provide trainers with laces if your child can independently tie them.)</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0343" y="1606807"/>
            <a:ext cx="2160240" cy="1498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4436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AA10C-958B-31A2-DFA9-A55F5CBCE22A}"/>
            </a:ext>
          </a:extLst>
        </p:cNvPr>
        <p:cNvGrpSpPr/>
        <p:nvPr/>
      </p:nvGrpSpPr>
      <p:grpSpPr>
        <a:xfrm>
          <a:off x="0" y="0"/>
          <a:ext cx="0" cy="0"/>
          <a:chOff x="0" y="0"/>
          <a:chExt cx="0" cy="0"/>
        </a:xfrm>
      </p:grpSpPr>
      <p:sp>
        <p:nvSpPr>
          <p:cNvPr id="21505" name="Title 1">
            <a:extLst>
              <a:ext uri="{FF2B5EF4-FFF2-40B4-BE49-F238E27FC236}">
                <a16:creationId xmlns:a16="http://schemas.microsoft.com/office/drawing/2014/main" id="{89C152CD-056C-F40E-A754-79231BBE34BD}"/>
              </a:ext>
            </a:extLst>
          </p:cNvPr>
          <p:cNvSpPr>
            <a:spLocks noGrp="1"/>
          </p:cNvSpPr>
          <p:nvPr>
            <p:ph type="title"/>
          </p:nvPr>
        </p:nvSpPr>
        <p:spPr>
          <a:xfrm>
            <a:off x="539552" y="188640"/>
            <a:ext cx="8229600" cy="1143000"/>
          </a:xfrm>
        </p:spPr>
        <p:txBody>
          <a:bodyPr/>
          <a:lstStyle/>
          <a:p>
            <a:pPr algn="ctr"/>
            <a:r>
              <a:rPr lang="en-GB" dirty="0">
                <a:ea typeface="Calibri"/>
                <a:cs typeface="Calibri"/>
              </a:rPr>
              <a:t>Foundation Subjects</a:t>
            </a:r>
          </a:p>
        </p:txBody>
      </p:sp>
      <p:sp>
        <p:nvSpPr>
          <p:cNvPr id="21506" name="Content Placeholder 2">
            <a:extLst>
              <a:ext uri="{FF2B5EF4-FFF2-40B4-BE49-F238E27FC236}">
                <a16:creationId xmlns:a16="http://schemas.microsoft.com/office/drawing/2014/main" id="{C33E8FE8-1169-0A67-749F-16A67E3BEDBF}"/>
              </a:ext>
            </a:extLst>
          </p:cNvPr>
          <p:cNvSpPr>
            <a:spLocks noGrp="1"/>
          </p:cNvSpPr>
          <p:nvPr>
            <p:ph idx="1"/>
          </p:nvPr>
        </p:nvSpPr>
        <p:spPr>
          <a:xfrm>
            <a:off x="539552" y="1930225"/>
            <a:ext cx="8229600" cy="4185179"/>
          </a:xfrm>
        </p:spPr>
        <p:txBody>
          <a:bodyPr/>
          <a:lstStyle/>
          <a:p>
            <a:r>
              <a:rPr lang="en-GB" b="1" dirty="0">
                <a:latin typeface="Arial"/>
                <a:cs typeface="Arial"/>
              </a:rPr>
              <a:t>Geography</a:t>
            </a:r>
            <a:r>
              <a:rPr lang="en-GB" dirty="0">
                <a:latin typeface="Arial"/>
                <a:cs typeface="Arial"/>
              </a:rPr>
              <a:t> – Countries of the UK and capital cities, maps, local area and human and physical features.</a:t>
            </a:r>
          </a:p>
          <a:p>
            <a:r>
              <a:rPr lang="en-GB" b="1" dirty="0">
                <a:latin typeface="Arial"/>
                <a:cs typeface="Arial"/>
              </a:rPr>
              <a:t>History</a:t>
            </a:r>
            <a:r>
              <a:rPr lang="en-GB" dirty="0">
                <a:latin typeface="Arial"/>
                <a:cs typeface="Arial"/>
              </a:rPr>
              <a:t> - Great fire of London, Toys, monarchy and local history.</a:t>
            </a:r>
          </a:p>
          <a:p>
            <a:r>
              <a:rPr lang="en-GB" b="1" dirty="0">
                <a:latin typeface="Arial"/>
                <a:cs typeface="Arial"/>
              </a:rPr>
              <a:t>Art</a:t>
            </a:r>
            <a:r>
              <a:rPr lang="en-GB" dirty="0">
                <a:latin typeface="Arial"/>
                <a:cs typeface="Arial"/>
              </a:rPr>
              <a:t> - Painting, drawing, sculpture, printing and looking at the work of famous artists.</a:t>
            </a:r>
          </a:p>
          <a:p>
            <a:r>
              <a:rPr lang="en-GB" b="1" dirty="0">
                <a:latin typeface="Arial"/>
                <a:cs typeface="Arial"/>
              </a:rPr>
              <a:t>DT</a:t>
            </a:r>
            <a:r>
              <a:rPr lang="en-GB" dirty="0">
                <a:latin typeface="Arial"/>
                <a:cs typeface="Arial"/>
              </a:rPr>
              <a:t> – Planning designing and making, investigating moving parts, fire engines and cooking.</a:t>
            </a:r>
          </a:p>
          <a:p>
            <a:r>
              <a:rPr lang="en-GB" b="1" dirty="0">
                <a:latin typeface="Arial"/>
                <a:cs typeface="Arial"/>
              </a:rPr>
              <a:t>PSHE </a:t>
            </a:r>
            <a:r>
              <a:rPr lang="en-GB" dirty="0">
                <a:latin typeface="Arial"/>
                <a:cs typeface="Arial"/>
              </a:rPr>
              <a:t>- Teamwork, being healthy, diversity and self-esteem.</a:t>
            </a:r>
            <a:endParaRPr lang="en-GB" dirty="0">
              <a:latin typeface="Arial" pitchFamily="34" charset="0"/>
              <a:cs typeface="Arial" pitchFamily="34" charset="0"/>
            </a:endParaRPr>
          </a:p>
        </p:txBody>
      </p:sp>
    </p:spTree>
    <p:extLst>
      <p:ext uri="{BB962C8B-B14F-4D97-AF65-F5344CB8AC3E}">
        <p14:creationId xmlns:p14="http://schemas.microsoft.com/office/powerpoint/2010/main" val="312601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a:xfrm>
            <a:off x="446856" y="-139757"/>
            <a:ext cx="8229600" cy="1143000"/>
          </a:xfrm>
        </p:spPr>
        <p:txBody>
          <a:bodyPr/>
          <a:lstStyle/>
          <a:p>
            <a:pPr algn="ctr"/>
            <a:r>
              <a:rPr lang="en-GB" dirty="0"/>
              <a:t>Homework:</a:t>
            </a:r>
          </a:p>
        </p:txBody>
      </p:sp>
      <p:sp>
        <p:nvSpPr>
          <p:cNvPr id="22530" name="Content Placeholder 2"/>
          <p:cNvSpPr>
            <a:spLocks noGrp="1"/>
          </p:cNvSpPr>
          <p:nvPr>
            <p:ph idx="1"/>
          </p:nvPr>
        </p:nvSpPr>
        <p:spPr>
          <a:xfrm>
            <a:off x="429412" y="548680"/>
            <a:ext cx="8021893" cy="4767714"/>
          </a:xfrm>
        </p:spPr>
        <p:txBody>
          <a:bodyPr/>
          <a:lstStyle/>
          <a:p>
            <a:pPr>
              <a:buFont typeface="Wingdings 2" pitchFamily="18" charset="2"/>
              <a:buNone/>
            </a:pPr>
            <a:endParaRPr lang="en-GB" dirty="0"/>
          </a:p>
          <a:p>
            <a:r>
              <a:rPr lang="en-GB" sz="2400" dirty="0">
                <a:latin typeface="Arial"/>
                <a:cs typeface="Arial"/>
              </a:rPr>
              <a:t>Daily reading.</a:t>
            </a:r>
          </a:p>
          <a:p>
            <a:endParaRPr lang="en-GB" sz="2400" dirty="0">
              <a:latin typeface="Arial" pitchFamily="34" charset="0"/>
              <a:cs typeface="Arial" pitchFamily="34" charset="0"/>
            </a:endParaRPr>
          </a:p>
          <a:p>
            <a:r>
              <a:rPr lang="en-GB" sz="2400" dirty="0">
                <a:latin typeface="Arial"/>
                <a:cs typeface="Arial"/>
              </a:rPr>
              <a:t>Maths and Phonics Home Learning Resources sent on a Friday. This is for your own use and does not need to be returned.</a:t>
            </a:r>
          </a:p>
          <a:p>
            <a:endParaRPr lang="en-GB" sz="2400" dirty="0">
              <a:latin typeface="Arial" panose="020B0604020202020204" pitchFamily="34" charset="0"/>
              <a:cs typeface="Arial" panose="020B0604020202020204" pitchFamily="34" charset="0"/>
            </a:endParaRPr>
          </a:p>
          <a:p>
            <a:r>
              <a:rPr lang="en-GB" sz="2400" dirty="0">
                <a:latin typeface="Arial"/>
                <a:cs typeface="Arial"/>
              </a:rPr>
              <a:t>Spellings will begin after half-term and they are sent home on a </a:t>
            </a:r>
            <a:r>
              <a:rPr lang="en-GB" sz="2400" b="1" dirty="0">
                <a:latin typeface="Arial"/>
                <a:cs typeface="Arial"/>
              </a:rPr>
              <a:t>Wednesday.</a:t>
            </a:r>
            <a:endParaRPr lang="en-US" sz="2400" dirty="0">
              <a:latin typeface="Arial"/>
              <a:cs typeface="Arial"/>
            </a:endParaRPr>
          </a:p>
          <a:p>
            <a:r>
              <a:rPr lang="en-GB" sz="2400" dirty="0">
                <a:latin typeface="Arial"/>
                <a:cs typeface="Arial"/>
              </a:rPr>
              <a:t>A spelling test is given on the following </a:t>
            </a:r>
            <a:r>
              <a:rPr lang="en-GB" sz="2400" b="1" dirty="0">
                <a:solidFill>
                  <a:srgbClr val="0070C0"/>
                </a:solidFill>
                <a:latin typeface="Arial"/>
                <a:cs typeface="Arial"/>
              </a:rPr>
              <a:t>Wednesday</a:t>
            </a:r>
            <a:r>
              <a:rPr lang="en-GB" sz="2400" dirty="0">
                <a:latin typeface="Arial"/>
                <a:cs typeface="Arial"/>
              </a:rPr>
              <a:t>.</a:t>
            </a:r>
          </a:p>
          <a:p>
            <a:r>
              <a:rPr lang="en-GB" sz="2400" dirty="0">
                <a:latin typeface="Arial"/>
                <a:cs typeface="Arial"/>
              </a:rPr>
              <a:t>The spellings are based on focus graphemes and tricky words that are being taught during the week.</a:t>
            </a:r>
            <a:endParaRPr lang="en-GB" dirty="0">
              <a:latin typeface="Arial"/>
              <a:cs typeface="Arial"/>
            </a:endParaRPr>
          </a:p>
          <a:p>
            <a:endParaRPr lang="en-GB" sz="2400" dirty="0">
              <a:latin typeface="Arial" panose="020B0604020202020204" pitchFamily="34" charset="0"/>
              <a:cs typeface="Arial" panose="020B0604020202020204" pitchFamily="34"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70837"/>
            <a:ext cx="2484784" cy="955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823"/>
            <a:ext cx="8229600" cy="1143000"/>
          </a:xfrm>
        </p:spPr>
        <p:txBody>
          <a:bodyPr>
            <a:normAutofit/>
          </a:bodyPr>
          <a:lstStyle/>
          <a:p>
            <a:pPr algn="ctr" fontAlgn="auto">
              <a:spcAft>
                <a:spcPts val="0"/>
              </a:spcAft>
              <a:defRPr/>
            </a:pPr>
            <a:r>
              <a:rPr lang="en-GB" dirty="0"/>
              <a:t>Helping at home</a:t>
            </a:r>
          </a:p>
        </p:txBody>
      </p:sp>
      <p:sp>
        <p:nvSpPr>
          <p:cNvPr id="23554" name="Content Placeholder 2"/>
          <p:cNvSpPr>
            <a:spLocks noGrp="1"/>
          </p:cNvSpPr>
          <p:nvPr>
            <p:ph idx="1"/>
          </p:nvPr>
        </p:nvSpPr>
        <p:spPr>
          <a:xfrm>
            <a:off x="467544" y="1196752"/>
            <a:ext cx="8229600" cy="4191744"/>
          </a:xfrm>
        </p:spPr>
        <p:txBody>
          <a:bodyPr/>
          <a:lstStyle/>
          <a:p>
            <a:pPr>
              <a:buFont typeface="Wingdings 2" pitchFamily="18" charset="2"/>
              <a:buNone/>
            </a:pPr>
            <a:r>
              <a:rPr lang="en-GB" b="1" u="sng" dirty="0">
                <a:latin typeface="Arial" pitchFamily="34" charset="0"/>
                <a:cs typeface="Arial" pitchFamily="34" charset="0"/>
              </a:rPr>
              <a:t>English:</a:t>
            </a:r>
          </a:p>
          <a:p>
            <a:r>
              <a:rPr lang="en-GB" dirty="0">
                <a:latin typeface="Arial" pitchFamily="34" charset="0"/>
                <a:cs typeface="Arial" pitchFamily="34" charset="0"/>
              </a:rPr>
              <a:t>Listen to your child read daily if possible.</a:t>
            </a:r>
          </a:p>
          <a:p>
            <a:pPr>
              <a:buNone/>
            </a:pPr>
            <a:endParaRPr lang="en-GB" sz="1800" dirty="0">
              <a:latin typeface="Arial" pitchFamily="34" charset="0"/>
              <a:cs typeface="Arial" pitchFamily="34" charset="0"/>
            </a:endParaRPr>
          </a:p>
          <a:p>
            <a:r>
              <a:rPr lang="en-GB" dirty="0">
                <a:latin typeface="Arial" pitchFamily="34" charset="0"/>
                <a:cs typeface="Arial" pitchFamily="34" charset="0"/>
              </a:rPr>
              <a:t>Read and recall sounds for digraphs and trigraphs from the Little </a:t>
            </a:r>
            <a:r>
              <a:rPr lang="en-GB" dirty="0" err="1">
                <a:latin typeface="Arial" pitchFamily="34" charset="0"/>
                <a:cs typeface="Arial" pitchFamily="34" charset="0"/>
              </a:rPr>
              <a:t>Wandle</a:t>
            </a:r>
            <a:r>
              <a:rPr lang="en-GB" dirty="0">
                <a:latin typeface="Arial" pitchFamily="34" charset="0"/>
                <a:cs typeface="Arial" pitchFamily="34" charset="0"/>
              </a:rPr>
              <a:t> Home Learning Resource</a:t>
            </a:r>
          </a:p>
          <a:p>
            <a:endParaRPr lang="en-GB" dirty="0">
              <a:latin typeface="Arial" pitchFamily="34" charset="0"/>
              <a:cs typeface="Arial" pitchFamily="34" charset="0"/>
            </a:endParaRPr>
          </a:p>
          <a:p>
            <a:r>
              <a:rPr lang="en-GB" dirty="0">
                <a:latin typeface="Arial" pitchFamily="34" charset="0"/>
                <a:cs typeface="Arial" pitchFamily="34" charset="0"/>
              </a:rPr>
              <a:t>Read, write and spell Tricky Words from the Little </a:t>
            </a:r>
            <a:r>
              <a:rPr lang="en-GB" dirty="0" err="1">
                <a:latin typeface="Arial" pitchFamily="34" charset="0"/>
                <a:cs typeface="Arial" pitchFamily="34" charset="0"/>
              </a:rPr>
              <a:t>Wandle</a:t>
            </a:r>
            <a:r>
              <a:rPr lang="en-GB" dirty="0">
                <a:latin typeface="Arial" pitchFamily="34" charset="0"/>
                <a:cs typeface="Arial" pitchFamily="34" charset="0"/>
              </a:rPr>
              <a:t> Home Learning Resource</a:t>
            </a:r>
          </a:p>
          <a:p>
            <a:pPr>
              <a:buNone/>
            </a:pPr>
            <a:endParaRPr lang="en-GB" sz="1800" dirty="0">
              <a:latin typeface="Arial" pitchFamily="34" charset="0"/>
              <a:cs typeface="Arial" pitchFamily="34" charset="0"/>
            </a:endParaRPr>
          </a:p>
          <a:p>
            <a:r>
              <a:rPr lang="en-GB" dirty="0">
                <a:latin typeface="Arial" pitchFamily="34" charset="0"/>
                <a:cs typeface="Arial" pitchFamily="34" charset="0"/>
              </a:rPr>
              <a:t>Orally create stories using imagination.</a:t>
            </a:r>
          </a:p>
          <a:p>
            <a:endParaRPr lang="en-GB" sz="1800" dirty="0">
              <a:latin typeface="Arial" pitchFamily="34" charset="0"/>
              <a:cs typeface="Arial" pitchFamily="34" charset="0"/>
            </a:endParaRPr>
          </a:p>
          <a:p>
            <a:r>
              <a:rPr lang="en-GB" dirty="0">
                <a:latin typeface="Arial" pitchFamily="34" charset="0"/>
                <a:cs typeface="Arial" pitchFamily="34" charset="0"/>
              </a:rPr>
              <a:t>Practise writing and structuring a sentence using a capital letter and a full stop.</a:t>
            </a:r>
          </a:p>
          <a:p>
            <a:endParaRPr lang="en-GB" dirty="0"/>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88"/>
            <a:ext cx="8229600" cy="1143000"/>
          </a:xfrm>
        </p:spPr>
        <p:txBody>
          <a:bodyPr>
            <a:normAutofit/>
          </a:bodyPr>
          <a:lstStyle/>
          <a:p>
            <a:pPr algn="ctr" fontAlgn="auto">
              <a:spcAft>
                <a:spcPts val="0"/>
              </a:spcAft>
              <a:defRPr/>
            </a:pPr>
            <a:r>
              <a:rPr lang="en-GB" dirty="0"/>
              <a:t>Helping at home </a:t>
            </a:r>
          </a:p>
        </p:txBody>
      </p:sp>
      <p:sp>
        <p:nvSpPr>
          <p:cNvPr id="24578" name="Content Placeholder 2"/>
          <p:cNvSpPr>
            <a:spLocks noGrp="1"/>
          </p:cNvSpPr>
          <p:nvPr>
            <p:ph idx="1"/>
          </p:nvPr>
        </p:nvSpPr>
        <p:spPr>
          <a:xfrm>
            <a:off x="457200" y="1052736"/>
            <a:ext cx="8229600" cy="4389437"/>
          </a:xfrm>
        </p:spPr>
        <p:txBody>
          <a:bodyPr/>
          <a:lstStyle/>
          <a:p>
            <a:pPr>
              <a:buFont typeface="Wingdings 2" pitchFamily="18" charset="2"/>
              <a:buNone/>
            </a:pPr>
            <a:r>
              <a:rPr lang="en-GB" b="1" u="sng" dirty="0">
                <a:latin typeface="Arial" pitchFamily="34" charset="0"/>
                <a:cs typeface="Arial" pitchFamily="34" charset="0"/>
              </a:rPr>
              <a:t>Mathematics:</a:t>
            </a:r>
          </a:p>
          <a:p>
            <a:r>
              <a:rPr lang="en-GB" dirty="0">
                <a:latin typeface="Arial" pitchFamily="34" charset="0"/>
                <a:cs typeface="Arial" pitchFamily="34" charset="0"/>
              </a:rPr>
              <a:t>Help your child to represent numbers in different ways.</a:t>
            </a:r>
          </a:p>
          <a:p>
            <a:r>
              <a:rPr lang="en-GB" dirty="0">
                <a:latin typeface="Arial" pitchFamily="34" charset="0"/>
                <a:cs typeface="Arial" pitchFamily="34" charset="0"/>
              </a:rPr>
              <a:t>Help your child to add 1 and take away 1 from any given number (more and less)</a:t>
            </a:r>
          </a:p>
          <a:p>
            <a:r>
              <a:rPr lang="en-GB" dirty="0">
                <a:latin typeface="Arial" pitchFamily="34" charset="0"/>
                <a:cs typeface="Arial" pitchFamily="34" charset="0"/>
              </a:rPr>
              <a:t>Understanding about numbers being greater than or less than other numbers.</a:t>
            </a:r>
          </a:p>
          <a:p>
            <a:r>
              <a:rPr lang="en-GB" dirty="0">
                <a:latin typeface="Arial" pitchFamily="34" charset="0"/>
                <a:cs typeface="Arial" pitchFamily="34" charset="0"/>
              </a:rPr>
              <a:t>Counting accurately and being confident with numbers up to 100 and beyond.</a:t>
            </a:r>
          </a:p>
          <a:p>
            <a:r>
              <a:rPr lang="en-GB" dirty="0">
                <a:latin typeface="Arial" pitchFamily="34" charset="0"/>
                <a:cs typeface="Arial" pitchFamily="34" charset="0"/>
              </a:rPr>
              <a:t>Allow your child to work with real money.</a:t>
            </a:r>
          </a:p>
          <a:p>
            <a:r>
              <a:rPr lang="en-GB" dirty="0">
                <a:latin typeface="Arial" pitchFamily="34" charset="0"/>
                <a:cs typeface="Arial" pitchFamily="34" charset="0"/>
              </a:rPr>
              <a:t>Help your child to recognise o’clock and half past.</a:t>
            </a:r>
          </a:p>
          <a:p>
            <a:r>
              <a:rPr lang="en-GB" dirty="0">
                <a:latin typeface="Arial" pitchFamily="34" charset="0"/>
                <a:cs typeface="Arial" pitchFamily="34" charset="0"/>
              </a:rPr>
              <a:t>Refer to the Maths Home Learning Resource.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0619" y="1340768"/>
            <a:ext cx="7851648" cy="1828801"/>
          </a:xfrm>
        </p:spPr>
        <p:txBody>
          <a:bodyPr>
            <a:normAutofit/>
          </a:bodyPr>
          <a:lstStyle/>
          <a:p>
            <a:pPr algn="ctr" fontAlgn="auto">
              <a:spcAft>
                <a:spcPts val="0"/>
              </a:spcAft>
              <a:defRPr/>
            </a:pPr>
            <a:r>
              <a:rPr lang="en-GB" dirty="0" err="1"/>
              <a:t>D</a:t>
            </a:r>
            <a:r>
              <a:rPr lang="en-GB" dirty="0" err="1">
                <a:effectLst/>
              </a:rPr>
              <a:t>Arya</a:t>
            </a:r>
            <a:br>
              <a:rPr lang="en-GB" dirty="0">
                <a:effectLst/>
              </a:rPr>
            </a:br>
            <a:r>
              <a:rPr lang="en-GB" dirty="0">
                <a:effectLst/>
              </a:rPr>
              <a:t>Enhancing the Curriculum</a:t>
            </a:r>
            <a:r>
              <a:rPr lang="en-GB" dirty="0"/>
              <a:t>! </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71"/>
            <a:ext cx="9132887"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1">
            <a:extLst>
              <a:ext uri="{FF2B5EF4-FFF2-40B4-BE49-F238E27FC236}">
                <a16:creationId xmlns:a16="http://schemas.microsoft.com/office/drawing/2014/main" id="{B3F3E653-3D74-4E5A-800D-8544A1FF00B9}"/>
              </a:ext>
            </a:extLst>
          </p:cNvPr>
          <p:cNvSpPr txBox="1">
            <a:spLocks/>
          </p:cNvSpPr>
          <p:nvPr/>
        </p:nvSpPr>
        <p:spPr bwMode="auto">
          <a:xfrm>
            <a:off x="755576" y="3169569"/>
            <a:ext cx="7851648" cy="3139751"/>
          </a:xfrm>
          <a:prstGeom prst="rect">
            <a:avLst/>
          </a:prstGeom>
          <a:noFill/>
          <a:ln w="9525">
            <a:noFill/>
            <a:miter lim="800000"/>
            <a:headEnd/>
            <a:tailEnd/>
          </a:ln>
        </p:spPr>
        <p:txBody>
          <a:bodyPr vert="horz" wrap="square" lIns="0" tIns="0" rIns="18288" bIns="0" numCol="1" anchor="b" anchorCtr="0" compatLnSpc="1">
            <a:prstTxWarp prst="textNoShape">
              <a:avLst/>
            </a:prstTxWarp>
            <a:noAutofit/>
            <a:scene3d>
              <a:camera prst="orthographicFront"/>
              <a:lightRig rig="freezing" dir="t">
                <a:rot lat="0" lon="0" rev="5640000"/>
              </a:lightRig>
            </a:scene3d>
            <a:sp3d prstMaterial="flat">
              <a:bevelT w="38100" h="38100"/>
              <a:contourClr>
                <a:schemeClr val="tx2"/>
              </a:contourClr>
            </a:sp3d>
          </a:bodyPr>
          <a:lstStyle>
            <a:lvl1pPr algn="r" rtl="0" fontAlgn="base">
              <a:spcBef>
                <a:spcPct val="0"/>
              </a:spcBef>
              <a:spcAft>
                <a:spcPct val="0"/>
              </a:spcAft>
              <a:buNone/>
              <a:defRPr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fontAlgn="auto">
              <a:spcAft>
                <a:spcPts val="0"/>
              </a:spcAft>
              <a:defRPr/>
            </a:pPr>
            <a:endParaRPr lang="en-GB" sz="4800" dirty="0">
              <a:solidFill>
                <a:schemeClr val="tx1"/>
              </a:solidFill>
              <a:highlight>
                <a:srgbClr val="FFFF00"/>
              </a:highlight>
              <a:ea typeface="Calibri"/>
              <a:cs typeface="Calibri"/>
            </a:endParaRPr>
          </a:p>
          <a:p>
            <a:pPr algn="ctr" fontAlgn="auto">
              <a:spcAft>
                <a:spcPts val="0"/>
              </a:spcAft>
              <a:defRPr/>
            </a:pPr>
            <a:r>
              <a:rPr lang="en-GB" sz="4800" dirty="0">
                <a:solidFill>
                  <a:schemeClr val="tx1"/>
                </a:solidFill>
              </a:rPr>
              <a:t>Great Fire Day!</a:t>
            </a:r>
            <a:endParaRPr lang="en-GB" sz="4800" dirty="0">
              <a:solidFill>
                <a:schemeClr val="tx1"/>
              </a:solidFill>
              <a:ea typeface="Calibri"/>
              <a:cs typeface="Calibri"/>
            </a:endParaRPr>
          </a:p>
          <a:p>
            <a:pPr algn="ctr">
              <a:spcAft>
                <a:spcPts val="0"/>
              </a:spcAft>
              <a:defRPr/>
            </a:pPr>
            <a:r>
              <a:rPr lang="en-GB" sz="4800" dirty="0">
                <a:solidFill>
                  <a:schemeClr val="tx1"/>
                </a:solidFill>
              </a:rPr>
              <a:t>Street Detectives Walk</a:t>
            </a:r>
            <a:endParaRPr lang="en-GB" sz="4800" dirty="0">
              <a:solidFill>
                <a:schemeClr val="tx1"/>
              </a:solidFill>
              <a:ea typeface="Calibri"/>
              <a:cs typeface="Calibri"/>
            </a:endParaRPr>
          </a:p>
          <a:p>
            <a:pPr algn="ctr">
              <a:spcAft>
                <a:spcPts val="0"/>
              </a:spcAft>
              <a:defRPr/>
            </a:pPr>
            <a:r>
              <a:rPr lang="en-GB" sz="4800" dirty="0">
                <a:solidFill>
                  <a:schemeClr val="tx1"/>
                </a:solidFill>
              </a:rPr>
              <a:t>Pirate Day!</a:t>
            </a:r>
            <a:endParaRPr lang="en-GB" sz="4800" dirty="0">
              <a:solidFill>
                <a:schemeClr val="tx1"/>
              </a:solidFill>
              <a:ea typeface="Calibri"/>
              <a:cs typeface="Calibri"/>
            </a:endParaRPr>
          </a:p>
          <a:p>
            <a:pPr algn="ctr" fontAlgn="auto">
              <a:spcAft>
                <a:spcPts val="0"/>
              </a:spcAft>
              <a:defRPr/>
            </a:pPr>
            <a:r>
              <a:rPr lang="en-GB" sz="4800" dirty="0">
                <a:solidFill>
                  <a:schemeClr val="tx1"/>
                </a:solidFill>
                <a:ea typeface="Calibri"/>
                <a:cs typeface="Calibri"/>
              </a:rPr>
              <a:t>Summer Trip TBC</a:t>
            </a:r>
          </a:p>
        </p:txBody>
      </p:sp>
    </p:spTree>
    <p:extLst>
      <p:ext uri="{BB962C8B-B14F-4D97-AF65-F5344CB8AC3E}">
        <p14:creationId xmlns:p14="http://schemas.microsoft.com/office/powerpoint/2010/main" val="20275013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6176" y="3422307"/>
            <a:ext cx="7851648" cy="1828801"/>
          </a:xfrm>
        </p:spPr>
        <p:txBody>
          <a:bodyPr>
            <a:normAutofit/>
          </a:bodyPr>
          <a:lstStyle/>
          <a:p>
            <a:pPr algn="ctr" fontAlgn="auto">
              <a:spcAft>
                <a:spcPts val="0"/>
              </a:spcAft>
              <a:defRPr/>
            </a:pPr>
            <a:r>
              <a:rPr lang="en-GB" dirty="0"/>
              <a:t>Thank you </a:t>
            </a:r>
            <a:br>
              <a:rPr lang="en-GB" dirty="0"/>
            </a:br>
            <a:r>
              <a:rPr lang="en-GB" dirty="0"/>
              <a:t>Any questions? </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71"/>
            <a:ext cx="9132887"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66633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4785</TotalTime>
  <Words>1107</Words>
  <Application>Microsoft Office PowerPoint</Application>
  <PresentationFormat>On-screen Show (4:3)</PresentationFormat>
  <Paragraphs>146</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Constantia</vt:lpstr>
      <vt:lpstr>Helvetica</vt:lpstr>
      <vt:lpstr>Roboto</vt:lpstr>
      <vt:lpstr>Wingdings 2</vt:lpstr>
      <vt:lpstr>Flow</vt:lpstr>
      <vt:lpstr>Curriculum Presentation Year 1 Autumn 2025</vt:lpstr>
      <vt:lpstr>Oak Class </vt:lpstr>
      <vt:lpstr>PowerPoint Presentation</vt:lpstr>
      <vt:lpstr>English: Writing</vt:lpstr>
      <vt:lpstr>English: Features of Writing</vt:lpstr>
      <vt:lpstr>English: Features of Writing</vt:lpstr>
      <vt:lpstr>English: Features of Writing</vt:lpstr>
      <vt:lpstr>Handwriting</vt:lpstr>
      <vt:lpstr>PowerPoint Presentation</vt:lpstr>
      <vt:lpstr>Mathematics</vt:lpstr>
      <vt:lpstr>White Rose Maths – small steps </vt:lpstr>
      <vt:lpstr>White Rose Maths – Methods</vt:lpstr>
      <vt:lpstr>Topics covered</vt:lpstr>
      <vt:lpstr>We are Scientists!</vt:lpstr>
      <vt:lpstr>Computing:</vt:lpstr>
      <vt:lpstr>Physical Education</vt:lpstr>
      <vt:lpstr>Foundation Subjects</vt:lpstr>
      <vt:lpstr>Homework:</vt:lpstr>
      <vt:lpstr>Helping at home</vt:lpstr>
      <vt:lpstr>Helping at home </vt:lpstr>
      <vt:lpstr>DArya Enhancing the Curriculum! </vt:lpstr>
      <vt:lpstr>Thank you  Any questions? </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curriculum evening presentation for parents.</dc:title>
  <dc:creator>cappleby</dc:creator>
  <cp:lastModifiedBy>J. Chambers</cp:lastModifiedBy>
  <cp:revision>819</cp:revision>
  <cp:lastPrinted>2014-09-29T14:21:03Z</cp:lastPrinted>
  <dcterms:created xsi:type="dcterms:W3CDTF">2010-09-23T18:26:05Z</dcterms:created>
  <dcterms:modified xsi:type="dcterms:W3CDTF">2025-10-07T16:47:41Z</dcterms:modified>
</cp:coreProperties>
</file>