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57" r:id="rId4"/>
    <p:sldId id="263" r:id="rId5"/>
    <p:sldId id="258" r:id="rId6"/>
    <p:sldId id="259" r:id="rId7"/>
    <p:sldId id="262" r:id="rId8"/>
    <p:sldId id="266" r:id="rId9"/>
    <p:sldId id="267" r:id="rId10"/>
    <p:sldId id="269" r:id="rId11"/>
    <p:sldId id="264" r:id="rId12"/>
    <p:sldId id="270" r:id="rId13"/>
    <p:sldId id="27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547"/>
    <p:restoredTop sz="96291"/>
  </p:normalViewPr>
  <p:slideViewPr>
    <p:cSldViewPr snapToGrid="0" snapToObjects="1">
      <p:cViewPr>
        <p:scale>
          <a:sx n="119" d="100"/>
          <a:sy n="119" d="100"/>
        </p:scale>
        <p:origin x="664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B06C0-339A-2B45-A180-BB01C3B83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D571C4-76DD-214E-9444-54BFDEB845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D74A2F-43D5-074F-8F16-A6413A3FC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AE74E3-ED52-5145-B1EA-FB85E4C54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A3EBE1-DC22-5647-BE19-A31BFA424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83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D0C20-AA0E-6E4F-BF6D-82D1E6F0C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469CD0-2B40-4343-988C-A470586806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8AAAD-CFB2-C04B-9A69-9F67E0D0B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41C6E4-6471-D346-A110-DCD91E4E6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4DF3AF-1E0F-7A4E-AA2D-8CD9C1580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202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FEBB37-9245-8D4C-9B56-E5A992CAB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C81533-5EB0-2248-8220-8FE9BE4BDF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8BE5A6-EF5D-A643-9685-2F9EEFE40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08AB53-24E6-7C4D-A928-668DC7892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E70B71-7F20-AB47-9BA1-F626683AE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794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F8A4C-FBE9-764D-9745-0D6220824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B7F6C2-63AE-2E48-B411-E5B9A6B798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3B66DE-51FA-F846-A735-AB9CD990B7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AF576A-5859-7F43-BCDE-85AB1A7E1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47D125-F6BD-5946-9D7D-1645180CA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02C0BA-24E5-3E41-A410-910B79F04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244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38A3E-211A-BE42-8094-0D888984E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298AA3-6576-4148-97E9-58D510A80B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243124-9155-F549-AE53-C9398891EE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57C29B-24FB-B145-ACD6-0466F1907D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1182C2-9F6A-8346-BA89-BEA0FE981D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A4B1BC9-FBBD-DB40-82F8-887792702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2/3/21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400878-718B-1C42-B93C-F22479165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04DE98-0BE3-7040-9A43-41D643F2E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703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84AC1-5B7B-3044-8A1C-972ABD99A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C3B299-3FC0-6D4C-99B5-05FEB80E2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2/3/21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664ED6-5F0B-C040-A653-A531C19DF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BB6CD2-4158-EF41-AEE2-5E3BEABB5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403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44B1BBE-C902-9247-ADD9-0FF567A27E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2/3/21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238CF6-5F71-4440-B647-C1EDC447E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334432-76B5-2745-82F7-6BF4CCAC3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502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CEF361-49F4-114B-9F76-BC82B05BA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BA9E5B-8A33-754D-A1B5-9F445A52A6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9674BE-DF11-4843-AF7C-8645934AA2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927F48-F524-CA44-B8FB-88C730911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A6ABDC-C56B-7844-82F7-C740A018E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BCF107-00BE-D84F-A20E-BB3B12216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110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F5A92-2EC9-F24F-9B24-EFF3E7161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77E1F77-15F0-9841-B971-B652B8BFD3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08FEBD-B140-434C-931E-798ABA3F34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0D8D96-8169-9F4A-8365-D7736AC13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92A288-C35F-B84F-BD32-62B1B1E15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420DF3-1394-8244-809A-00F606EF3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81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94EAE-4782-6648-AA4E-EFB1A6D27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AA393D-0AD7-8F47-960A-99BFF1CE69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0A786D-559F-3E48-97CB-945118840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D49598-C852-C843-841F-63C4FA662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84022A-CCFA-2B4A-8AEE-D9A60F3C6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954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B2264E-BC5E-5949-A1F8-6AF2D13F29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C2765A-C6B9-8D4B-B740-1586801199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6B2D99-2E18-FA48-84E3-BA851E5C8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C1757-A421-2146-99FF-DA02C8278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41212E-F1BF-8B4F-A721-6686F4540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0591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4E3094C0-5506-634F-A444-CC3CA8D720F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7690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AD3235-C4C1-444A-A494-842FB9E28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5461F6-4736-7148-A130-C134C462BD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1FAD6E-8118-BF4D-B71D-F6E44F9DBE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C97110-96C3-EF41-8E12-6B004B0CA710}" type="datetimeFigureOut">
              <a:rPr lang="en-US" smtClean="0"/>
              <a:t>2/3/21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CE9616-0132-9948-AA87-5649FCF62D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22CC39-F793-E54A-99C3-0F5D759A78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770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://dailyclipart.net/clipart/2007/07/page/4" TargetMode="Externa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jpg"/><Relationship Id="rId5" Type="http://schemas.openxmlformats.org/officeDocument/2006/relationships/hyperlink" Target="http://www.publicdomainpictures.net/view-image.php?image=135441&amp;picture=alarm-clock-clipart" TargetMode="Externa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://www.pngall.com/raindrops-png" TargetMode="Externa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png"/><Relationship Id="rId5" Type="http://schemas.openxmlformats.org/officeDocument/2006/relationships/hyperlink" Target="https://shannondonnelly.com/" TargetMode="Externa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creativecommons.org/licenses/by-nc/3.0/" TargetMode="Externa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hyperlink" Target="http://www.pngall.com/stairs-png" TargetMode="External"/><Relationship Id="rId5" Type="http://schemas.openxmlformats.org/officeDocument/2006/relationships/hyperlink" Target="http://spamagic3.blogspot.com/2012/09/prophet-stops-mother-from-selling-her-9.html" TargetMode="External"/><Relationship Id="rId4" Type="http://schemas.openxmlformats.org/officeDocument/2006/relationships/image" Target="../media/image8.jpg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hyperlink" Target="http://www.publicdomainpictures.net/view-image.php?image=70565" TargetMode="Externa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image" Target="../media/image1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1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zD44jGNRm5U&amp;feature=emb_title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11.m4a"/><Relationship Id="rId7" Type="http://schemas.openxmlformats.org/officeDocument/2006/relationships/hyperlink" Target="https://www.goodfreephotos.com/vector-images/final358-hand-drawn-books.png.php" TargetMode="External"/><Relationship Id="rId2" Type="http://schemas.microsoft.com/office/2007/relationships/media" Target="../media/media11.m4a"/><Relationship Id="rId1" Type="http://schemas.openxmlformats.org/officeDocument/2006/relationships/tags" Target="../tags/tag2.xml"/><Relationship Id="rId6" Type="http://schemas.openxmlformats.org/officeDocument/2006/relationships/image" Target="../media/image13.jpg"/><Relationship Id="rId5" Type="http://schemas.openxmlformats.org/officeDocument/2006/relationships/image" Target="../media/image12.tiff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3.xml"/><Relationship Id="rId6" Type="http://schemas.openxmlformats.org/officeDocument/2006/relationships/image" Target="../media/image3.png"/><Relationship Id="rId5" Type="http://schemas.openxmlformats.org/officeDocument/2006/relationships/image" Target="../media/image14.tiff"/><Relationship Id="rId4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7" Type="http://schemas.openxmlformats.org/officeDocument/2006/relationships/image" Target="../media/image3.png"/><Relationship Id="rId2" Type="http://schemas.microsoft.com/office/2007/relationships/media" Target="../media/media13.m4a"/><Relationship Id="rId1" Type="http://schemas.openxmlformats.org/officeDocument/2006/relationships/tags" Target="../tags/tag4.xml"/><Relationship Id="rId6" Type="http://schemas.openxmlformats.org/officeDocument/2006/relationships/hyperlink" Target="https://www.goodfreephotos.com/vector-images/big-pencil-vector-art.png.php" TargetMode="External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To listen to poetry and begin to plan my own poem.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DA6130-7ED9-F940-B829-C599DA706DEB}"/>
              </a:ext>
            </a:extLst>
          </p:cNvPr>
          <p:cNvSpPr/>
          <p:nvPr/>
        </p:nvSpPr>
        <p:spPr>
          <a:xfrm>
            <a:off x="1728788" y="1959769"/>
            <a:ext cx="8939212" cy="2171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400" dirty="0">
                <a:latin typeface="Comic Sans MS" panose="030F0902030302020204" pitchFamily="66" charset="0"/>
              </a:rPr>
              <a:t>L.O: To listen to poetry and begin to plan my own poem. 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32B11E8-22C2-E448-8FBF-CBF50FE674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091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21"/>
    </mc:Choice>
    <mc:Fallback>
      <p:transition spd="slow" advTm="74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F803D17-E38C-2A42-9F11-8827E9C928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47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77"/>
    </mc:Choice>
    <mc:Fallback>
      <p:transition spd="slow" advTm="125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v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C4B54AF-4621-D34D-9528-71A8F411DA02}"/>
              </a:ext>
            </a:extLst>
          </p:cNvPr>
          <p:cNvSpPr txBox="1"/>
          <p:nvPr/>
        </p:nvSpPr>
        <p:spPr>
          <a:xfrm>
            <a:off x="732585" y="1961644"/>
            <a:ext cx="108220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Comic Sans MS" panose="030F0902030302020204" pitchFamily="66" charset="0"/>
              </a:rPr>
              <a:t>The Sound Collector</a:t>
            </a:r>
            <a:endParaRPr lang="en-US" sz="6000" dirty="0">
              <a:latin typeface="Comic Sans MS" panose="030F0902030302020204" pitchFamily="66" charset="0"/>
            </a:endParaRPr>
          </a:p>
        </p:txBody>
      </p:sp>
      <p:sp>
        <p:nvSpPr>
          <p:cNvPr id="21" name="Rectangle 22">
            <a:extLst>
              <a:ext uri="{FF2B5EF4-FFF2-40B4-BE49-F238E27FC236}">
                <a16:creationId xmlns:a16="http://schemas.microsoft.com/office/drawing/2014/main" id="{7876AB2D-E98A-1946-900F-CA2E39659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1" name="Audio 30">
            <a:hlinkClick r:id="" action="ppaction://media"/>
            <a:extLst>
              <a:ext uri="{FF2B5EF4-FFF2-40B4-BE49-F238E27FC236}">
                <a16:creationId xmlns:a16="http://schemas.microsoft.com/office/drawing/2014/main" id="{C88298F4-D109-5C45-89F0-87C4250EAA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740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50"/>
    </mc:Choice>
    <mc:Fallback>
      <p:transition spd="slow" advTm="120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v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C4B54AF-4621-D34D-9528-71A8F411DA02}"/>
              </a:ext>
            </a:extLst>
          </p:cNvPr>
          <p:cNvSpPr txBox="1"/>
          <p:nvPr/>
        </p:nvSpPr>
        <p:spPr>
          <a:xfrm>
            <a:off x="3176905" y="1413062"/>
            <a:ext cx="735539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A stranger came this morning</a:t>
            </a:r>
          </a:p>
          <a:p>
            <a:r>
              <a:rPr lang="en-US" sz="3200" dirty="0">
                <a:latin typeface="Comic Sans MS" panose="030F0902030302020204" pitchFamily="66" charset="0"/>
              </a:rPr>
              <a:t>Dressed all in black and grey</a:t>
            </a:r>
          </a:p>
          <a:p>
            <a:r>
              <a:rPr lang="en-US" sz="3200" dirty="0">
                <a:latin typeface="Comic Sans MS" panose="030F0902030302020204" pitchFamily="66" charset="0"/>
              </a:rPr>
              <a:t>Put every sound into a bag</a:t>
            </a:r>
            <a:endParaRPr lang="en-GB" sz="3200" dirty="0">
              <a:latin typeface="Comic Sans MS" panose="030F0902030302020204" pitchFamily="66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3200" dirty="0">
                <a:latin typeface="Comic Sans MS" panose="030F09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carried them away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902030302020204" pitchFamily="66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3200" dirty="0">
                <a:latin typeface="Comic Sans MS" panose="030F09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whistling of the kettle</a:t>
            </a: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902030302020204" pitchFamily="66" charset="0"/>
            </a:endParaRPr>
          </a:p>
          <a:p>
            <a:r>
              <a:rPr lang="en-US" sz="3200" dirty="0">
                <a:latin typeface="Comic Sans MS" panose="030F0902030302020204" pitchFamily="66" charset="0"/>
              </a:rPr>
              <a:t>The turning of the lock</a:t>
            </a:r>
            <a:endParaRPr lang="en-GB" sz="3200" dirty="0">
              <a:latin typeface="Comic Sans MS" panose="030F0902030302020204" pitchFamily="66" charset="0"/>
            </a:endParaRPr>
          </a:p>
          <a:p>
            <a:r>
              <a:rPr lang="en-US" sz="3200" dirty="0">
                <a:latin typeface="Comic Sans MS" panose="030F0902030302020204" pitchFamily="66" charset="0"/>
              </a:rPr>
              <a:t>The purring of the kitten</a:t>
            </a:r>
            <a:endParaRPr lang="en-GB" sz="3200" dirty="0">
              <a:latin typeface="Comic Sans MS" panose="030F0902030302020204" pitchFamily="66" charset="0"/>
            </a:endParaRPr>
          </a:p>
          <a:p>
            <a:r>
              <a:rPr lang="en-US" sz="3200" dirty="0">
                <a:latin typeface="Comic Sans MS" panose="030F0902030302020204" pitchFamily="66" charset="0"/>
              </a:rPr>
              <a:t>The ticking of the clock</a:t>
            </a:r>
            <a:r>
              <a:rPr lang="en-GB" sz="3200" dirty="0">
                <a:effectLst/>
                <a:latin typeface="Comic Sans MS" panose="030F0902030302020204" pitchFamily="66" charset="0"/>
              </a:rPr>
              <a:t> </a:t>
            </a:r>
            <a:endParaRPr lang="en-US" dirty="0">
              <a:latin typeface="Comic Sans MS" panose="030F0902030302020204" pitchFamily="66" charset="0"/>
            </a:endParaRPr>
          </a:p>
        </p:txBody>
      </p:sp>
      <p:sp>
        <p:nvSpPr>
          <p:cNvPr id="21" name="Rectangle 22">
            <a:extLst>
              <a:ext uri="{FF2B5EF4-FFF2-40B4-BE49-F238E27FC236}">
                <a16:creationId xmlns:a16="http://schemas.microsoft.com/office/drawing/2014/main" id="{7876AB2D-E98A-1946-900F-CA2E39659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B14428E8-8BF9-544D-AA05-C6875C3051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32450" y="1127590"/>
            <a:ext cx="1884759" cy="244179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62C1AD0-79CC-BE43-A619-1E6687A447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8722314" y="3061105"/>
            <a:ext cx="2284026" cy="219669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EAC7C4B-2784-1945-B970-00718FD9F2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699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380"/>
    </mc:Choice>
    <mc:Fallback>
      <p:transition spd="slow" advTm="173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552A41F-6A67-1E48-B14E-AED305E7AF65}"/>
              </a:ext>
            </a:extLst>
          </p:cNvPr>
          <p:cNvSpPr txBox="1"/>
          <p:nvPr/>
        </p:nvSpPr>
        <p:spPr>
          <a:xfrm>
            <a:off x="3160058" y="2397947"/>
            <a:ext cx="630667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The drumming of the raindrops</a:t>
            </a:r>
            <a:endParaRPr lang="en-GB" sz="3200" dirty="0">
              <a:latin typeface="Comic Sans MS" panose="030F0902030302020204" pitchFamily="66" charset="0"/>
            </a:endParaRPr>
          </a:p>
          <a:p>
            <a:r>
              <a:rPr lang="en-US" sz="3200" dirty="0">
                <a:latin typeface="Comic Sans MS" panose="030F0902030302020204" pitchFamily="66" charset="0"/>
              </a:rPr>
              <a:t>On the window-pane</a:t>
            </a:r>
            <a:endParaRPr lang="en-GB" sz="3200" dirty="0">
              <a:latin typeface="Comic Sans MS" panose="030F0902030302020204" pitchFamily="66" charset="0"/>
            </a:endParaRPr>
          </a:p>
          <a:p>
            <a:r>
              <a:rPr lang="en-US" sz="3200" dirty="0">
                <a:latin typeface="Comic Sans MS" panose="030F0902030302020204" pitchFamily="66" charset="0"/>
              </a:rPr>
              <a:t>When you do the washing-up</a:t>
            </a:r>
            <a:endParaRPr lang="en-GB" sz="3200" dirty="0">
              <a:latin typeface="Comic Sans MS" panose="030F0902030302020204" pitchFamily="66" charset="0"/>
            </a:endParaRPr>
          </a:p>
          <a:p>
            <a:r>
              <a:rPr lang="en-US" sz="3200" dirty="0">
                <a:latin typeface="Comic Sans MS" panose="030F0902030302020204" pitchFamily="66" charset="0"/>
              </a:rPr>
              <a:t>The gurgle of the drain</a:t>
            </a:r>
            <a:r>
              <a:rPr lang="en-GB" sz="3200" dirty="0">
                <a:effectLst/>
                <a:latin typeface="Comic Sans MS" panose="030F0902030302020204" pitchFamily="66" charset="0"/>
              </a:rPr>
              <a:t> </a:t>
            </a:r>
            <a:endParaRPr lang="en-US" sz="3200" dirty="0">
              <a:latin typeface="Comic Sans MS" panose="030F09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CBC256A-EBF2-B84B-B307-C7D2DAF02A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332755" y="4480742"/>
            <a:ext cx="3066301" cy="176105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7773BA5-B05C-6D4F-83B4-F6889339B0B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067640" y="487286"/>
            <a:ext cx="2610410" cy="181858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4A82785-9D05-BD4A-9B89-6F90B8C8D88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533215" y="487286"/>
            <a:ext cx="2610410" cy="181858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0B51BB5-EBC2-E141-B5F7-D976554FF9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998790" y="415262"/>
            <a:ext cx="2610410" cy="181858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05E3CE-9DED-914F-918B-5F0F7FEB86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8377097" y="381178"/>
            <a:ext cx="2610410" cy="1818586"/>
          </a:xfrm>
          <a:prstGeom prst="rect">
            <a:avLst/>
          </a:prstGeom>
        </p:spPr>
      </p:pic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0534D5A2-54AF-2D4F-B98F-B74596DB30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307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25"/>
    </mc:Choice>
    <mc:Fallback>
      <p:transition spd="slow" advTm="69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3005A8A-D97A-1840-8234-6CF2114D27B4}"/>
              </a:ext>
            </a:extLst>
          </p:cNvPr>
          <p:cNvSpPr txBox="1"/>
          <p:nvPr/>
        </p:nvSpPr>
        <p:spPr>
          <a:xfrm>
            <a:off x="3375212" y="2121992"/>
            <a:ext cx="7140388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The crying of the baby</a:t>
            </a:r>
            <a:endParaRPr lang="en-GB" sz="3200" dirty="0">
              <a:latin typeface="Comic Sans MS" panose="030F0902030302020204" pitchFamily="66" charset="0"/>
            </a:endParaRPr>
          </a:p>
          <a:p>
            <a:r>
              <a:rPr lang="en-US" sz="3200" dirty="0">
                <a:latin typeface="Comic Sans MS" panose="030F0902030302020204" pitchFamily="66" charset="0"/>
              </a:rPr>
              <a:t>The squeaking of the chair</a:t>
            </a:r>
            <a:endParaRPr lang="en-GB" sz="3200" dirty="0">
              <a:latin typeface="Comic Sans MS" panose="030F0902030302020204" pitchFamily="66" charset="0"/>
            </a:endParaRPr>
          </a:p>
          <a:p>
            <a:r>
              <a:rPr lang="en-US" sz="3200" dirty="0">
                <a:latin typeface="Comic Sans MS" panose="030F0902030302020204" pitchFamily="66" charset="0"/>
              </a:rPr>
              <a:t>The swishing of the curtain</a:t>
            </a:r>
          </a:p>
          <a:p>
            <a:r>
              <a:rPr lang="en-US" sz="3200" dirty="0">
                <a:latin typeface="Comic Sans MS" panose="030F0902030302020204" pitchFamily="66" charset="0"/>
              </a:rPr>
              <a:t>The creaking of the stair</a:t>
            </a:r>
            <a:endParaRPr lang="en-GB" sz="3200" dirty="0">
              <a:latin typeface="Comic Sans MS" panose="030F0902030302020204" pitchFamily="66" charset="0"/>
            </a:endParaRP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5C2071E-698E-1E41-A8CF-ACE7944FC1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552329" y="3993186"/>
            <a:ext cx="2216524" cy="213875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47238B5-4DA5-024F-A4B6-A858929888E5}"/>
              </a:ext>
            </a:extLst>
          </p:cNvPr>
          <p:cNvSpPr txBox="1"/>
          <p:nvPr/>
        </p:nvSpPr>
        <p:spPr>
          <a:xfrm>
            <a:off x="110939" y="6750959"/>
            <a:ext cx="451036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6" tooltip="http://www.pngall.com/stairs-png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7" tooltip="https://creativecommons.org/licenses/by-nc/3.0/"/>
              </a:rPr>
              <a:t>CC BY-NC</a:t>
            </a:r>
            <a:endParaRPr lang="en-US" sz="90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AA5B394-492D-7D44-B785-65E03B0405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333375" y="851319"/>
            <a:ext cx="3578600" cy="3578600"/>
          </a:xfrm>
          <a:prstGeom prst="rect">
            <a:avLst/>
          </a:prstGeom>
        </p:spPr>
      </p:pic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3D1E1333-BEAA-884F-8E46-01237F8F47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86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03"/>
    </mc:Choice>
    <mc:Fallback>
      <p:transition spd="slow" advTm="77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FC6FBAE-E771-D34E-8102-8647AD8F8836}"/>
              </a:ext>
            </a:extLst>
          </p:cNvPr>
          <p:cNvSpPr txBox="1"/>
          <p:nvPr/>
        </p:nvSpPr>
        <p:spPr>
          <a:xfrm>
            <a:off x="2931459" y="2228670"/>
            <a:ext cx="673697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A stranger called this morning</a:t>
            </a:r>
            <a:endParaRPr lang="en-GB" sz="3200" dirty="0">
              <a:latin typeface="Comic Sans MS" panose="030F0902030302020204" pitchFamily="66" charset="0"/>
            </a:endParaRPr>
          </a:p>
          <a:p>
            <a:r>
              <a:rPr lang="en-US" sz="3200" dirty="0">
                <a:latin typeface="Comic Sans MS" panose="030F0902030302020204" pitchFamily="66" charset="0"/>
              </a:rPr>
              <a:t>He didn’t leave his name</a:t>
            </a:r>
          </a:p>
          <a:p>
            <a:r>
              <a:rPr lang="en-US" sz="3200" dirty="0">
                <a:latin typeface="Comic Sans MS" panose="030F0902030302020204" pitchFamily="66" charset="0"/>
              </a:rPr>
              <a:t>Left us only silence</a:t>
            </a:r>
            <a:endParaRPr lang="en-GB" sz="3200" dirty="0">
              <a:latin typeface="Comic Sans MS" panose="030F0902030302020204" pitchFamily="66" charset="0"/>
            </a:endParaRPr>
          </a:p>
          <a:p>
            <a:r>
              <a:rPr lang="en-US" sz="3200" dirty="0">
                <a:latin typeface="Comic Sans MS" panose="030F0902030302020204" pitchFamily="66" charset="0"/>
              </a:rPr>
              <a:t>Life will never be the same.</a:t>
            </a:r>
            <a:r>
              <a:rPr lang="en-GB" sz="3200" dirty="0">
                <a:effectLst/>
                <a:latin typeface="Comic Sans MS" panose="030F0902030302020204" pitchFamily="66" charset="0"/>
              </a:rPr>
              <a:t> </a:t>
            </a:r>
          </a:p>
          <a:p>
            <a:endParaRPr lang="en-GB" sz="3200" dirty="0">
              <a:latin typeface="Comic Sans MS" panose="030F0902030302020204" pitchFamily="66" charset="0"/>
            </a:endParaRPr>
          </a:p>
          <a:p>
            <a:r>
              <a:rPr lang="en-US" dirty="0"/>
              <a:t>by Roger McGough</a:t>
            </a:r>
            <a:r>
              <a:rPr lang="en-GB" sz="3200" dirty="0">
                <a:effectLst/>
              </a:rPr>
              <a:t> </a:t>
            </a:r>
            <a:endParaRPr lang="en-US" sz="3200" dirty="0">
              <a:latin typeface="Comic Sans MS" panose="030F0902030302020204" pitchFamily="66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98BD04B-C036-D548-BE40-7FAF3BB2B6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9431501" y="3894542"/>
            <a:ext cx="1644393" cy="2304551"/>
          </a:xfrm>
          <a:prstGeom prst="rect">
            <a:avLst/>
          </a:prstGeom>
        </p:spPr>
      </p:pic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41EC6B0A-53BB-B447-9EDE-4AC85292E8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437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15"/>
    </mc:Choice>
    <mc:Fallback>
      <p:transition spd="slow" advTm="200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7926301-D9E1-244F-9D39-78FDEE75DB33}"/>
              </a:ext>
            </a:extLst>
          </p:cNvPr>
          <p:cNvSpPr/>
          <p:nvPr/>
        </p:nvSpPr>
        <p:spPr>
          <a:xfrm>
            <a:off x="456304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363" name="Picture 2" descr="C:\Users\Vicki Springhall\AppData\Local\Microsoft\Windows\Temporary Internet Files\Content.IE5\LRXJ5TBQ\MC900238192[1].wmf">
            <a:extLst>
              <a:ext uri="{FF2B5EF4-FFF2-40B4-BE49-F238E27FC236}">
                <a16:creationId xmlns:a16="http://schemas.microsoft.com/office/drawing/2014/main" id="{FDF96AF0-3E72-AB40-8578-5BD1D35C33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200" y="3068638"/>
            <a:ext cx="1443038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2" name="Title 1">
            <a:extLst>
              <a:ext uri="{FF2B5EF4-FFF2-40B4-BE49-F238E27FC236}">
                <a16:creationId xmlns:a16="http://schemas.microsoft.com/office/drawing/2014/main" id="{AFD2154B-ADD5-5546-AC60-441B88202E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96621" y="839787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b="1" dirty="0"/>
              <a:t>Did you notice a pattern in the poem?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0365FEB-5B80-8449-9FF0-4D75F5DCCD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754915"/>
      </p:ext>
    </p:extLst>
  </p:cSld>
  <p:clrMapOvr>
    <a:masterClrMapping/>
  </p:clrMapOvr>
  <p:transition advTm="54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B4A44E0D-F8A2-034F-95F6-D6468DD4B86E}"/>
              </a:ext>
            </a:extLst>
          </p:cNvPr>
          <p:cNvSpPr/>
          <p:nvPr/>
        </p:nvSpPr>
        <p:spPr>
          <a:xfrm>
            <a:off x="456304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386" name="Text Placeholder 2">
            <a:extLst>
              <a:ext uri="{FF2B5EF4-FFF2-40B4-BE49-F238E27FC236}">
                <a16:creationId xmlns:a16="http://schemas.microsoft.com/office/drawing/2014/main" id="{5B01ADC7-D93A-9946-AA8F-6222B4D86E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35981" y="533159"/>
            <a:ext cx="7920038" cy="5616575"/>
          </a:xfrm>
        </p:spPr>
        <p:txBody>
          <a:bodyPr/>
          <a:lstStyle/>
          <a:p>
            <a:pPr algn="ctr" eaLnBrk="1" hangingPunct="1"/>
            <a:r>
              <a:rPr lang="en-GB" altLang="en-US" sz="4400" dirty="0">
                <a:solidFill>
                  <a:schemeClr val="tx1"/>
                </a:solidFill>
              </a:rPr>
              <a:t>The turning of the lock</a:t>
            </a:r>
          </a:p>
          <a:p>
            <a:pPr algn="ctr" eaLnBrk="1" hangingPunct="1"/>
            <a:r>
              <a:rPr lang="en-GB" altLang="en-US" sz="4400" dirty="0">
                <a:solidFill>
                  <a:schemeClr val="tx1"/>
                </a:solidFill>
              </a:rPr>
              <a:t>The purring of the kitten</a:t>
            </a:r>
          </a:p>
          <a:p>
            <a:pPr algn="ctr" eaLnBrk="1" hangingPunct="1"/>
            <a:r>
              <a:rPr lang="en-GB" altLang="en-US" sz="4400" dirty="0">
                <a:solidFill>
                  <a:schemeClr val="tx1"/>
                </a:solidFill>
              </a:rPr>
              <a:t>The ticking of the clock</a:t>
            </a:r>
          </a:p>
          <a:p>
            <a:pPr algn="ctr" eaLnBrk="1" hangingPunct="1"/>
            <a:endParaRPr lang="en-GB" altLang="en-US" sz="4400" dirty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sz="6000" dirty="0">
                <a:solidFill>
                  <a:schemeClr val="tx1"/>
                </a:solidFill>
              </a:rPr>
              <a:t>The ………. </a:t>
            </a:r>
            <a:r>
              <a:rPr lang="en-GB" altLang="en-US" sz="6000" dirty="0">
                <a:solidFill>
                  <a:srgbClr val="FF0000"/>
                </a:solidFill>
              </a:rPr>
              <a:t>(sound) </a:t>
            </a:r>
            <a:r>
              <a:rPr lang="en-GB" altLang="en-US" sz="6000" dirty="0">
                <a:solidFill>
                  <a:schemeClr val="tx1"/>
                </a:solidFill>
              </a:rPr>
              <a:t>of the ………….. </a:t>
            </a:r>
            <a:r>
              <a:rPr lang="en-GB" altLang="en-US" sz="6000" dirty="0">
                <a:solidFill>
                  <a:srgbClr val="00B0F0"/>
                </a:solidFill>
              </a:rPr>
              <a:t>(object)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120413C-4F5B-F249-8F67-AB7D64E3E47F}"/>
              </a:ext>
            </a:extLst>
          </p:cNvPr>
          <p:cNvCxnSpPr/>
          <p:nvPr/>
        </p:nvCxnSpPr>
        <p:spPr>
          <a:xfrm>
            <a:off x="4464424" y="1151068"/>
            <a:ext cx="1631576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FA4F0E0-E2D2-E444-AD3A-BCE3300F9DA3}"/>
              </a:ext>
            </a:extLst>
          </p:cNvPr>
          <p:cNvCxnSpPr>
            <a:cxnSpLocks/>
          </p:cNvCxnSpPr>
          <p:nvPr/>
        </p:nvCxnSpPr>
        <p:spPr>
          <a:xfrm>
            <a:off x="7618208" y="1151068"/>
            <a:ext cx="1073971" cy="0"/>
          </a:xfrm>
          <a:prstGeom prst="line">
            <a:avLst/>
          </a:prstGeom>
          <a:ln w="412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9BBD186-C87F-FA43-A5D2-1A3F81CE0A59}"/>
              </a:ext>
            </a:extLst>
          </p:cNvPr>
          <p:cNvCxnSpPr/>
          <p:nvPr/>
        </p:nvCxnSpPr>
        <p:spPr>
          <a:xfrm>
            <a:off x="4304853" y="1927411"/>
            <a:ext cx="1631576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ECDB086-D26B-6E44-A4F3-A15CDD5F78F8}"/>
              </a:ext>
            </a:extLst>
          </p:cNvPr>
          <p:cNvCxnSpPr>
            <a:cxnSpLocks/>
          </p:cNvCxnSpPr>
          <p:nvPr/>
        </p:nvCxnSpPr>
        <p:spPr>
          <a:xfrm>
            <a:off x="7618208" y="1929204"/>
            <a:ext cx="1170790" cy="0"/>
          </a:xfrm>
          <a:prstGeom prst="line">
            <a:avLst/>
          </a:prstGeom>
          <a:ln w="412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6B0B4FE-E30F-E94B-B85F-75F265FAF734}"/>
              </a:ext>
            </a:extLst>
          </p:cNvPr>
          <p:cNvCxnSpPr/>
          <p:nvPr/>
        </p:nvCxnSpPr>
        <p:spPr>
          <a:xfrm>
            <a:off x="4304853" y="2637416"/>
            <a:ext cx="1631576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B78854D-25DC-6D4A-8CFB-1AC02E447196}"/>
              </a:ext>
            </a:extLst>
          </p:cNvPr>
          <p:cNvCxnSpPr>
            <a:cxnSpLocks/>
          </p:cNvCxnSpPr>
          <p:nvPr/>
        </p:nvCxnSpPr>
        <p:spPr>
          <a:xfrm>
            <a:off x="7542904" y="2660724"/>
            <a:ext cx="1246094" cy="0"/>
          </a:xfrm>
          <a:prstGeom prst="line">
            <a:avLst/>
          </a:prstGeom>
          <a:ln w="412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9052CE60-18B5-2E4D-8DC9-BF9738FB15C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68262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840"/>
    </mc:Choice>
    <mc:Fallback>
      <p:transition spd="slow" advTm="498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B4A44E0D-F8A2-034F-95F6-D6468DD4B86E}"/>
              </a:ext>
            </a:extLst>
          </p:cNvPr>
          <p:cNvSpPr/>
          <p:nvPr/>
        </p:nvSpPr>
        <p:spPr>
          <a:xfrm>
            <a:off x="456304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386" name="Text Placeholder 2">
            <a:extLst>
              <a:ext uri="{FF2B5EF4-FFF2-40B4-BE49-F238E27FC236}">
                <a16:creationId xmlns:a16="http://schemas.microsoft.com/office/drawing/2014/main" id="{5B01ADC7-D93A-9946-AA8F-6222B4D86E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35980" y="533159"/>
            <a:ext cx="8890607" cy="142473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sz="3600" dirty="0">
                <a:solidFill>
                  <a:schemeClr val="tx1"/>
                </a:solidFill>
                <a:hlinkClick r:id="rId4"/>
              </a:rPr>
              <a:t>https://www.youtube.com/watch?v=zD44jGNRm5U&amp;feature=emb_title</a:t>
            </a:r>
            <a:endParaRPr lang="en-GB" altLang="en-US" sz="3600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79EC13E-B7CF-AC42-B4B8-D4B23F46E934}"/>
              </a:ext>
            </a:extLst>
          </p:cNvPr>
          <p:cNvSpPr txBox="1"/>
          <p:nvPr/>
        </p:nvSpPr>
        <p:spPr>
          <a:xfrm>
            <a:off x="1850315" y="2644169"/>
            <a:ext cx="89180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Comic Sans MS" panose="030F0902030302020204" pitchFamily="66" charset="0"/>
              </a:rPr>
              <a:t>Watch the animated video to help you hear the pattern.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BBDC904-234F-144B-AF67-95F6DAEC19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659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655"/>
    </mc:Choice>
    <mc:Fallback>
      <p:transition spd="slow" advTm="166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8038261-B352-AA4F-82BF-F704CBD556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357187"/>
            <a:ext cx="4324575" cy="61532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6FD435A-0DA5-1D4C-BC3E-76655E0787FD}"/>
              </a:ext>
            </a:extLst>
          </p:cNvPr>
          <p:cNvSpPr txBox="1"/>
          <p:nvPr/>
        </p:nvSpPr>
        <p:spPr>
          <a:xfrm>
            <a:off x="978946" y="957431"/>
            <a:ext cx="47118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902030302020204" pitchFamily="66" charset="0"/>
              </a:rPr>
              <a:t>Tomorrow you will write your own poem. Today you will gather your ideas.</a:t>
            </a:r>
            <a:endParaRPr lang="en-US" sz="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EDAF298-E21B-BB4B-A300-3EA9B0D73D3A}"/>
              </a:ext>
            </a:extLst>
          </p:cNvPr>
          <p:cNvSpPr txBox="1"/>
          <p:nvPr/>
        </p:nvSpPr>
        <p:spPr>
          <a:xfrm>
            <a:off x="978946" y="2586633"/>
            <a:ext cx="43245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902030302020204" pitchFamily="66" charset="0"/>
              </a:rPr>
              <a:t>Sit quietly and listen to the sounds in a room. Use the poem plan </a:t>
            </a:r>
            <a:r>
              <a:rPr lang="en-GB" sz="2000" dirty="0">
                <a:latin typeface="Comic Sans MS,Bold"/>
              </a:rPr>
              <a:t>to </a:t>
            </a:r>
            <a:r>
              <a:rPr lang="en-GB" sz="2000" dirty="0">
                <a:latin typeface="Comic Sans MS" panose="030F0902030302020204" pitchFamily="66" charset="0"/>
              </a:rPr>
              <a:t>write some sounds and the object that is making it.</a:t>
            </a:r>
            <a:endParaRPr lang="en-US" sz="2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8FE3A4-DA2E-E247-8E59-68FB4673BA85}"/>
              </a:ext>
            </a:extLst>
          </p:cNvPr>
          <p:cNvSpPr txBox="1"/>
          <p:nvPr/>
        </p:nvSpPr>
        <p:spPr>
          <a:xfrm>
            <a:off x="978946" y="4334212"/>
            <a:ext cx="35822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902030302020204" pitchFamily="66" charset="0"/>
              </a:rPr>
              <a:t>Try to add an </a:t>
            </a:r>
            <a:r>
              <a:rPr lang="en-GB" sz="2000" dirty="0">
                <a:solidFill>
                  <a:srgbClr val="006DBF"/>
                </a:solidFill>
                <a:latin typeface="Comic Sans MS" panose="030F0902030302020204" pitchFamily="66" charset="0"/>
              </a:rPr>
              <a:t>adjective </a:t>
            </a:r>
            <a:r>
              <a:rPr lang="en-GB" sz="2000" dirty="0">
                <a:latin typeface="Comic Sans MS" panose="030F0902030302020204" pitchFamily="66" charset="0"/>
              </a:rPr>
              <a:t>before your noun or sound word. </a:t>
            </a:r>
            <a:endParaRPr lang="en-GB" sz="2000" dirty="0">
              <a:effectLst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511195-5A66-DE49-8870-7B860A03CEF5}"/>
              </a:ext>
            </a:extLst>
          </p:cNvPr>
          <p:cNvSpPr txBox="1"/>
          <p:nvPr/>
        </p:nvSpPr>
        <p:spPr>
          <a:xfrm>
            <a:off x="6199917" y="2863632"/>
            <a:ext cx="1038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The quiet buzzing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F3087BC-0B08-2F44-9C8B-38E71F64791A}"/>
              </a:ext>
            </a:extLst>
          </p:cNvPr>
          <p:cNvSpPr txBox="1"/>
          <p:nvPr/>
        </p:nvSpPr>
        <p:spPr>
          <a:xfrm>
            <a:off x="7291592" y="2863632"/>
            <a:ext cx="16401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of the television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978FCB7-5CE9-9D41-BBEF-C510CEC9EF3B}"/>
              </a:ext>
            </a:extLst>
          </p:cNvPr>
          <p:cNvSpPr txBox="1"/>
          <p:nvPr/>
        </p:nvSpPr>
        <p:spPr>
          <a:xfrm>
            <a:off x="6244853" y="1778763"/>
            <a:ext cx="897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The buzzing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32701A-CA69-7240-88BF-971D6693C659}"/>
              </a:ext>
            </a:extLst>
          </p:cNvPr>
          <p:cNvSpPr txBox="1"/>
          <p:nvPr/>
        </p:nvSpPr>
        <p:spPr>
          <a:xfrm>
            <a:off x="7291592" y="1778763"/>
            <a:ext cx="1107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television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7575F27-BA11-E048-9B09-CD2DAB329C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8588735" y="1817180"/>
            <a:ext cx="1641922" cy="923330"/>
          </a:xfrm>
          <a:prstGeom prst="rect">
            <a:avLst/>
          </a:prstGeom>
        </p:spPr>
      </p:pic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D709D112-73D1-6C44-8862-620FB18E51B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8761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166"/>
    </mc:Choice>
    <mc:Fallback>
      <p:transition spd="slow" advTm="531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381000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1ADDD88-DE65-0E49-9A0C-2FE3D070C5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1829" y="645794"/>
            <a:ext cx="4773781" cy="556640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ACAF7E76-7E09-FB46-AD67-52CF30EC4D91}"/>
              </a:ext>
            </a:extLst>
          </p:cNvPr>
          <p:cNvSpPr txBox="1"/>
          <p:nvPr/>
        </p:nvSpPr>
        <p:spPr>
          <a:xfrm>
            <a:off x="849854" y="2435941"/>
            <a:ext cx="47118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902030302020204" pitchFamily="66" charset="0"/>
              </a:rPr>
              <a:t>There are some word banks on the school website. </a:t>
            </a:r>
          </a:p>
        </p:txBody>
      </p: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2BFF9231-2C46-AE49-9693-6673964D70F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8929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689"/>
    </mc:Choice>
    <mc:Fallback>
      <p:transition spd="slow" advTm="256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381000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FD435A-0DA5-1D4C-BC3E-76655E0787FD}"/>
              </a:ext>
            </a:extLst>
          </p:cNvPr>
          <p:cNvSpPr txBox="1"/>
          <p:nvPr/>
        </p:nvSpPr>
        <p:spPr>
          <a:xfrm>
            <a:off x="1861073" y="1245918"/>
            <a:ext cx="80897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902030302020204" pitchFamily="66" charset="0"/>
              </a:rPr>
              <a:t>Don’t forget that you will use these ideas to write your poem tomorrow.</a:t>
            </a:r>
            <a:endParaRPr lang="en-US" sz="36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7D51039-E206-A24D-A1F7-7E487B6FD7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368576" y="2754268"/>
            <a:ext cx="2590725" cy="259072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E82FAC1-BF12-4A4E-B008-83BC9B1DC6A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1336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03"/>
    </mc:Choice>
    <mc:Fallback>
      <p:transition spd="slow" advTm="144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3.9|14.2|3.2|9.6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23.2|4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23.2|4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23.2|4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918</TotalTime>
  <Words>300</Words>
  <Application>Microsoft Macintosh PowerPoint</Application>
  <PresentationFormat>Widescreen</PresentationFormat>
  <Paragraphs>47</Paragraphs>
  <Slides>13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Comic Sans MS,Bold</vt:lpstr>
      <vt:lpstr>Office Theme</vt:lpstr>
      <vt:lpstr>PowerPoint Presentation</vt:lpstr>
      <vt:lpstr>PowerPoint Presentation</vt:lpstr>
      <vt:lpstr>v</vt:lpstr>
      <vt:lpstr>v</vt:lpstr>
      <vt:lpstr>PowerPoint Presentation</vt:lpstr>
      <vt:lpstr>PowerPoint Presentation</vt:lpstr>
      <vt:lpstr>PowerPoint Presentation</vt:lpstr>
      <vt:lpstr>Did you notice a pattern in the poem?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Zoe Bagley</cp:lastModifiedBy>
  <cp:revision>18</cp:revision>
  <dcterms:created xsi:type="dcterms:W3CDTF">2021-02-03T18:46:44Z</dcterms:created>
  <dcterms:modified xsi:type="dcterms:W3CDTF">2021-02-04T10:05:32Z</dcterms:modified>
</cp:coreProperties>
</file>