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B1729-C277-4130-923D-9D7856FCE1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1E6CD2D-0003-41C8-BB38-20A1153414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E7476C-B851-47CA-9D44-26F8FE1FE8FB}"/>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49927F3A-072F-42EA-9EB1-C546752DDE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F6DBD0-40D8-4E1A-9BFE-30A7569B8AA8}"/>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385081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B5722-DD94-4A86-B4AF-C2974F71AB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7B4E19-3803-4A3C-AFDF-21DA1FFB59D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8D07AB-8C87-410C-BACC-A5FACBBF9033}"/>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91FC7945-D046-46D6-8453-AD1B1CD0C7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6FEE33-9445-4443-9A67-A9E583691D01}"/>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2639750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31E2D-758D-40F9-8C31-ACDBF68256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742117-4225-477E-B67E-10569464FB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69E2F8-8982-4EC3-B493-D4D6FB04E265}"/>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55318B1C-61C2-4AE0-9AFF-5316ECBA2B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ED5D93-FBEB-4E3C-90F1-9CF118199595}"/>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3792378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92E4A-5D1A-40B0-BAE0-1197FB6285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DB337C-5D31-4632-8D8D-D0A21C988B9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62A49D-76B5-4C8B-A8E2-088EDFC4AD9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68E9A4-A829-421A-9555-2E3782DFCE2E}"/>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6" name="Footer Placeholder 5">
            <a:extLst>
              <a:ext uri="{FF2B5EF4-FFF2-40B4-BE49-F238E27FC236}">
                <a16:creationId xmlns:a16="http://schemas.microsoft.com/office/drawing/2014/main" id="{3B576690-A316-41A0-9B85-BE06BE2F03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58575E-96EE-46C4-BF85-058E8163EEC6}"/>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1042910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A1034-8BCD-48DF-B636-A7C3F20811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DFBB85-AAE4-4928-A115-774BD83FD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16A2A9E-C348-43C6-A71A-50C26FF5FD3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F0A22B-493E-4B3B-852D-51D1D4EF14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A8E39BE-7EDC-4346-A6E0-75CE70C418A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09D300-86E0-4A6C-B9B7-66349FF27093}"/>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8" name="Footer Placeholder 7">
            <a:extLst>
              <a:ext uri="{FF2B5EF4-FFF2-40B4-BE49-F238E27FC236}">
                <a16:creationId xmlns:a16="http://schemas.microsoft.com/office/drawing/2014/main" id="{EFA3E502-224A-4F9E-A3C6-5C737BDE57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214619-9ED4-4625-A03A-E8488646F159}"/>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4216920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3609A-BCED-4AC8-8366-4004EF1D43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6BA28F-3071-4B46-BEE8-748FF831FEAD}"/>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4" name="Footer Placeholder 3">
            <a:extLst>
              <a:ext uri="{FF2B5EF4-FFF2-40B4-BE49-F238E27FC236}">
                <a16:creationId xmlns:a16="http://schemas.microsoft.com/office/drawing/2014/main" id="{C268FDBC-C87A-43C6-B4F1-517F82BFDB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B99AAB-4C24-4206-82B8-074AF707E7EA}"/>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2647750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D0390E-8983-496D-A73C-B9D4E8A7C8DC}"/>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3" name="Footer Placeholder 2">
            <a:extLst>
              <a:ext uri="{FF2B5EF4-FFF2-40B4-BE49-F238E27FC236}">
                <a16:creationId xmlns:a16="http://schemas.microsoft.com/office/drawing/2014/main" id="{BF87C14E-485D-42AE-A172-923E0A3A95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B1F475-6A56-4845-9110-ADC0C9249558}"/>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1490363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A7C8-7787-428A-8DAC-2BFDBF6C69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931A54-B79B-44D0-AE18-0003C2AB7F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5F8283-C13D-4CF5-A920-5AFD13BFF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B70580-7C1C-4671-AD26-4A76AFBBAE1A}"/>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6" name="Footer Placeholder 5">
            <a:extLst>
              <a:ext uri="{FF2B5EF4-FFF2-40B4-BE49-F238E27FC236}">
                <a16:creationId xmlns:a16="http://schemas.microsoft.com/office/drawing/2014/main" id="{7E197C5E-6180-48B9-B678-C3327F2FE1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21492F-D6CD-423A-ADC0-0C3828162114}"/>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1402066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22477-2B51-417E-A45A-C1D2678F67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1F7492-31DA-4419-8E7E-C263C32080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B74EDAD-84B9-4B30-8CCF-16137507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2F4C82-D5C0-4E21-9D96-74F15AB4D8BC}"/>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6" name="Footer Placeholder 5">
            <a:extLst>
              <a:ext uri="{FF2B5EF4-FFF2-40B4-BE49-F238E27FC236}">
                <a16:creationId xmlns:a16="http://schemas.microsoft.com/office/drawing/2014/main" id="{9A059596-C715-42C6-AA2D-98DAD8D2C1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63AF27-5E71-4FEA-B357-86B8DE407028}"/>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926818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E8E1E-30C5-4300-BF16-2F23881C81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3AA41C-3C65-4E40-A26D-DECD88A0F5E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2E896C-9F6F-472D-A970-F866E1D2B39E}"/>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6AE6DB96-63C0-4749-A6D3-907E2D37E9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A464B7-DE99-45F0-82F4-A98C17C7D95C}"/>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2297475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BF6105-2445-4959-8F97-E336573EC8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62F8EC-27AC-4214-98E2-3E6C5F7CFBF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9D2B4F-8924-43BE-9E6C-088B53BD56CE}"/>
              </a:ext>
            </a:extLst>
          </p:cNvPr>
          <p:cNvSpPr>
            <a:spLocks noGrp="1"/>
          </p:cNvSpPr>
          <p:nvPr>
            <p:ph type="dt" sz="half" idx="10"/>
          </p:nvPr>
        </p:nvSpPr>
        <p:spPr/>
        <p:txBody>
          <a:body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D04AEF18-E5DF-48CB-8A8C-B49140879F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F017C1-696B-4CEA-A7E7-E2331F0E424F}"/>
              </a:ext>
            </a:extLst>
          </p:cNvPr>
          <p:cNvSpPr>
            <a:spLocks noGrp="1"/>
          </p:cNvSpPr>
          <p:nvPr>
            <p:ph type="sldNum" sz="quarter" idx="12"/>
          </p:nvPr>
        </p:nvSpPr>
        <p:spPr/>
        <p:txBody>
          <a:bodyPr/>
          <a:lstStyle/>
          <a:p>
            <a:fld id="{CF372023-6A2C-41A8-ADBA-8DFD9AEDE5A3}" type="slidenum">
              <a:rPr lang="en-GB" smtClean="0"/>
              <a:t>‹#›</a:t>
            </a:fld>
            <a:endParaRPr lang="en-GB"/>
          </a:p>
        </p:txBody>
      </p:sp>
    </p:spTree>
    <p:extLst>
      <p:ext uri="{BB962C8B-B14F-4D97-AF65-F5344CB8AC3E}">
        <p14:creationId xmlns:p14="http://schemas.microsoft.com/office/powerpoint/2010/main" val="2650335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CE1D0D-9777-4EE6-871C-675F24F425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692520-F091-4CC4-8337-D913CDD34B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57F343-70CF-414D-B76B-34747CDBF0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5ED05C-590C-4E48-93CE-93B8D7065310}" type="datetimeFigureOut">
              <a:rPr lang="en-GB" smtClean="0"/>
              <a:t>11/06/2020</a:t>
            </a:fld>
            <a:endParaRPr lang="en-GB"/>
          </a:p>
        </p:txBody>
      </p:sp>
      <p:sp>
        <p:nvSpPr>
          <p:cNvPr id="5" name="Footer Placeholder 4">
            <a:extLst>
              <a:ext uri="{FF2B5EF4-FFF2-40B4-BE49-F238E27FC236}">
                <a16:creationId xmlns:a16="http://schemas.microsoft.com/office/drawing/2014/main" id="{A5B78C4D-09CE-44FA-9A58-183ECFD793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012E6D-46D9-45B0-B1FE-B710B96E99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372023-6A2C-41A8-ADBA-8DFD9AEDE5A3}" type="slidenum">
              <a:rPr lang="en-GB" smtClean="0"/>
              <a:t>‹#›</a:t>
            </a:fld>
            <a:endParaRPr lang="en-GB"/>
          </a:p>
        </p:txBody>
      </p:sp>
    </p:spTree>
    <p:extLst>
      <p:ext uri="{BB962C8B-B14F-4D97-AF65-F5344CB8AC3E}">
        <p14:creationId xmlns:p14="http://schemas.microsoft.com/office/powerpoint/2010/main" val="322759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cid:3bd03cc2-76d7-402f-8062-6ed6ae635122@eurprd03.prod.outlook.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cid:3bd03cc2-76d7-402f-8062-6ed6ae635122@eurprd03.prod.outlook.com" TargetMode="Externa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B9A093E-4F9B-4FA2-8CCF-70B0CA66361E}"/>
              </a:ext>
            </a:extLst>
          </p:cNvPr>
          <p:cNvSpPr>
            <a:spLocks noGrp="1"/>
          </p:cNvSpPr>
          <p:nvPr>
            <p:ph type="ctrTitle"/>
          </p:nvPr>
        </p:nvSpPr>
        <p:spPr>
          <a:xfrm>
            <a:off x="331076" y="1122363"/>
            <a:ext cx="11540358" cy="2387600"/>
          </a:xfrm>
        </p:spPr>
        <p:txBody>
          <a:bodyPr>
            <a:normAutofit/>
          </a:bodyPr>
          <a:lstStyle/>
          <a:p>
            <a:r>
              <a:rPr lang="en-GB" sz="8000" b="1" dirty="0">
                <a:latin typeface="Sassoon Infant Std" panose="020B0503020103030203" pitchFamily="34" charset="0"/>
              </a:rPr>
              <a:t>Tuesday 16</a:t>
            </a:r>
            <a:r>
              <a:rPr lang="en-GB" sz="8000" b="1" baseline="30000" dirty="0">
                <a:latin typeface="Sassoon Infant Std" panose="020B0503020103030203" pitchFamily="34" charset="0"/>
              </a:rPr>
              <a:t>th</a:t>
            </a:r>
            <a:r>
              <a:rPr lang="en-GB" sz="8000" b="1" dirty="0">
                <a:latin typeface="Sassoon Infant Std" panose="020B0503020103030203" pitchFamily="34" charset="0"/>
              </a:rPr>
              <a:t> June 2020</a:t>
            </a:r>
          </a:p>
        </p:txBody>
      </p:sp>
      <p:sp>
        <p:nvSpPr>
          <p:cNvPr id="8" name="Subtitle 7">
            <a:extLst>
              <a:ext uri="{FF2B5EF4-FFF2-40B4-BE49-F238E27FC236}">
                <a16:creationId xmlns:a16="http://schemas.microsoft.com/office/drawing/2014/main" id="{F2C69887-6057-4BC4-BBFC-6BC4D9103546}"/>
              </a:ext>
            </a:extLst>
          </p:cNvPr>
          <p:cNvSpPr>
            <a:spLocks noGrp="1"/>
          </p:cNvSpPr>
          <p:nvPr>
            <p:ph type="subTitle" idx="1"/>
          </p:nvPr>
        </p:nvSpPr>
        <p:spPr>
          <a:xfrm>
            <a:off x="1524000" y="4295721"/>
            <a:ext cx="9144000" cy="1655762"/>
          </a:xfrm>
        </p:spPr>
        <p:txBody>
          <a:bodyPr>
            <a:normAutofit/>
          </a:bodyPr>
          <a:lstStyle/>
          <a:p>
            <a:r>
              <a:rPr lang="en-GB" sz="6000" dirty="0">
                <a:latin typeface="Sassoon Infant Std" panose="020B0503020103030203" pitchFamily="34" charset="0"/>
              </a:rPr>
              <a:t>L.O To compare two pictures</a:t>
            </a:r>
          </a:p>
        </p:txBody>
      </p:sp>
    </p:spTree>
    <p:extLst>
      <p:ext uri="{BB962C8B-B14F-4D97-AF65-F5344CB8AC3E}">
        <p14:creationId xmlns:p14="http://schemas.microsoft.com/office/powerpoint/2010/main" val="2326013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24BB6E-8E10-47BD-B7C0-D8983CC33EEF}"/>
              </a:ext>
            </a:extLst>
          </p:cNvPr>
          <p:cNvSpPr txBox="1"/>
          <p:nvPr/>
        </p:nvSpPr>
        <p:spPr>
          <a:xfrm>
            <a:off x="201949" y="131410"/>
            <a:ext cx="11732548" cy="3170099"/>
          </a:xfrm>
          <a:prstGeom prst="rect">
            <a:avLst/>
          </a:prstGeom>
          <a:noFill/>
        </p:spPr>
        <p:txBody>
          <a:bodyPr wrap="square" rtlCol="0">
            <a:spAutoFit/>
          </a:bodyPr>
          <a:lstStyle/>
          <a:p>
            <a:pPr algn="ctr"/>
            <a:r>
              <a:rPr lang="en-GB" sz="4000" dirty="0">
                <a:latin typeface="Sassoon Infant Std" panose="020B0503020103030203" pitchFamily="34" charset="0"/>
              </a:rPr>
              <a:t>Today we are going to be looking at pictures of schools in India. We are going to talk about what is the same and what is different compared to our school</a:t>
            </a:r>
            <a:r>
              <a:rPr lang="en-GB" sz="4000" dirty="0"/>
              <a:t>. </a:t>
            </a:r>
            <a:r>
              <a:rPr lang="en-GB" sz="4000" dirty="0">
                <a:latin typeface="Sassoon Infant Std" panose="020B0503020103030203" pitchFamily="34" charset="0"/>
              </a:rPr>
              <a:t>The schools we are going to compare from India are called SPG English Medium School and The Oxford School</a:t>
            </a:r>
          </a:p>
        </p:txBody>
      </p:sp>
      <p:pic>
        <p:nvPicPr>
          <p:cNvPr id="3" name="Picture 2">
            <a:extLst>
              <a:ext uri="{FF2B5EF4-FFF2-40B4-BE49-F238E27FC236}">
                <a16:creationId xmlns:a16="http://schemas.microsoft.com/office/drawing/2014/main" id="{EF10562C-11A1-4556-9753-6D224D482F06}"/>
              </a:ext>
            </a:extLst>
          </p:cNvPr>
          <p:cNvPicPr/>
          <p:nvPr/>
        </p:nvPicPr>
        <p:blipFill>
          <a:blip r:embed="rId2">
            <a:extLst>
              <a:ext uri="{28A0092B-C50C-407E-A947-70E740481C1C}">
                <a14:useLocalDpi xmlns:a14="http://schemas.microsoft.com/office/drawing/2010/main" val="0"/>
              </a:ext>
            </a:extLst>
          </a:blip>
          <a:stretch>
            <a:fillRect/>
          </a:stretch>
        </p:blipFill>
        <p:spPr>
          <a:xfrm>
            <a:off x="2773045" y="3301509"/>
            <a:ext cx="6645910" cy="3185795"/>
          </a:xfrm>
          <a:prstGeom prst="rect">
            <a:avLst/>
          </a:prstGeom>
        </p:spPr>
      </p:pic>
    </p:spTree>
    <p:extLst>
      <p:ext uri="{BB962C8B-B14F-4D97-AF65-F5344CB8AC3E}">
        <p14:creationId xmlns:p14="http://schemas.microsoft.com/office/powerpoint/2010/main" val="3024919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D4337F-CCD4-4F54-8A01-DC9E6984C349}"/>
              </a:ext>
            </a:extLst>
          </p:cNvPr>
          <p:cNvPicPr/>
          <p:nvPr/>
        </p:nvPicPr>
        <p:blipFill>
          <a:blip r:embed="rId2"/>
          <a:stretch>
            <a:fillRect/>
          </a:stretch>
        </p:blipFill>
        <p:spPr>
          <a:xfrm>
            <a:off x="517208" y="2337400"/>
            <a:ext cx="5016489" cy="4181475"/>
          </a:xfrm>
          <a:prstGeom prst="rect">
            <a:avLst/>
          </a:prstGeom>
        </p:spPr>
      </p:pic>
      <p:pic>
        <p:nvPicPr>
          <p:cNvPr id="4" name="Picture 3">
            <a:extLst>
              <a:ext uri="{FF2B5EF4-FFF2-40B4-BE49-F238E27FC236}">
                <a16:creationId xmlns:a16="http://schemas.microsoft.com/office/drawing/2014/main" id="{8D0449C1-CF73-4DCA-AF36-3EC6CEF1DD6F}"/>
              </a:ext>
            </a:extLst>
          </p:cNvPr>
          <p:cNvPicPr>
            <a:picLocks noChangeAspect="1"/>
          </p:cNvPicPr>
          <p:nvPr/>
        </p:nvPicPr>
        <p:blipFill>
          <a:blip r:embed="rId3"/>
          <a:stretch>
            <a:fillRect/>
          </a:stretch>
        </p:blipFill>
        <p:spPr>
          <a:xfrm>
            <a:off x="6150292" y="2337399"/>
            <a:ext cx="5524500" cy="4181475"/>
          </a:xfrm>
          <a:prstGeom prst="rect">
            <a:avLst/>
          </a:prstGeom>
        </p:spPr>
      </p:pic>
      <p:sp>
        <p:nvSpPr>
          <p:cNvPr id="5" name="TextBox 4">
            <a:extLst>
              <a:ext uri="{FF2B5EF4-FFF2-40B4-BE49-F238E27FC236}">
                <a16:creationId xmlns:a16="http://schemas.microsoft.com/office/drawing/2014/main" id="{1910088E-E85B-43EB-901F-71757E296F67}"/>
              </a:ext>
            </a:extLst>
          </p:cNvPr>
          <p:cNvSpPr txBox="1"/>
          <p:nvPr/>
        </p:nvSpPr>
        <p:spPr>
          <a:xfrm>
            <a:off x="546537" y="166889"/>
            <a:ext cx="11098925" cy="2616101"/>
          </a:xfrm>
          <a:prstGeom prst="rect">
            <a:avLst/>
          </a:prstGeom>
          <a:noFill/>
        </p:spPr>
        <p:txBody>
          <a:bodyPr wrap="square" rtlCol="0">
            <a:spAutoFit/>
          </a:bodyPr>
          <a:lstStyle/>
          <a:p>
            <a:pPr algn="ctr"/>
            <a:r>
              <a:rPr lang="en-GB" sz="4800" b="1" u="sng" dirty="0">
                <a:latin typeface="Sassoon Infant Std" panose="020B0503020103030203" pitchFamily="34" charset="0"/>
              </a:rPr>
              <a:t>Uniform</a:t>
            </a:r>
          </a:p>
          <a:p>
            <a:pPr algn="ctr"/>
            <a:r>
              <a:rPr lang="en-GB" sz="4000" dirty="0">
                <a:latin typeface="Sassoon Infant Std" panose="020B0503020103030203" pitchFamily="34" charset="0"/>
              </a:rPr>
              <a:t>Most children wear a uniform to school.</a:t>
            </a:r>
          </a:p>
          <a:p>
            <a:pPr algn="ctr"/>
            <a:r>
              <a:rPr lang="en-GB" sz="4000" dirty="0">
                <a:latin typeface="Sassoon Infant Std" panose="020B0503020103030203" pitchFamily="34" charset="0"/>
              </a:rPr>
              <a:t>What is the same? What is different?</a:t>
            </a:r>
          </a:p>
          <a:p>
            <a:pPr algn="ctr"/>
            <a:endParaRPr lang="en-GB" sz="3600" dirty="0">
              <a:latin typeface="Sassoon Infant Std" panose="020B0503020103030203" pitchFamily="34" charset="0"/>
            </a:endParaRPr>
          </a:p>
        </p:txBody>
      </p:sp>
    </p:spTree>
    <p:extLst>
      <p:ext uri="{BB962C8B-B14F-4D97-AF65-F5344CB8AC3E}">
        <p14:creationId xmlns:p14="http://schemas.microsoft.com/office/powerpoint/2010/main" val="3098004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10088E-E85B-43EB-901F-71757E296F67}"/>
              </a:ext>
            </a:extLst>
          </p:cNvPr>
          <p:cNvSpPr txBox="1"/>
          <p:nvPr/>
        </p:nvSpPr>
        <p:spPr>
          <a:xfrm>
            <a:off x="546537" y="166889"/>
            <a:ext cx="11098925" cy="3231654"/>
          </a:xfrm>
          <a:prstGeom prst="rect">
            <a:avLst/>
          </a:prstGeom>
          <a:noFill/>
        </p:spPr>
        <p:txBody>
          <a:bodyPr wrap="square" rtlCol="0">
            <a:spAutoFit/>
          </a:bodyPr>
          <a:lstStyle/>
          <a:p>
            <a:pPr algn="ctr"/>
            <a:r>
              <a:rPr lang="en-GB" sz="4800" b="1" u="sng" dirty="0">
                <a:latin typeface="Sassoon Infant Std" panose="020B0503020103030203" pitchFamily="34" charset="0"/>
              </a:rPr>
              <a:t>Classroom</a:t>
            </a:r>
          </a:p>
          <a:p>
            <a:pPr algn="ctr"/>
            <a:r>
              <a:rPr lang="en-GB" sz="4000" dirty="0">
                <a:latin typeface="Sassoon Infant Std" panose="020B0503020103030203" pitchFamily="34" charset="0"/>
              </a:rPr>
              <a:t>In India the children sit on the floor when in lessons. The sit boys on one side and girls on the other. </a:t>
            </a:r>
          </a:p>
          <a:p>
            <a:pPr algn="ctr"/>
            <a:r>
              <a:rPr lang="en-GB" sz="4000" dirty="0">
                <a:latin typeface="Sassoon Infant Std" panose="020B0503020103030203" pitchFamily="34" charset="0"/>
              </a:rPr>
              <a:t>What is the same? What is different?</a:t>
            </a:r>
          </a:p>
          <a:p>
            <a:pPr algn="ctr"/>
            <a:endParaRPr lang="en-GB" sz="3600" dirty="0">
              <a:latin typeface="Sassoon Infant Std" panose="020B0503020103030203" pitchFamily="34" charset="0"/>
            </a:endParaRPr>
          </a:p>
        </p:txBody>
      </p:sp>
      <p:pic>
        <p:nvPicPr>
          <p:cNvPr id="6" name="Picture 5" descr="India 2011 101.JPG">
            <a:extLst>
              <a:ext uri="{FF2B5EF4-FFF2-40B4-BE49-F238E27FC236}">
                <a16:creationId xmlns:a16="http://schemas.microsoft.com/office/drawing/2014/main" id="{A118B8D2-470E-4F9D-9714-5E43E2AB3081}"/>
              </a:ext>
            </a:extLst>
          </p:cNvPr>
          <p:cNvPicPr>
            <a:picLocks noChangeAspect="1"/>
          </p:cNvPicPr>
          <p:nvPr/>
        </p:nvPicPr>
        <p:blipFill>
          <a:blip r:embed="rId2" cstate="print"/>
          <a:stretch>
            <a:fillRect/>
          </a:stretch>
        </p:blipFill>
        <p:spPr>
          <a:xfrm>
            <a:off x="208865" y="3231931"/>
            <a:ext cx="5987053" cy="3459180"/>
          </a:xfrm>
          <a:prstGeom prst="rect">
            <a:avLst/>
          </a:prstGeom>
        </p:spPr>
      </p:pic>
      <p:pic>
        <p:nvPicPr>
          <p:cNvPr id="7" name="Picture 6">
            <a:extLst>
              <a:ext uri="{FF2B5EF4-FFF2-40B4-BE49-F238E27FC236}">
                <a16:creationId xmlns:a16="http://schemas.microsoft.com/office/drawing/2014/main" id="{7EA48061-5E9B-4B06-98D4-EF1A563490FB}"/>
              </a:ext>
            </a:extLst>
          </p:cNvPr>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6817748" y="3231931"/>
            <a:ext cx="5165385" cy="3585304"/>
          </a:xfrm>
          <a:prstGeom prst="rect">
            <a:avLst/>
          </a:prstGeom>
          <a:noFill/>
          <a:ln>
            <a:noFill/>
          </a:ln>
        </p:spPr>
      </p:pic>
    </p:spTree>
    <p:extLst>
      <p:ext uri="{BB962C8B-B14F-4D97-AF65-F5344CB8AC3E}">
        <p14:creationId xmlns:p14="http://schemas.microsoft.com/office/powerpoint/2010/main" val="3792102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10088E-E85B-43EB-901F-71757E296F67}"/>
              </a:ext>
            </a:extLst>
          </p:cNvPr>
          <p:cNvSpPr txBox="1"/>
          <p:nvPr/>
        </p:nvSpPr>
        <p:spPr>
          <a:xfrm>
            <a:off x="546537" y="166889"/>
            <a:ext cx="11098925" cy="2616101"/>
          </a:xfrm>
          <a:prstGeom prst="rect">
            <a:avLst/>
          </a:prstGeom>
          <a:noFill/>
        </p:spPr>
        <p:txBody>
          <a:bodyPr wrap="square" rtlCol="0">
            <a:spAutoFit/>
          </a:bodyPr>
          <a:lstStyle/>
          <a:p>
            <a:pPr algn="ctr"/>
            <a:r>
              <a:rPr lang="en-GB" sz="4800" b="1" u="sng" dirty="0">
                <a:latin typeface="Sassoon Infant Std" panose="020B0503020103030203" pitchFamily="34" charset="0"/>
              </a:rPr>
              <a:t>Lessons</a:t>
            </a:r>
            <a:endParaRPr lang="en-GB" sz="4800" dirty="0">
              <a:latin typeface="Sassoon Infant Std" panose="020B0503020103030203" pitchFamily="34" charset="0"/>
            </a:endParaRPr>
          </a:p>
          <a:p>
            <a:pPr algn="ctr"/>
            <a:r>
              <a:rPr lang="en-GB" sz="4000" dirty="0">
                <a:latin typeface="Sassoon Infant Std" panose="020B0503020103030203" pitchFamily="34" charset="0"/>
              </a:rPr>
              <a:t>In India they have a blackboard at the front of the class. What is the same? What is different?</a:t>
            </a:r>
          </a:p>
          <a:p>
            <a:pPr algn="ctr"/>
            <a:endParaRPr lang="en-GB" sz="3600" dirty="0">
              <a:latin typeface="Sassoon Infant Std" panose="020B0503020103030203" pitchFamily="34" charset="0"/>
            </a:endParaRPr>
          </a:p>
        </p:txBody>
      </p:sp>
      <p:pic>
        <p:nvPicPr>
          <p:cNvPr id="6" name="Picture 5">
            <a:extLst>
              <a:ext uri="{FF2B5EF4-FFF2-40B4-BE49-F238E27FC236}">
                <a16:creationId xmlns:a16="http://schemas.microsoft.com/office/drawing/2014/main" id="{98B49581-45C3-4E3B-856E-D27E8CEC500D}"/>
              </a:ext>
            </a:extLst>
          </p:cNvPr>
          <p:cNvPicPr/>
          <p:nvPr/>
        </p:nvPicPr>
        <p:blipFill rotWithShape="1">
          <a:blip r:embed="rId2" r:link="rId3" cstate="print">
            <a:extLst>
              <a:ext uri="{28A0092B-C50C-407E-A947-70E740481C1C}">
                <a14:useLocalDpi xmlns:a14="http://schemas.microsoft.com/office/drawing/2010/main" val="0"/>
              </a:ext>
            </a:extLst>
          </a:blip>
          <a:srcRect l="72011" t="-2382" b="64027"/>
          <a:stretch/>
        </p:blipFill>
        <p:spPr bwMode="auto">
          <a:xfrm>
            <a:off x="1129887" y="2256344"/>
            <a:ext cx="4455860" cy="3637334"/>
          </a:xfrm>
          <a:prstGeom prst="rect">
            <a:avLst/>
          </a:prstGeom>
          <a:noFill/>
          <a:ln>
            <a:noFill/>
          </a:ln>
          <a:extLst>
            <a:ext uri="{53640926-AAD7-44D8-BBD7-CCE9431645EC}">
              <a14:shadowObscured xmlns:a14="http://schemas.microsoft.com/office/drawing/2010/main"/>
            </a:ext>
          </a:extLst>
        </p:spPr>
      </p:pic>
      <p:pic>
        <p:nvPicPr>
          <p:cNvPr id="7" name="Picture 6" descr="India 2011 116.JPG">
            <a:extLst>
              <a:ext uri="{FF2B5EF4-FFF2-40B4-BE49-F238E27FC236}">
                <a16:creationId xmlns:a16="http://schemas.microsoft.com/office/drawing/2014/main" id="{B0DC5D85-DBB9-46D5-A111-8C247A17C341}"/>
              </a:ext>
            </a:extLst>
          </p:cNvPr>
          <p:cNvPicPr>
            <a:picLocks noChangeAspect="1"/>
          </p:cNvPicPr>
          <p:nvPr/>
        </p:nvPicPr>
        <p:blipFill>
          <a:blip r:embed="rId4" cstate="print"/>
          <a:stretch>
            <a:fillRect/>
          </a:stretch>
        </p:blipFill>
        <p:spPr>
          <a:xfrm>
            <a:off x="6606253" y="2405981"/>
            <a:ext cx="4455860" cy="3602611"/>
          </a:xfrm>
          <a:prstGeom prst="rect">
            <a:avLst/>
          </a:prstGeom>
        </p:spPr>
      </p:pic>
    </p:spTree>
    <p:extLst>
      <p:ext uri="{BB962C8B-B14F-4D97-AF65-F5344CB8AC3E}">
        <p14:creationId xmlns:p14="http://schemas.microsoft.com/office/powerpoint/2010/main" val="288260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133D4F-4574-4D68-9DD6-A725C19CDB04}"/>
              </a:ext>
            </a:extLst>
          </p:cNvPr>
          <p:cNvSpPr txBox="1"/>
          <p:nvPr/>
        </p:nvSpPr>
        <p:spPr>
          <a:xfrm>
            <a:off x="704193" y="1582340"/>
            <a:ext cx="11098925" cy="3693319"/>
          </a:xfrm>
          <a:prstGeom prst="rect">
            <a:avLst/>
          </a:prstGeom>
          <a:noFill/>
        </p:spPr>
        <p:txBody>
          <a:bodyPr wrap="square" rtlCol="0">
            <a:spAutoFit/>
          </a:bodyPr>
          <a:lstStyle/>
          <a:p>
            <a:pPr algn="ctr"/>
            <a:r>
              <a:rPr lang="en-GB" sz="6600" b="1" dirty="0">
                <a:latin typeface="Sassoon Infant Std" panose="020B0503020103030203" pitchFamily="34" charset="0"/>
              </a:rPr>
              <a:t>Look at these pictures and compare them to our school. </a:t>
            </a:r>
            <a:endParaRPr lang="en-GB" sz="5400" dirty="0">
              <a:latin typeface="Sassoon Infant Std" panose="020B0503020103030203" pitchFamily="34" charset="0"/>
            </a:endParaRPr>
          </a:p>
          <a:p>
            <a:pPr algn="ctr"/>
            <a:endParaRPr lang="en-GB" sz="3600" dirty="0">
              <a:latin typeface="Sassoon Infant Std" panose="020B0503020103030203" pitchFamily="34" charset="0"/>
            </a:endParaRPr>
          </a:p>
        </p:txBody>
      </p:sp>
    </p:spTree>
    <p:extLst>
      <p:ext uri="{BB962C8B-B14F-4D97-AF65-F5344CB8AC3E}">
        <p14:creationId xmlns:p14="http://schemas.microsoft.com/office/powerpoint/2010/main" val="1582539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dia 2011 058.JPG">
            <a:extLst>
              <a:ext uri="{FF2B5EF4-FFF2-40B4-BE49-F238E27FC236}">
                <a16:creationId xmlns:a16="http://schemas.microsoft.com/office/drawing/2014/main" id="{F0555BE7-1F4E-41C8-8CFA-F39548B85636}"/>
              </a:ext>
            </a:extLst>
          </p:cNvPr>
          <p:cNvPicPr>
            <a:picLocks noChangeAspect="1"/>
          </p:cNvPicPr>
          <p:nvPr/>
        </p:nvPicPr>
        <p:blipFill>
          <a:blip r:embed="rId2" cstate="print"/>
          <a:stretch>
            <a:fillRect/>
          </a:stretch>
        </p:blipFill>
        <p:spPr>
          <a:xfrm>
            <a:off x="1279070" y="0"/>
            <a:ext cx="9633859" cy="6858000"/>
          </a:xfrm>
          <a:prstGeom prst="rect">
            <a:avLst/>
          </a:prstGeom>
        </p:spPr>
      </p:pic>
    </p:spTree>
    <p:extLst>
      <p:ext uri="{BB962C8B-B14F-4D97-AF65-F5344CB8AC3E}">
        <p14:creationId xmlns:p14="http://schemas.microsoft.com/office/powerpoint/2010/main" val="542521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descr="India 2011 118.JPG">
            <a:extLst>
              <a:ext uri="{FF2B5EF4-FFF2-40B4-BE49-F238E27FC236}">
                <a16:creationId xmlns:a16="http://schemas.microsoft.com/office/drawing/2014/main" id="{9AFB6E64-0483-47FC-8B6E-5E62A16B9C6E}"/>
              </a:ext>
            </a:extLst>
          </p:cNvPr>
          <p:cNvPicPr>
            <a:picLocks noChangeAspect="1"/>
          </p:cNvPicPr>
          <p:nvPr/>
        </p:nvPicPr>
        <p:blipFill>
          <a:blip r:embed="rId2" cstate="print"/>
          <a:stretch>
            <a:fillRect/>
          </a:stretch>
        </p:blipFill>
        <p:spPr>
          <a:xfrm>
            <a:off x="1205094" y="0"/>
            <a:ext cx="9781811" cy="6858000"/>
          </a:xfrm>
          <a:prstGeom prst="rect">
            <a:avLst/>
          </a:prstGeom>
        </p:spPr>
      </p:pic>
    </p:spTree>
    <p:extLst>
      <p:ext uri="{BB962C8B-B14F-4D97-AF65-F5344CB8AC3E}">
        <p14:creationId xmlns:p14="http://schemas.microsoft.com/office/powerpoint/2010/main" val="4277525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dia 2011 021.JPG">
            <a:extLst>
              <a:ext uri="{FF2B5EF4-FFF2-40B4-BE49-F238E27FC236}">
                <a16:creationId xmlns:a16="http://schemas.microsoft.com/office/drawing/2014/main" id="{F9A379C6-B508-4A15-8FDA-B16470BC8B09}"/>
              </a:ext>
            </a:extLst>
          </p:cNvPr>
          <p:cNvPicPr>
            <a:picLocks noChangeAspect="1"/>
          </p:cNvPicPr>
          <p:nvPr/>
        </p:nvPicPr>
        <p:blipFill>
          <a:blip r:embed="rId2" cstate="print"/>
          <a:stretch>
            <a:fillRect/>
          </a:stretch>
        </p:blipFill>
        <p:spPr>
          <a:xfrm>
            <a:off x="1213944" y="0"/>
            <a:ext cx="9143999" cy="6858000"/>
          </a:xfrm>
          <a:prstGeom prst="rect">
            <a:avLst/>
          </a:prstGeom>
        </p:spPr>
      </p:pic>
    </p:spTree>
    <p:extLst>
      <p:ext uri="{BB962C8B-B14F-4D97-AF65-F5344CB8AC3E}">
        <p14:creationId xmlns:p14="http://schemas.microsoft.com/office/powerpoint/2010/main" val="2228104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dia 2011 113.JPG">
            <a:extLst>
              <a:ext uri="{FF2B5EF4-FFF2-40B4-BE49-F238E27FC236}">
                <a16:creationId xmlns:a16="http://schemas.microsoft.com/office/drawing/2014/main" id="{98535443-017B-4D5E-A92D-5CEA85111AF8}"/>
              </a:ext>
            </a:extLst>
          </p:cNvPr>
          <p:cNvPicPr>
            <a:picLocks noChangeAspect="1"/>
          </p:cNvPicPr>
          <p:nvPr/>
        </p:nvPicPr>
        <p:blipFill>
          <a:blip r:embed="rId2" cstate="print"/>
          <a:stretch>
            <a:fillRect/>
          </a:stretch>
        </p:blipFill>
        <p:spPr>
          <a:xfrm>
            <a:off x="1639615" y="1965"/>
            <a:ext cx="9141380" cy="6856035"/>
          </a:xfrm>
          <a:prstGeom prst="rect">
            <a:avLst/>
          </a:prstGeom>
        </p:spPr>
      </p:pic>
    </p:spTree>
    <p:extLst>
      <p:ext uri="{BB962C8B-B14F-4D97-AF65-F5344CB8AC3E}">
        <p14:creationId xmlns:p14="http://schemas.microsoft.com/office/powerpoint/2010/main" val="27841491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DCB4F6-3E8E-415F-B7C5-F7F2538294FD}"/>
              </a:ext>
            </a:extLst>
          </p:cNvPr>
          <p:cNvPicPr/>
          <p:nvPr/>
        </p:nvPicPr>
        <p:blipFill>
          <a:blip r:embed="rId2">
            <a:extLst>
              <a:ext uri="{28A0092B-C50C-407E-A947-70E740481C1C}">
                <a14:useLocalDpi xmlns:a14="http://schemas.microsoft.com/office/drawing/2010/main" val="0"/>
              </a:ext>
            </a:extLst>
          </a:blip>
          <a:stretch>
            <a:fillRect/>
          </a:stretch>
        </p:blipFill>
        <p:spPr>
          <a:xfrm>
            <a:off x="1671144" y="0"/>
            <a:ext cx="9096703" cy="6858000"/>
          </a:xfrm>
          <a:prstGeom prst="rect">
            <a:avLst/>
          </a:prstGeom>
        </p:spPr>
      </p:pic>
    </p:spTree>
    <p:extLst>
      <p:ext uri="{BB962C8B-B14F-4D97-AF65-F5344CB8AC3E}">
        <p14:creationId xmlns:p14="http://schemas.microsoft.com/office/powerpoint/2010/main" val="3054969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1FE5F7-E3B7-4A38-B9B3-3B9F6E401371}"/>
              </a:ext>
            </a:extLst>
          </p:cNvPr>
          <p:cNvPicPr>
            <a:picLocks noChangeAspect="1"/>
          </p:cNvPicPr>
          <p:nvPr/>
        </p:nvPicPr>
        <p:blipFill>
          <a:blip r:embed="rId2"/>
          <a:stretch>
            <a:fillRect/>
          </a:stretch>
        </p:blipFill>
        <p:spPr>
          <a:xfrm>
            <a:off x="4372385" y="1523342"/>
            <a:ext cx="3447229" cy="4842261"/>
          </a:xfrm>
          <a:prstGeom prst="rect">
            <a:avLst/>
          </a:prstGeom>
        </p:spPr>
      </p:pic>
      <p:sp>
        <p:nvSpPr>
          <p:cNvPr id="3" name="TextBox 2">
            <a:extLst>
              <a:ext uri="{FF2B5EF4-FFF2-40B4-BE49-F238E27FC236}">
                <a16:creationId xmlns:a16="http://schemas.microsoft.com/office/drawing/2014/main" id="{15057C1E-D2AA-4CA2-93B5-1AA983CE6C0F}"/>
              </a:ext>
            </a:extLst>
          </p:cNvPr>
          <p:cNvSpPr txBox="1"/>
          <p:nvPr/>
        </p:nvSpPr>
        <p:spPr>
          <a:xfrm>
            <a:off x="299545" y="299545"/>
            <a:ext cx="11146221" cy="954107"/>
          </a:xfrm>
          <a:prstGeom prst="rect">
            <a:avLst/>
          </a:prstGeom>
          <a:noFill/>
        </p:spPr>
        <p:txBody>
          <a:bodyPr wrap="square" rtlCol="0">
            <a:spAutoFit/>
          </a:bodyPr>
          <a:lstStyle/>
          <a:p>
            <a:pPr algn="ctr"/>
            <a:r>
              <a:rPr lang="en-GB" sz="2800" dirty="0">
                <a:latin typeface="Sassoon Infant Std" panose="020B0503020103030203" pitchFamily="34" charset="0"/>
              </a:rPr>
              <a:t>Draw a picture of your classroom and a picture of a school in India’s classroom. Write a sentence about each picture.</a:t>
            </a:r>
          </a:p>
        </p:txBody>
      </p:sp>
    </p:spTree>
    <p:extLst>
      <p:ext uri="{BB962C8B-B14F-4D97-AF65-F5344CB8AC3E}">
        <p14:creationId xmlns:p14="http://schemas.microsoft.com/office/powerpoint/2010/main" val="4040206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172</Words>
  <Application>Microsoft Office PowerPoint</Application>
  <PresentationFormat>Widescreen</PresentationFormat>
  <Paragraphs>13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Sassoon Infant Std</vt:lpstr>
      <vt:lpstr>Office Theme</vt:lpstr>
      <vt:lpstr>Tuesday 16th June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16th June 2020</dc:title>
  <dc:creator>I. Pitman</dc:creator>
  <cp:lastModifiedBy>I. Pitman</cp:lastModifiedBy>
  <cp:revision>4</cp:revision>
  <dcterms:created xsi:type="dcterms:W3CDTF">2020-06-11T12:46:09Z</dcterms:created>
  <dcterms:modified xsi:type="dcterms:W3CDTF">2020-06-11T13:08:29Z</dcterms:modified>
</cp:coreProperties>
</file>