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9F183A-D284-317E-26E6-DF1A70223726}" v="80" dt="2026-01-22T09:58:15.6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73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84C4-FF35-4325-AF95-054299334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1D35C-F09C-4EC1-8322-E63324BDBF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7409B-2E46-40E3-876A-D14C56F8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61DD1-D662-4EFD-A537-05D34409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4B10-C380-4E49-8CBC-00A5A89E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00C3-BDAF-4378-BEC3-78F2977B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6BA7-6216-4C6D-A4DF-67B0B0B7B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E3F36-1C7B-404B-A430-DC3CF873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9E70C-3132-4DE3-8FFB-C564D0B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0D399-4C76-4379-8EB2-7A0D610B8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34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2AB0-AFAF-4D26-8EC3-33E2A0CF6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2E585-7770-454D-A66E-3BC130DB3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751E0-C153-4BEC-A471-2E2CDDF5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3762-5398-49C6-A860-117E7161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DD209-7F5D-4D6C-A8D6-9C2A7185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AA38-68FF-4B41-A820-9B9EEE3EF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823C-79C0-4B9C-B8A8-A1B99B7D9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48D7D-F3BE-4DFF-BFD0-24CB06110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35364-EE74-45C6-8D8E-3F3B2CA2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DAEA-58BB-456C-ADAD-415E005B8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028E-D0D9-495C-A2B7-BC6482AC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3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68635-6908-4BE8-A4E6-A500DB2E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E63A3-3D4D-4713-99D6-F4DF7117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C20F5-A6C8-47EA-9E31-8565DC244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721AE-F285-458E-B900-43B96E6DD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6D3BC-4674-4A9A-AB76-0DD2FC7DE3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8C7D4-8F20-4C21-85DF-A0923268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29A6-CAAA-4711-81C5-7955CB576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8B8894-E91C-4BF3-AB0E-8DD47298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33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0AF7-6EF6-4ABD-8105-0424850C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B5118-ACD3-44BA-9911-01DE3BF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AD87C-6468-4DCC-AFF8-9BC354C0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02599-2D71-406E-9EAC-3ED81A08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77331-093A-4874-AA11-14114C4F2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7D42F0-5C0D-4652-B7AD-83646A7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6C13-B0E7-460A-B3C5-6A2838D47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9CB67-F96D-492D-ABD0-90FCCD8E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3875C-E9B5-48F2-92FB-F7085966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475B9-12A2-4A11-9991-1A2B86E57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33D46-86CF-40BF-98A5-6422C4259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83BEA6-E6A0-4844-A0B8-271593B6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79F9A-7CBF-4E55-B63A-FDF1B6E9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B61C-5036-4507-B8B0-F736DE16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F6EC1-3E2C-4338-8876-50915E0E8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C8632-38BE-4EF1-A836-FE0778648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51DC7-EC4E-4701-9ADB-744B5DFE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D0826-969F-4BD7-BFB4-0A65A428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E16DB-DFDF-48DA-8CAC-A6D5CF270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788A-4D12-474C-BBC1-4500584B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658AB-3ED8-403A-B92D-72261BC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6E54A-D053-47A6-BC2C-CD4F076E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79DCD-304A-4A74-8148-45B37794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3D103-5269-456E-AB45-29D453D21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7F779-F652-4F2A-AE3B-A287952AD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8178AE-C6BD-4548-A1EA-47B23F6C0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7E10F-C4A7-4DE0-BE58-745DF5F9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D2672-1260-48D3-9D65-2006D9C8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B8CC-9BED-40B1-9786-E2651416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F4832-DCE4-4CB7-9D6F-1E242C40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4E6CE-A1E1-4BEA-B3A1-D1A1537AA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69DD-F7EA-4A94-A1E7-0A2688B33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A8E-9543-4699-92AC-3D5E056B2E5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0853-DF24-4955-8BF9-277BC9016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44457-8DE1-4261-A3DA-3F47C0C5C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0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4825"/>
            <a:ext cx="9144000" cy="115411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English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27B56-C40D-4131-87B9-14747B204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5076" y="1898013"/>
            <a:ext cx="4881848" cy="42837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4F35ED8-94D6-4DE0-984B-B0BC115CA53F}"/>
              </a:ext>
            </a:extLst>
          </p:cNvPr>
          <p:cNvSpPr/>
          <p:nvPr/>
        </p:nvSpPr>
        <p:spPr>
          <a:xfrm>
            <a:off x="3648075" y="1876425"/>
            <a:ext cx="4905375" cy="43243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6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15"/>
    </mc:Choice>
    <mc:Fallback xmlns="">
      <p:transition spd="slow" advTm="299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9250" y="10953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>
                <a:solidFill>
                  <a:srgbClr val="0070C0"/>
                </a:solidFill>
              </a:rPr>
              <a:t>Learning Objective: </a:t>
            </a:r>
            <a:r>
              <a:rPr lang="en-GB" sz="7200" dirty="0"/>
              <a:t>To write a speech bubble.</a:t>
            </a:r>
          </a:p>
        </p:txBody>
      </p:sp>
      <p:pic>
        <p:nvPicPr>
          <p:cNvPr id="1026" name="Picture 2" descr="Free Taster of Speech Bubbles » London Bubble Theatre Company">
            <a:extLst>
              <a:ext uri="{FF2B5EF4-FFF2-40B4-BE49-F238E27FC236}">
                <a16:creationId xmlns:a16="http://schemas.microsoft.com/office/drawing/2014/main" id="{D92D5A7E-E2EE-46D6-A7F7-AA8F1405C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670" y="2609849"/>
            <a:ext cx="613916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C5397CD-F823-4B88-A6BC-2EF0651BC035}"/>
              </a:ext>
            </a:extLst>
          </p:cNvPr>
          <p:cNvSpPr/>
          <p:nvPr/>
        </p:nvSpPr>
        <p:spPr>
          <a:xfrm>
            <a:off x="3121670" y="2609849"/>
            <a:ext cx="6139160" cy="35718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9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80"/>
    </mc:Choice>
    <mc:Fallback xmlns="">
      <p:transition spd="slow" advTm="1238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What is a speech bubble?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685799" y="1819275"/>
            <a:ext cx="10658475" cy="16097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/>
              <a:t>A speech bubble is used to show that a character is talking.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24E01FF-0D6F-4B32-844B-BCE589A0AB65}"/>
              </a:ext>
            </a:extLst>
          </p:cNvPr>
          <p:cNvSpPr txBox="1">
            <a:spLocks/>
          </p:cNvSpPr>
          <p:nvPr/>
        </p:nvSpPr>
        <p:spPr>
          <a:xfrm>
            <a:off x="685799" y="3798888"/>
            <a:ext cx="10658475" cy="16097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/>
              <a:t>Only the actual words that are spoken can go in the bubble.</a:t>
            </a: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9B4D3F91-D3D3-4356-AA65-7C91AAAABD44}"/>
              </a:ext>
            </a:extLst>
          </p:cNvPr>
          <p:cNvSpPr/>
          <p:nvPr/>
        </p:nvSpPr>
        <p:spPr>
          <a:xfrm>
            <a:off x="9782175" y="419100"/>
            <a:ext cx="1666875" cy="1030287"/>
          </a:xfrm>
          <a:prstGeom prst="wedgeEllipseCallout">
            <a:avLst>
              <a:gd name="adj1" fmla="val -58547"/>
              <a:gd name="adj2" fmla="val 7821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94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98"/>
    </mc:Choice>
    <mc:Fallback xmlns="">
      <p:transition spd="slow" advTm="3119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BE6315-F59B-4D9C-93B3-99ADC5BEF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9848" y="830060"/>
            <a:ext cx="8903594" cy="51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07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11"/>
    </mc:Choice>
    <mc:Fallback xmlns="">
      <p:transition spd="slow" advTm="4141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31A990-A8A7-4BCB-A349-CCADC9BB8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147" y="961838"/>
            <a:ext cx="7018278" cy="5070751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A54F8BB0-CC8A-45BE-BD24-2DB178995F45}"/>
              </a:ext>
            </a:extLst>
          </p:cNvPr>
          <p:cNvSpPr/>
          <p:nvPr/>
        </p:nvSpPr>
        <p:spPr>
          <a:xfrm>
            <a:off x="4514850" y="3771900"/>
            <a:ext cx="2457450" cy="1419225"/>
          </a:xfrm>
          <a:prstGeom prst="wedgeEllipseCallout">
            <a:avLst>
              <a:gd name="adj1" fmla="val 67151"/>
              <a:gd name="adj2" fmla="val -63675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5373C7-C0B8-4BAC-9F40-2091BFD5C957}"/>
              </a:ext>
            </a:extLst>
          </p:cNvPr>
          <p:cNvSpPr txBox="1"/>
          <p:nvPr/>
        </p:nvSpPr>
        <p:spPr>
          <a:xfrm>
            <a:off x="4928041" y="4066013"/>
            <a:ext cx="2118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I’m coming Grandmother!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35F050-6FA9-4749-97B1-EE8C80054F66}"/>
              </a:ext>
            </a:extLst>
          </p:cNvPr>
          <p:cNvSpPr/>
          <p:nvPr/>
        </p:nvSpPr>
        <p:spPr>
          <a:xfrm>
            <a:off x="2478147" y="961838"/>
            <a:ext cx="7018278" cy="507075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843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01"/>
    </mc:Choice>
    <mc:Fallback xmlns="">
      <p:transition spd="slow" advTm="52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4C722C-9D16-465A-8E6A-8C3538BDA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7655" y="1052735"/>
            <a:ext cx="6356690" cy="497985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E3356F2-A361-48D0-929F-932D558DB083}"/>
              </a:ext>
            </a:extLst>
          </p:cNvPr>
          <p:cNvSpPr/>
          <p:nvPr/>
        </p:nvSpPr>
        <p:spPr>
          <a:xfrm>
            <a:off x="2917655" y="1052735"/>
            <a:ext cx="6356690" cy="497985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66960D47-022F-4A9A-9D41-9C48265EC73A}"/>
              </a:ext>
            </a:extLst>
          </p:cNvPr>
          <p:cNvSpPr/>
          <p:nvPr/>
        </p:nvSpPr>
        <p:spPr>
          <a:xfrm>
            <a:off x="7334250" y="1276350"/>
            <a:ext cx="2457450" cy="1419225"/>
          </a:xfrm>
          <a:prstGeom prst="wedgeEllipseCallout">
            <a:avLst>
              <a:gd name="adj1" fmla="val -63082"/>
              <a:gd name="adj2" fmla="val 73909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2CCBD4-DCBD-4464-91D6-6D0F8380517E}"/>
              </a:ext>
            </a:extLst>
          </p:cNvPr>
          <p:cNvSpPr txBox="1"/>
          <p:nvPr/>
        </p:nvSpPr>
        <p:spPr>
          <a:xfrm>
            <a:off x="7673211" y="1570463"/>
            <a:ext cx="2118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I’ve made you some cakes!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335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29"/>
    </mc:Choice>
    <mc:Fallback xmlns="">
      <p:transition spd="slow" advTm="40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0D015B3-F763-47CF-A435-9BEDCA719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867" y="420805"/>
            <a:ext cx="4488483" cy="30205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D579F8-637F-4D04-8F8D-978527CD5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074" y="384854"/>
            <a:ext cx="4755183" cy="30441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0E80A1-B2F9-47E0-9417-DE9E1E55C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3471" y="3666396"/>
            <a:ext cx="4488483" cy="294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66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88"/>
    </mc:Choice>
    <mc:Fallback xmlns="">
      <p:transition spd="slow" advTm="4018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D28A51-C8BA-4A83-81F0-5D67D69869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5402" y="766602"/>
            <a:ext cx="7481196" cy="5324796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3A3211CF-1E0A-4683-BEF3-96DB95928AED}"/>
              </a:ext>
            </a:extLst>
          </p:cNvPr>
          <p:cNvSpPr/>
          <p:nvPr/>
        </p:nvSpPr>
        <p:spPr>
          <a:xfrm>
            <a:off x="7105650" y="1000125"/>
            <a:ext cx="2457450" cy="1419225"/>
          </a:xfrm>
          <a:prstGeom prst="wedgeEllipseCallout">
            <a:avLst>
              <a:gd name="adj1" fmla="val -63082"/>
              <a:gd name="adj2" fmla="val 73909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2A4179-4995-41C8-BE93-6A10DD400AB0}"/>
              </a:ext>
            </a:extLst>
          </p:cNvPr>
          <p:cNvSpPr txBox="1"/>
          <p:nvPr/>
        </p:nvSpPr>
        <p:spPr>
          <a:xfrm>
            <a:off x="7581360" y="1294238"/>
            <a:ext cx="2118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Infant" pitchFamily="2" charset="0"/>
              </a:rPr>
              <a:t>HELP!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578EDC-D05D-4502-8D7D-D6788CC92C05}"/>
              </a:ext>
            </a:extLst>
          </p:cNvPr>
          <p:cNvSpPr/>
          <p:nvPr/>
        </p:nvSpPr>
        <p:spPr>
          <a:xfrm>
            <a:off x="2355401" y="728502"/>
            <a:ext cx="7481195" cy="536289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015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90"/>
    </mc:Choice>
    <mc:Fallback xmlns="">
      <p:transition spd="slow" advTm="61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0C40E-E264-4344-9C9C-FA657B6AE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769" y="401783"/>
            <a:ext cx="4250206" cy="59020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14D58E5-4A10-4BE8-B3C9-1A8218B61A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8326" y="5303108"/>
            <a:ext cx="6773819" cy="120559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900" dirty="0">
                <a:ea typeface="Calibri Light"/>
                <a:cs typeface="Calibri Light"/>
              </a:rPr>
            </a:br>
            <a:br>
              <a:rPr lang="en-GB" sz="4900" dirty="0"/>
            </a:br>
            <a:r>
              <a:rPr lang="en-GB" sz="4000" dirty="0"/>
              <a:t>Remember, you only need to write exactly what they are saying.</a:t>
            </a:r>
            <a:br>
              <a:rPr lang="en-GB" sz="7200" dirty="0">
                <a:solidFill>
                  <a:srgbClr val="0070C0"/>
                </a:solidFill>
              </a:rPr>
            </a:br>
            <a:br>
              <a:rPr lang="en-GB" sz="7200" dirty="0">
                <a:solidFill>
                  <a:srgbClr val="0070C0"/>
                </a:solidFill>
              </a:rPr>
            </a:br>
            <a:endParaRPr lang="en-GB" sz="7200" dirty="0"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A5D97BA-C5EC-41D7-88FB-FC3C5D164754}"/>
              </a:ext>
            </a:extLst>
          </p:cNvPr>
          <p:cNvSpPr txBox="1">
            <a:spLocks/>
          </p:cNvSpPr>
          <p:nvPr/>
        </p:nvSpPr>
        <p:spPr>
          <a:xfrm>
            <a:off x="4936005" y="4869197"/>
            <a:ext cx="7038975" cy="12684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dirty="0"/>
              <a:t>You don’t need to write ‘said Little Red Riding Hood’. </a:t>
            </a:r>
            <a:br>
              <a:rPr lang="en-GB" sz="1600" dirty="0">
                <a:solidFill>
                  <a:srgbClr val="0070C0"/>
                </a:solidFill>
              </a:rPr>
            </a:br>
            <a:br>
              <a:rPr lang="en-GB" sz="1600" dirty="0">
                <a:solidFill>
                  <a:srgbClr val="0070C0"/>
                </a:solidFill>
              </a:rPr>
            </a:br>
            <a:endParaRPr lang="en-GB" sz="16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247D4A4-8769-420F-8A3B-6A57749B6E02}"/>
              </a:ext>
            </a:extLst>
          </p:cNvPr>
          <p:cNvSpPr txBox="1">
            <a:spLocks/>
          </p:cNvSpPr>
          <p:nvPr/>
        </p:nvSpPr>
        <p:spPr>
          <a:xfrm>
            <a:off x="4936005" y="5883511"/>
            <a:ext cx="7038975" cy="12684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dirty="0"/>
              <a:t>Remember to use the sentence rules!</a:t>
            </a:r>
            <a:br>
              <a:rPr lang="en-GB" sz="1400" dirty="0">
                <a:solidFill>
                  <a:srgbClr val="0070C0"/>
                </a:solidFill>
              </a:rPr>
            </a:br>
            <a:br>
              <a:rPr lang="en-GB" sz="1400" dirty="0">
                <a:solidFill>
                  <a:srgbClr val="0070C0"/>
                </a:solidFill>
              </a:rPr>
            </a:br>
            <a:endParaRPr lang="en-GB" sz="14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F64128-CBB1-8972-30C9-7974BF9B7A0C}"/>
              </a:ext>
            </a:extLst>
          </p:cNvPr>
          <p:cNvSpPr txBox="1">
            <a:spLocks/>
          </p:cNvSpPr>
          <p:nvPr/>
        </p:nvSpPr>
        <p:spPr>
          <a:xfrm>
            <a:off x="4750915" y="-558114"/>
            <a:ext cx="7206306" cy="36151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900" dirty="0"/>
              <a:t>Draw a picture of a character from the story and add their speech in a speech bubble.</a:t>
            </a:r>
            <a:endParaRPr lang="en-GB" sz="4900" dirty="0"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00409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89"/>
    </mc:Choice>
    <mc:Fallback xmlns="">
      <p:transition spd="slow" advTm="58189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95</Words>
  <Application>Microsoft Office PowerPoint</Application>
  <PresentationFormat>Widescreen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English</vt:lpstr>
      <vt:lpstr>Learning Objective: To write a speech bubble.</vt:lpstr>
      <vt:lpstr>What is a speech bubble?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Remember, you only need to write exactly what they are saying.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Janet West</cp:lastModifiedBy>
  <cp:revision>25</cp:revision>
  <dcterms:created xsi:type="dcterms:W3CDTF">2021-01-17T00:09:15Z</dcterms:created>
  <dcterms:modified xsi:type="dcterms:W3CDTF">2026-01-22T10:14:35Z</dcterms:modified>
</cp:coreProperties>
</file>