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6" r:id="rId4"/>
    <p:sldId id="260" r:id="rId5"/>
    <p:sldId id="257" r:id="rId6"/>
    <p:sldId id="262" r:id="rId7"/>
    <p:sldId id="265" r:id="rId8"/>
    <p:sldId id="271" r:id="rId9"/>
    <p:sldId id="27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31" autoAdjust="0"/>
    <p:restoredTop sz="94660"/>
  </p:normalViewPr>
  <p:slideViewPr>
    <p:cSldViewPr snapToGrid="0">
      <p:cViewPr>
        <p:scale>
          <a:sx n="86" d="100"/>
          <a:sy n="86" d="100"/>
        </p:scale>
        <p:origin x="52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8E871-8EEB-4D2C-BC62-8A85D7A8D9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184105-140E-412D-8B69-6DC113CF2C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B3B82E-25F0-4919-9FB8-796724960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43FF-6D70-4460-9D6C-7002567D6E25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EF6E7A-DFC4-4FAE-A02C-2022F0C88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7FB26C-158B-42BD-B229-2480B6742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11CD8-995A-4EEF-81B3-B919426F8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595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E0848-77A1-466D-ADE3-5EB99C3D2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53390F-DFFB-4D38-9D53-C21464566E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0B83F7-CB12-41DF-8273-8D9D6C151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43FF-6D70-4460-9D6C-7002567D6E25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4AF6A5-2129-4B0E-8CD3-1F007BCBE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AB880-9BF7-4781-8080-74F1E8FBE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11CD8-995A-4EEF-81B3-B919426F8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758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D6AEF-8AD0-4B11-9AB1-C079E719B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CD3BD-07F0-4562-A816-76185FE1C4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BCCAB5-8997-4DE5-A163-34C38AD78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43FF-6D70-4460-9D6C-7002567D6E25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1CD1DD-349D-42B9-BD1B-4B7FAD9F7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500D89-942A-455F-9C6F-8579CB8AC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11CD8-995A-4EEF-81B3-B919426F8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710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833FD-6474-4979-8EBE-D16264D4B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3A79C-0ECE-444B-BB72-2125DF7781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DEBF4A-9ABC-4B18-8A42-A4372AE210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8BD1C9-1A53-4380-8C9E-11F8D5693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43FF-6D70-4460-9D6C-7002567D6E25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054F35-E111-4D4A-B697-BB205DA38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A52A1B-4482-4C50-9950-0C38D3294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11CD8-995A-4EEF-81B3-B919426F8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290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3DA88-BFAE-4021-BFA5-7676D81C3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0079BD-4EC3-49D0-8D4B-CB36B2087B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8C2D87-5A2F-4809-AA5B-F0451150BB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96B9D62-B652-4E13-893D-F6629C86BA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BDA6D8-2E63-4957-BA23-6ED71AE348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6010FC-B37B-476D-9CB8-FF67F439A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43FF-6D70-4460-9D6C-7002567D6E25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C4F12B-00A3-47C1-82E2-78904C4C4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143299-B2D8-43E3-B735-EAB881B8C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11CD8-995A-4EEF-81B3-B919426F8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445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71964-3417-465F-A074-35090DA07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BE9F52-2CD1-418C-956B-96666225B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43FF-6D70-4460-9D6C-7002567D6E25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67B5B7-AC28-45DB-BCFF-9D88CE4E6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012067-60F0-470E-9C77-06769C6F6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11CD8-995A-4EEF-81B3-B919426F8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537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2895D5-01F1-4971-8605-5CA4B15FD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43FF-6D70-4460-9D6C-7002567D6E25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221D69-D284-45FE-834B-AABFCC609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A23464-C5A6-448E-9C2E-1CAEF74F8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11CD8-995A-4EEF-81B3-B919426F8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59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B6F7E-27CE-44DA-B1B2-37629DE63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CD9883-0F6F-4A7C-8677-67D387E833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23935E-BE74-470C-BBFC-A09A89C938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1B0FD2-378C-4A49-B8B0-0C9ADC889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43FF-6D70-4460-9D6C-7002567D6E25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258705-30B5-44B5-B1C6-37E5BCBC6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8B4527-0964-4D41-9EE2-2183AEB58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11CD8-995A-4EEF-81B3-B919426F8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641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78332-8E77-4E29-B7D8-200EC28A89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92829A-EA71-4FEA-B1C8-3B3F731804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129E09-8CE0-4793-B5CA-5E6A1D369B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F38C7D-D9A4-4259-9F6F-6EF220EBA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43FF-6D70-4460-9D6C-7002567D6E25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36D8E9-BC0D-4019-942D-3D4278465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6A3896-D081-4B5F-8EF5-1CFB7FEF7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11CD8-995A-4EEF-81B3-B919426F8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40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022A0-C20F-46A5-BC52-ADEAC6F0B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6C7984-E42A-4C26-8463-45AF2AE8C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B85A85-9699-4C0A-A2B4-0E7FF848F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43FF-6D70-4460-9D6C-7002567D6E25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EEF445-0477-4183-8296-6FC370084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C0A982-ACBD-458D-BF46-7906A2C78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11CD8-995A-4EEF-81B3-B919426F8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090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1C07A6-8337-4530-8003-28E3826396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F708C9-CA3D-4C01-9226-E0057A125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2082C9-A545-4722-BCD7-E9B2EE320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843FF-6D70-4460-9D6C-7002567D6E25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8B3991-47D7-4BA9-A526-769AA1B0B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A83B6-AC9D-4A63-929C-D0E876121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11CD8-995A-4EEF-81B3-B919426F8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170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0F95B5-6798-4E38-A97A-379A316E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40F39C-8FEC-4EAA-A432-8841E937D0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FD5608-3389-4BA8-AADE-73DB3F7F1C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843FF-6D70-4460-9D6C-7002567D6E25}" type="datetimeFigureOut">
              <a:rPr lang="en-GB" smtClean="0"/>
              <a:t>10/10/2020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120D35-EE84-4F08-9434-8E0477DD09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293A9F-B65A-46AE-A2FC-A7FA1239C4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11CD8-995A-4EEF-81B3-B919426F8F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048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socialscience-6.blogspot.com/p/geography.html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Cala_de_Sant_Vicent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commons.wikimedia.org/wiki/File:Playa_del_Postiguet,_Alicante,_Espa%C3%B1a,_2014-07-04,_DD_47.JPG" TargetMode="Externa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4.gif"/><Relationship Id="rId3" Type="http://schemas.openxmlformats.org/officeDocument/2006/relationships/hyperlink" Target="https://en.wikipedia.org/wiki/File:Paris,France.jpg" TargetMode="External"/><Relationship Id="rId7" Type="http://schemas.openxmlformats.org/officeDocument/2006/relationships/hyperlink" Target="https://pixnio.com/nature-landscapes/field/vineyard-fields-france" TargetMode="External"/><Relationship Id="rId12" Type="http://schemas.openxmlformats.org/officeDocument/2006/relationships/hyperlink" Target="https://creativecommons.org/licenses/by-sa/3.0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11" Type="http://schemas.openxmlformats.org/officeDocument/2006/relationships/hyperlink" Target="https://en.wikipedia.org/wiki/France" TargetMode="External"/><Relationship Id="rId5" Type="http://schemas.openxmlformats.org/officeDocument/2006/relationships/hyperlink" Target="https://www.goodfreephotos.com/france/paris/sunset-on-the-seine-in-paris-france.jpg.php" TargetMode="External"/><Relationship Id="rId10" Type="http://schemas.openxmlformats.org/officeDocument/2006/relationships/image" Target="../media/image13.png"/><Relationship Id="rId4" Type="http://schemas.openxmlformats.org/officeDocument/2006/relationships/image" Target="../media/image10.jpg"/><Relationship Id="rId9" Type="http://schemas.openxmlformats.org/officeDocument/2006/relationships/hyperlink" Target="https://commons.wikimedia.org/wiki/File:France_map_Lambert-93_with_regions_and_departments-occupation.svg" TargetMode="External"/><Relationship Id="rId14" Type="http://schemas.openxmlformats.org/officeDocument/2006/relationships/hyperlink" Target="https://www.mapsopensource.com/europe.html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://spanishfootballsports.blogspot.com/2013/03/spanish-football-team-usa-june-friendly.html" TargetMode="External"/><Relationship Id="rId3" Type="http://schemas.openxmlformats.org/officeDocument/2006/relationships/hyperlink" Target="https://en.wikipedia.org/wiki/Sardinero" TargetMode="External"/><Relationship Id="rId7" Type="http://schemas.openxmlformats.org/officeDocument/2006/relationships/hyperlink" Target="http://sunshinestacey.com/all-inclusive-spain-with-flights-just-99-each-2/" TargetMode="External"/><Relationship Id="rId12" Type="http://schemas.openxmlformats.org/officeDocument/2006/relationships/image" Target="../media/image20.jpg"/><Relationship Id="rId2" Type="http://schemas.openxmlformats.org/officeDocument/2006/relationships/image" Target="../media/image15.jpg"/><Relationship Id="rId16" Type="http://schemas.openxmlformats.org/officeDocument/2006/relationships/hyperlink" Target="https://creativecommons.org/licenses/by-nc-nd/3.0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11" Type="http://schemas.openxmlformats.org/officeDocument/2006/relationships/hyperlink" Target="https://en.wikipedia.org/wiki/C%C3%A1ceres,_Spain" TargetMode="External"/><Relationship Id="rId5" Type="http://schemas.openxmlformats.org/officeDocument/2006/relationships/hyperlink" Target="https://en.wikipedia.org/wiki/Spanish_East_Indies" TargetMode="External"/><Relationship Id="rId15" Type="http://schemas.openxmlformats.org/officeDocument/2006/relationships/hyperlink" Target="https://creativecommons.org/licenses/by-nc-sa/3.0/" TargetMode="External"/><Relationship Id="rId10" Type="http://schemas.openxmlformats.org/officeDocument/2006/relationships/image" Target="../media/image19.jpg"/><Relationship Id="rId4" Type="http://schemas.openxmlformats.org/officeDocument/2006/relationships/image" Target="../media/image16.png"/><Relationship Id="rId9" Type="http://schemas.openxmlformats.org/officeDocument/2006/relationships/hyperlink" Target="https://en.wikivoyage.org/wiki/Spain" TargetMode="External"/><Relationship Id="rId14" Type="http://schemas.openxmlformats.org/officeDocument/2006/relationships/hyperlink" Target="https://creativecommons.org/licenses/by-sa/3.0/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13" Type="http://schemas.openxmlformats.org/officeDocument/2006/relationships/hyperlink" Target="http://www.ihacom.co.uk/Italy-Promotions/hyr/" TargetMode="External"/><Relationship Id="rId3" Type="http://schemas.openxmlformats.org/officeDocument/2006/relationships/hyperlink" Target="https://commons.wikimedia.org/wiki/File:Vernazza_and_the_sea,_Cinque_Terre,_Italy.jpg" TargetMode="External"/><Relationship Id="rId7" Type="http://schemas.openxmlformats.org/officeDocument/2006/relationships/hyperlink" Target="https://pxhere.com/en/photo/1192950" TargetMode="External"/><Relationship Id="rId12" Type="http://schemas.openxmlformats.org/officeDocument/2006/relationships/image" Target="../media/image26.jpeg"/><Relationship Id="rId2" Type="http://schemas.openxmlformats.org/officeDocument/2006/relationships/image" Target="../media/image21.jpg"/><Relationship Id="rId16" Type="http://schemas.openxmlformats.org/officeDocument/2006/relationships/hyperlink" Target="https://creativecommons.org/licenses/by-nc-nd/3.0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11" Type="http://schemas.openxmlformats.org/officeDocument/2006/relationships/hyperlink" Target="https://en.wikipedia.org/wiki/Italy" TargetMode="External"/><Relationship Id="rId5" Type="http://schemas.openxmlformats.org/officeDocument/2006/relationships/hyperlink" Target="http://www.thelondonfoodie.co.uk/2014/10/the-london-foodie-goes-to-italy-amalfi_12.html" TargetMode="External"/><Relationship Id="rId15" Type="http://schemas.openxmlformats.org/officeDocument/2006/relationships/hyperlink" Target="https://creativecommons.org/licenses/by-nc-sa/3.0/" TargetMode="External"/><Relationship Id="rId10" Type="http://schemas.openxmlformats.org/officeDocument/2006/relationships/image" Target="../media/image25.png"/><Relationship Id="rId4" Type="http://schemas.openxmlformats.org/officeDocument/2006/relationships/image" Target="../media/image22.JPG"/><Relationship Id="rId9" Type="http://schemas.openxmlformats.org/officeDocument/2006/relationships/hyperlink" Target="https://simple.wikipedia.org/wiki/File:Gondola-Venice-Italy.jpg" TargetMode="External"/><Relationship Id="rId14" Type="http://schemas.openxmlformats.org/officeDocument/2006/relationships/hyperlink" Target="https://creativecommons.org/licenses/by-sa/3.0/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hyperlink" Target="https://en.wikipedia.org/wiki/File:Paris,France.jpg" TargetMode="External"/><Relationship Id="rId7" Type="http://schemas.openxmlformats.org/officeDocument/2006/relationships/hyperlink" Target="https://simple.wikipedia.org/wiki/File:Gondola-Venice-Italy.jpg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11" Type="http://schemas.openxmlformats.org/officeDocument/2006/relationships/image" Target="../media/image30.png"/><Relationship Id="rId5" Type="http://schemas.openxmlformats.org/officeDocument/2006/relationships/hyperlink" Target="http://sunshinestacey.com/all-inclusive-spain-with-flights-just-99-each-2/" TargetMode="External"/><Relationship Id="rId10" Type="http://schemas.openxmlformats.org/officeDocument/2006/relationships/image" Target="../media/image29.jpeg"/><Relationship Id="rId4" Type="http://schemas.openxmlformats.org/officeDocument/2006/relationships/image" Target="../media/image17.jp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BABE56F-9F28-4D96-81D9-EA7AB7904E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409" y="128587"/>
            <a:ext cx="5095875" cy="660082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B6CE05A-B163-4BB6-B60C-060384B0BB91}"/>
              </a:ext>
            </a:extLst>
          </p:cNvPr>
          <p:cNvSpPr/>
          <p:nvPr/>
        </p:nvSpPr>
        <p:spPr>
          <a:xfrm>
            <a:off x="6548716" y="2865266"/>
            <a:ext cx="4918229" cy="174890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Sassoon Infant Std" panose="020B0503020103030203" pitchFamily="34" charset="0"/>
              </a:rPr>
              <a:t>My Continent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EA27E2-3F1E-4ED8-8262-67BE580337B2}"/>
              </a:ext>
            </a:extLst>
          </p:cNvPr>
          <p:cNvSpPr txBox="1"/>
          <p:nvPr/>
        </p:nvSpPr>
        <p:spPr>
          <a:xfrm>
            <a:off x="6766220" y="646308"/>
            <a:ext cx="4483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Sassoon Infant Std" panose="020B0503020103030203" pitchFamily="34" charset="0"/>
              </a:rPr>
              <a:t>Week Beginning: 12</a:t>
            </a:r>
            <a:r>
              <a:rPr lang="en-GB" b="1" baseline="30000" dirty="0">
                <a:latin typeface="Sassoon Infant Std" panose="020B0503020103030203" pitchFamily="34" charset="0"/>
              </a:rPr>
              <a:t>th</a:t>
            </a:r>
            <a:r>
              <a:rPr lang="en-GB" b="1" dirty="0">
                <a:latin typeface="Sassoon Infant Std" panose="020B0503020103030203" pitchFamily="34" charset="0"/>
              </a:rPr>
              <a:t> October 2020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02EFA7-C33E-4A71-81C1-385C8D96F3FC}"/>
              </a:ext>
            </a:extLst>
          </p:cNvPr>
          <p:cNvSpPr txBox="1"/>
          <p:nvPr/>
        </p:nvSpPr>
        <p:spPr>
          <a:xfrm>
            <a:off x="6766220" y="1015640"/>
            <a:ext cx="4483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Sassoon Infant Std" panose="020B0503020103030203" pitchFamily="34" charset="0"/>
              </a:rPr>
              <a:t>L.O To segment a word. </a:t>
            </a:r>
          </a:p>
        </p:txBody>
      </p:sp>
    </p:spTree>
    <p:extLst>
      <p:ext uri="{BB962C8B-B14F-4D97-AF65-F5344CB8AC3E}">
        <p14:creationId xmlns:p14="http://schemas.microsoft.com/office/powerpoint/2010/main" val="83937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F73EB3-BFC4-4286-BF21-B2431919026E}"/>
              </a:ext>
            </a:extLst>
          </p:cNvPr>
          <p:cNvSpPr txBox="1"/>
          <p:nvPr/>
        </p:nvSpPr>
        <p:spPr>
          <a:xfrm>
            <a:off x="372862" y="213064"/>
            <a:ext cx="11469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Sassoon Infant Std" panose="020B0503020103030203" pitchFamily="34" charset="0"/>
              </a:rPr>
              <a:t>What have we learnt so far?</a:t>
            </a:r>
          </a:p>
        </p:txBody>
      </p:sp>
      <p:pic>
        <p:nvPicPr>
          <p:cNvPr id="1026" name="Picture 2" descr="Welcome to Skiathos! - St Cyprian's Greek Orthodox Primary Academy">
            <a:extLst>
              <a:ext uri="{FF2B5EF4-FFF2-40B4-BE49-F238E27FC236}">
                <a16:creationId xmlns:a16="http://schemas.microsoft.com/office/drawing/2014/main" id="{0E056CDF-008E-4662-85E0-D73454CA64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73" y="691070"/>
            <a:ext cx="1534689" cy="2087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DBFF3FD-B33E-4EA4-8F55-8C0E52FE04AE}"/>
              </a:ext>
            </a:extLst>
          </p:cNvPr>
          <p:cNvSpPr txBox="1"/>
          <p:nvPr/>
        </p:nvSpPr>
        <p:spPr>
          <a:xfrm>
            <a:off x="639350" y="2778247"/>
            <a:ext cx="1534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me!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B5F7FB7C-3913-4BF5-9321-318DF970D74D}"/>
              </a:ext>
            </a:extLst>
          </p:cNvPr>
          <p:cNvSpPr/>
          <p:nvPr/>
        </p:nvSpPr>
        <p:spPr>
          <a:xfrm>
            <a:off x="2074377" y="2062487"/>
            <a:ext cx="1157096" cy="5232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 descr="Set of different couples and families cartoon Vector Image">
            <a:extLst>
              <a:ext uri="{FF2B5EF4-FFF2-40B4-BE49-F238E27FC236}">
                <a16:creationId xmlns:a16="http://schemas.microsoft.com/office/drawing/2014/main" id="{3573B3FF-BCE2-4CFE-B0F6-1268A6CDFD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0" t="10736" r="8187" b="18058"/>
          <a:stretch/>
        </p:blipFill>
        <p:spPr bwMode="auto">
          <a:xfrm>
            <a:off x="3361730" y="939816"/>
            <a:ext cx="2124343" cy="173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C9B11AE-AE7B-4BE1-BA23-42582A042608}"/>
              </a:ext>
            </a:extLst>
          </p:cNvPr>
          <p:cNvSpPr txBox="1"/>
          <p:nvPr/>
        </p:nvSpPr>
        <p:spPr>
          <a:xfrm>
            <a:off x="3470171" y="2778247"/>
            <a:ext cx="2124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am part of a family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089EA70C-1F55-4C55-9BCC-093EC0CFA33C}"/>
              </a:ext>
            </a:extLst>
          </p:cNvPr>
          <p:cNvSpPr/>
          <p:nvPr/>
        </p:nvSpPr>
        <p:spPr>
          <a:xfrm>
            <a:off x="5616330" y="2051495"/>
            <a:ext cx="1129031" cy="5232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D763CE-982E-436B-945E-25DB9FB0B6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5618" y="939816"/>
            <a:ext cx="5155937" cy="15768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205C60B-D8BD-4DD1-ACD7-6E28DFB52FF4}"/>
              </a:ext>
            </a:extLst>
          </p:cNvPr>
          <p:cNvSpPr txBox="1"/>
          <p:nvPr/>
        </p:nvSpPr>
        <p:spPr>
          <a:xfrm>
            <a:off x="7649889" y="2720169"/>
            <a:ext cx="3607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go to school in Chalfont St Peter 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1FE91B49-884A-4576-AF8C-B67F3E6A12BA}"/>
              </a:ext>
            </a:extLst>
          </p:cNvPr>
          <p:cNvSpPr/>
          <p:nvPr/>
        </p:nvSpPr>
        <p:spPr>
          <a:xfrm rot="5400000">
            <a:off x="8773661" y="3459380"/>
            <a:ext cx="1129031" cy="5232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0" name="Picture 6" descr="London - Wikipedia">
            <a:extLst>
              <a:ext uri="{FF2B5EF4-FFF2-40B4-BE49-F238E27FC236}">
                <a16:creationId xmlns:a16="http://schemas.microsoft.com/office/drawing/2014/main" id="{57D7BA21-5FB0-48AA-B4D7-68F5B725A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758" y="4389771"/>
            <a:ext cx="5286054" cy="196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A6DE8F0-A77F-457F-8D55-DA9FBFCCEF2F}"/>
              </a:ext>
            </a:extLst>
          </p:cNvPr>
          <p:cNvSpPr txBox="1"/>
          <p:nvPr/>
        </p:nvSpPr>
        <p:spPr>
          <a:xfrm>
            <a:off x="7082503" y="6451554"/>
            <a:ext cx="4760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live in England and the capital is London</a:t>
            </a:r>
          </a:p>
        </p:txBody>
      </p:sp>
    </p:spTree>
    <p:extLst>
      <p:ext uri="{BB962C8B-B14F-4D97-AF65-F5344CB8AC3E}">
        <p14:creationId xmlns:p14="http://schemas.microsoft.com/office/powerpoint/2010/main" val="1558252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88D3E-4606-4079-8D64-7674FA0EC8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Our continent.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77C589-36DB-4B20-A546-AA88A06AFC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6" name="Picture 25" descr="Map&#10;&#10;Description automatically generated">
            <a:extLst>
              <a:ext uri="{FF2B5EF4-FFF2-40B4-BE49-F238E27FC236}">
                <a16:creationId xmlns:a16="http://schemas.microsoft.com/office/drawing/2014/main" id="{E5D3CA10-D13C-42D5-A004-4D5FED3D33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437640" y="761664"/>
            <a:ext cx="9316720" cy="5817227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03EAB2F3-E952-4C45-B0C3-82D305FFA58B}"/>
              </a:ext>
            </a:extLst>
          </p:cNvPr>
          <p:cNvSpPr txBox="1"/>
          <p:nvPr/>
        </p:nvSpPr>
        <p:spPr>
          <a:xfrm>
            <a:off x="1351281" y="6943834"/>
            <a:ext cx="93167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socialscience-6.blogspot.com/p/geography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/3.0/"/>
              </a:rPr>
              <a:t>CC BY</a:t>
            </a:r>
            <a:endParaRPr lang="en-GB" sz="90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4E757CB-E3A3-4AF1-9817-BF850A2E709F}"/>
              </a:ext>
            </a:extLst>
          </p:cNvPr>
          <p:cNvSpPr txBox="1"/>
          <p:nvPr/>
        </p:nvSpPr>
        <p:spPr>
          <a:xfrm>
            <a:off x="581025" y="671931"/>
            <a:ext cx="6162675" cy="13285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Our Continent</a:t>
            </a:r>
          </a:p>
        </p:txBody>
      </p:sp>
    </p:spTree>
    <p:extLst>
      <p:ext uri="{BB962C8B-B14F-4D97-AF65-F5344CB8AC3E}">
        <p14:creationId xmlns:p14="http://schemas.microsoft.com/office/powerpoint/2010/main" val="1367608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13">
            <a:extLst>
              <a:ext uri="{FF2B5EF4-FFF2-40B4-BE49-F238E27FC236}">
                <a16:creationId xmlns:a16="http://schemas.microsoft.com/office/drawing/2014/main" id="{41AB65AE-A08D-4F43-8E53-5F1B8D8424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66DA28-2E97-45AB-9034-8786026B5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4625162"/>
            <a:ext cx="4153767" cy="1667975"/>
          </a:xfrm>
        </p:spPr>
        <p:txBody>
          <a:bodyPr>
            <a:normAutofit/>
          </a:bodyPr>
          <a:lstStyle/>
          <a:p>
            <a:r>
              <a:rPr lang="en-GB" sz="4000">
                <a:latin typeface="Comic Sans MS" panose="030F0702030302020204" pitchFamily="66" charset="0"/>
              </a:rPr>
              <a:t>Europe</a:t>
            </a:r>
          </a:p>
        </p:txBody>
      </p:sp>
      <p:pic>
        <p:nvPicPr>
          <p:cNvPr id="5" name="Picture 4" descr="A body of water&#10;&#10;Description automatically generated">
            <a:extLst>
              <a:ext uri="{FF2B5EF4-FFF2-40B4-BE49-F238E27FC236}">
                <a16:creationId xmlns:a16="http://schemas.microsoft.com/office/drawing/2014/main" id="{6D5149EB-79F9-4F46-BF56-28EEC1A160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192" r="15935" b="-1"/>
          <a:stretch/>
        </p:blipFill>
        <p:spPr>
          <a:xfrm>
            <a:off x="838199" y="536943"/>
            <a:ext cx="4153757" cy="3900336"/>
          </a:xfrm>
          <a:prstGeom prst="rect">
            <a:avLst/>
          </a:prstGeom>
        </p:spPr>
      </p:pic>
      <p:pic>
        <p:nvPicPr>
          <p:cNvPr id="8" name="Picture 7" descr="A group of people on a beach&#10;&#10;Description automatically generated">
            <a:extLst>
              <a:ext uri="{FF2B5EF4-FFF2-40B4-BE49-F238E27FC236}">
                <a16:creationId xmlns:a16="http://schemas.microsoft.com/office/drawing/2014/main" id="{03C6FB34-4DFB-440D-B49A-2398C9025A1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19583" r="2" b="2"/>
          <a:stretch/>
        </p:blipFill>
        <p:spPr>
          <a:xfrm>
            <a:off x="5183372" y="536943"/>
            <a:ext cx="6304539" cy="390033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7C4613-57E0-48A1-990B-CFBB2C6A85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372" y="4625162"/>
            <a:ext cx="6304540" cy="1667975"/>
          </a:xfrm>
        </p:spPr>
        <p:txBody>
          <a:bodyPr anchor="ctr"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We live in the continent of Europe.  Many people fly or drive to different countries in Europe for their holidays.  Where have you been on holiday?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DBA6AF-A653-4BE2-B2DB-65E856273522}"/>
              </a:ext>
            </a:extLst>
          </p:cNvPr>
          <p:cNvSpPr txBox="1"/>
          <p:nvPr/>
        </p:nvSpPr>
        <p:spPr>
          <a:xfrm>
            <a:off x="2684914" y="4237224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en.wikipedia.org/wiki/Cala_de_Sant_Vicent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ED364D-8F08-41B4-84BF-0FB3DEACC4A8}"/>
              </a:ext>
            </a:extLst>
          </p:cNvPr>
          <p:cNvSpPr txBox="1"/>
          <p:nvPr/>
        </p:nvSpPr>
        <p:spPr>
          <a:xfrm>
            <a:off x="9180869" y="4237224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commons.wikimedia.org/wiki/File:Playa_del_Postiguet,_Alicante,_Espa%C3%B1a,_2014-07-04,_DD_47.JP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739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928F64C6-FE22-4FC1-A763-DFCC51481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E2987E-E168-4EC8-93B8-0035BC389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0379" y="4578746"/>
            <a:ext cx="6822888" cy="1211300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br>
              <a:rPr lang="en-US" sz="6000" kern="1200" dirty="0">
                <a:solidFill>
                  <a:srgbClr val="FFFFFF"/>
                </a:solidFill>
                <a:latin typeface="Comic Sans MS" panose="030F0702030302020204" pitchFamily="66" charset="0"/>
              </a:rPr>
            </a:br>
            <a:br>
              <a:rPr lang="en-US" sz="6000" kern="1200" dirty="0">
                <a:solidFill>
                  <a:srgbClr val="FFFFFF"/>
                </a:solidFill>
                <a:latin typeface="Comic Sans MS" panose="030F0702030302020204" pitchFamily="66" charset="0"/>
              </a:rPr>
            </a:br>
            <a:r>
              <a:rPr lang="en-US" sz="4000" kern="1200" dirty="0">
                <a:solidFill>
                  <a:srgbClr val="FFFFFF"/>
                </a:solidFill>
                <a:latin typeface="Comic Sans MS" panose="030F0702030302020204" pitchFamily="66" charset="0"/>
              </a:rPr>
              <a:t>France. The capital city of France is Paris.</a:t>
            </a:r>
          </a:p>
        </p:txBody>
      </p:sp>
      <p:pic>
        <p:nvPicPr>
          <p:cNvPr id="11" name="Picture 10" descr="A large clock tower in the background&#10;&#10;Description automatically generated">
            <a:extLst>
              <a:ext uri="{FF2B5EF4-FFF2-40B4-BE49-F238E27FC236}">
                <a16:creationId xmlns:a16="http://schemas.microsoft.com/office/drawing/2014/main" id="{EC0832BD-AB21-4551-85E9-1979BBCC81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04405" y="380198"/>
            <a:ext cx="2723751" cy="4111323"/>
          </a:xfrm>
          <a:prstGeom prst="rect">
            <a:avLst/>
          </a:prstGeom>
        </p:spPr>
      </p:pic>
      <p:pic>
        <p:nvPicPr>
          <p:cNvPr id="14" name="Picture 13" descr="A picture containing outdoor, water, nature, river&#10;&#10;Description automatically generated">
            <a:extLst>
              <a:ext uri="{FF2B5EF4-FFF2-40B4-BE49-F238E27FC236}">
                <a16:creationId xmlns:a16="http://schemas.microsoft.com/office/drawing/2014/main" id="{FEBFA0AE-568F-4F42-B1E7-B110BFDF49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856765" y="310724"/>
            <a:ext cx="3606369" cy="2010551"/>
          </a:xfrm>
          <a:prstGeom prst="rect">
            <a:avLst/>
          </a:prstGeom>
        </p:spPr>
      </p:pic>
      <p:pic>
        <p:nvPicPr>
          <p:cNvPr id="16" name="Picture 15" descr="A green plant in a garden&#10;&#10;Description automatically generated">
            <a:extLst>
              <a:ext uri="{FF2B5EF4-FFF2-40B4-BE49-F238E27FC236}">
                <a16:creationId xmlns:a16="http://schemas.microsoft.com/office/drawing/2014/main" id="{C7F7DBF1-2707-4C75-8ABF-EFF80F2CC8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044865" y="2411393"/>
            <a:ext cx="3005677" cy="2013804"/>
          </a:xfrm>
          <a:prstGeom prst="rect">
            <a:avLst/>
          </a:prstGeom>
        </p:spPr>
      </p:pic>
      <p:pic>
        <p:nvPicPr>
          <p:cNvPr id="8" name="Picture 7" descr="Map&#10;&#10;Description automatically generated">
            <a:extLst>
              <a:ext uri="{FF2B5EF4-FFF2-40B4-BE49-F238E27FC236}">
                <a16:creationId xmlns:a16="http://schemas.microsoft.com/office/drawing/2014/main" id="{127C3810-CA29-4F06-B936-6481105F658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147881" y="631817"/>
            <a:ext cx="3797984" cy="3608084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C34627B-48E6-4F4D-B843-97717A86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Content Placeholder 4" descr="Shape&#10;&#10;Description automatically generated">
            <a:extLst>
              <a:ext uri="{FF2B5EF4-FFF2-40B4-BE49-F238E27FC236}">
                <a16:creationId xmlns:a16="http://schemas.microsoft.com/office/drawing/2014/main" id="{E2987AE0-AC16-4B68-B56E-E637EC9AFA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759012" y="4584181"/>
            <a:ext cx="3015826" cy="201055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4398A8A-674E-4470-B93F-007349FABC9F}"/>
              </a:ext>
            </a:extLst>
          </p:cNvPr>
          <p:cNvSpPr txBox="1"/>
          <p:nvPr/>
        </p:nvSpPr>
        <p:spPr>
          <a:xfrm>
            <a:off x="1467796" y="6394677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11" tooltip="https://en.wikipedia.org/wiki/France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2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523282-FAE8-41D4-9213-25C75328C1F6}"/>
              </a:ext>
            </a:extLst>
          </p:cNvPr>
          <p:cNvSpPr txBox="1"/>
          <p:nvPr/>
        </p:nvSpPr>
        <p:spPr>
          <a:xfrm>
            <a:off x="9638823" y="4039846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9" tooltip="https://commons.wikimedia.org/wiki/File:France_map_Lambert-93_with_regions_and_departments-occupation.sv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2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575932C-10B7-42C7-856C-637FC662BA28}"/>
              </a:ext>
            </a:extLst>
          </p:cNvPr>
          <p:cNvSpPr txBox="1"/>
          <p:nvPr/>
        </p:nvSpPr>
        <p:spPr>
          <a:xfrm>
            <a:off x="1321114" y="4291466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en.wikipedia.org/wiki/File:Paris,France.jp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2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pic>
        <p:nvPicPr>
          <p:cNvPr id="18" name="Picture 17" descr="Map&#10;&#10;Description automatically generated">
            <a:extLst>
              <a:ext uri="{FF2B5EF4-FFF2-40B4-BE49-F238E27FC236}">
                <a16:creationId xmlns:a16="http://schemas.microsoft.com/office/drawing/2014/main" id="{2ED5A502-405B-40B3-B575-D61CED86341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7463134" y="337100"/>
            <a:ext cx="4546882" cy="390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11570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928F64C6-FE22-4FC1-A763-DFCC51481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5B3886-AAA8-4D66-B404-8FEBF65BD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6474" y="5259549"/>
            <a:ext cx="6921782" cy="536677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4000" kern="1200" dirty="0">
                <a:solidFill>
                  <a:srgbClr val="FFFFFF"/>
                </a:solidFill>
                <a:latin typeface="Comic Sans MS" panose="030F0702030302020204" pitchFamily="66" charset="0"/>
              </a:rPr>
            </a:br>
            <a:br>
              <a:rPr lang="en-US" sz="4000" kern="1200" dirty="0">
                <a:solidFill>
                  <a:srgbClr val="FFFFFF"/>
                </a:solidFill>
                <a:latin typeface="Comic Sans MS" panose="030F0702030302020204" pitchFamily="66" charset="0"/>
              </a:rPr>
            </a:br>
            <a:r>
              <a:rPr lang="en-US" sz="4000" kern="1200" dirty="0">
                <a:solidFill>
                  <a:srgbClr val="FFFFFF"/>
                </a:solidFill>
                <a:latin typeface="Comic Sans MS" panose="030F0702030302020204" pitchFamily="66" charset="0"/>
              </a:rPr>
              <a:t>Spain. </a:t>
            </a:r>
            <a:br>
              <a:rPr lang="en-US" sz="4000" kern="1200" dirty="0">
                <a:solidFill>
                  <a:srgbClr val="FFFFFF"/>
                </a:solidFill>
                <a:latin typeface="Comic Sans MS" panose="030F0702030302020204" pitchFamily="66" charset="0"/>
              </a:rPr>
            </a:br>
            <a:br>
              <a:rPr lang="en-US" sz="4000" kern="1200" dirty="0">
                <a:solidFill>
                  <a:srgbClr val="FFFFFF"/>
                </a:solidFill>
                <a:latin typeface="Comic Sans MS" panose="030F0702030302020204" pitchFamily="66" charset="0"/>
              </a:rPr>
            </a:br>
            <a:br>
              <a:rPr lang="en-US" sz="4000" kern="1200" dirty="0">
                <a:solidFill>
                  <a:srgbClr val="FFFFFF"/>
                </a:solidFill>
                <a:latin typeface="Comic Sans MS" panose="030F0702030302020204" pitchFamily="66" charset="0"/>
              </a:rPr>
            </a:br>
            <a:br>
              <a:rPr lang="en-US" sz="4000" kern="1200" dirty="0">
                <a:solidFill>
                  <a:srgbClr val="FFFFFF"/>
                </a:solidFill>
                <a:latin typeface="Comic Sans MS" panose="030F0702030302020204" pitchFamily="66" charset="0"/>
              </a:rPr>
            </a:br>
            <a:br>
              <a:rPr lang="en-US" sz="4000" kern="1200" dirty="0">
                <a:solidFill>
                  <a:srgbClr val="FFFFFF"/>
                </a:solidFill>
                <a:latin typeface="Comic Sans MS" panose="030F0702030302020204" pitchFamily="66" charset="0"/>
              </a:rPr>
            </a:br>
            <a:r>
              <a:rPr lang="en-US" sz="4000" kern="1200" dirty="0">
                <a:solidFill>
                  <a:srgbClr val="FFFFFF"/>
                </a:solidFill>
                <a:latin typeface="Comic Sans MS" panose="030F0702030302020204" pitchFamily="66" charset="0"/>
              </a:rPr>
              <a:t>Spain. The capital city of Spain is Madrid.</a:t>
            </a:r>
          </a:p>
        </p:txBody>
      </p:sp>
      <p:pic>
        <p:nvPicPr>
          <p:cNvPr id="14" name="Picture 13" descr="A crowd of people at a beach&#10;&#10;Description automatically generated">
            <a:extLst>
              <a:ext uri="{FF2B5EF4-FFF2-40B4-BE49-F238E27FC236}">
                <a16:creationId xmlns:a16="http://schemas.microsoft.com/office/drawing/2014/main" id="{6C941373-0FFC-4AA4-AE0C-5CE70988386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6295" r="1" b="1"/>
          <a:stretch/>
        </p:blipFill>
        <p:spPr>
          <a:xfrm>
            <a:off x="317636" y="321734"/>
            <a:ext cx="3797570" cy="2010551"/>
          </a:xfrm>
          <a:prstGeom prst="rect">
            <a:avLst/>
          </a:prstGeom>
        </p:spPr>
      </p:pic>
      <p:pic>
        <p:nvPicPr>
          <p:cNvPr id="5" name="Content Placeholder 4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26773DB-BC0D-43E7-B4FD-1C041F83BF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2534" r="35876" b="-1"/>
          <a:stretch/>
        </p:blipFill>
        <p:spPr>
          <a:xfrm>
            <a:off x="4202549" y="321732"/>
            <a:ext cx="3793472" cy="4111323"/>
          </a:xfrm>
          <a:prstGeom prst="rect">
            <a:avLst/>
          </a:prstGeom>
        </p:spPr>
      </p:pic>
      <p:pic>
        <p:nvPicPr>
          <p:cNvPr id="17" name="Picture 16" descr="A harbor filled with lots of tall buildings&#10;&#10;Description automatically generated">
            <a:extLst>
              <a:ext uri="{FF2B5EF4-FFF2-40B4-BE49-F238E27FC236}">
                <a16:creationId xmlns:a16="http://schemas.microsoft.com/office/drawing/2014/main" id="{8F4D4F2C-FE3D-4E19-8C62-83A5F57CC58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t="6881" b="14108"/>
          <a:stretch/>
        </p:blipFill>
        <p:spPr>
          <a:xfrm>
            <a:off x="8086176" y="321733"/>
            <a:ext cx="3797984" cy="2010552"/>
          </a:xfrm>
          <a:prstGeom prst="rect">
            <a:avLst/>
          </a:prstGeom>
        </p:spPr>
      </p:pic>
      <p:pic>
        <p:nvPicPr>
          <p:cNvPr id="8" name="Picture 7" descr="Map&#10;&#10;Description automatically generated">
            <a:extLst>
              <a:ext uri="{FF2B5EF4-FFF2-40B4-BE49-F238E27FC236}">
                <a16:creationId xmlns:a16="http://schemas.microsoft.com/office/drawing/2014/main" id="{FE3718DE-A8F7-41ED-84C3-E3E881CD9D0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rcRect t="11819" r="1" b="16225"/>
          <a:stretch/>
        </p:blipFill>
        <p:spPr>
          <a:xfrm>
            <a:off x="317634" y="2422097"/>
            <a:ext cx="3794760" cy="2013804"/>
          </a:xfrm>
          <a:prstGeom prst="rect">
            <a:avLst/>
          </a:prstGeom>
        </p:spPr>
      </p:pic>
      <p:pic>
        <p:nvPicPr>
          <p:cNvPr id="20" name="Picture 19" descr="A castle like building&#10;&#10;Description automatically generated">
            <a:extLst>
              <a:ext uri="{FF2B5EF4-FFF2-40B4-BE49-F238E27FC236}">
                <a16:creationId xmlns:a16="http://schemas.microsoft.com/office/drawing/2014/main" id="{EAD32DAC-9057-4F8F-9D8B-86A0A4DD95B6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rcRect l="5336" r="21586" b="-1"/>
          <a:stretch/>
        </p:blipFill>
        <p:spPr>
          <a:xfrm>
            <a:off x="8082952" y="2431705"/>
            <a:ext cx="3797983" cy="2000947"/>
          </a:xfrm>
          <a:prstGeom prst="rect">
            <a:avLst/>
          </a:prstGeom>
        </p:spPr>
      </p:pic>
      <p:pic>
        <p:nvPicPr>
          <p:cNvPr id="11" name="Picture 10" descr="A group of people watching a football game&#10;&#10;Description automatically generated">
            <a:extLst>
              <a:ext uri="{FF2B5EF4-FFF2-40B4-BE49-F238E27FC236}">
                <a16:creationId xmlns:a16="http://schemas.microsoft.com/office/drawing/2014/main" id="{AAFED6FD-C5BA-4DFF-BE38-719D420AA744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rcRect t="13212" r="1" b="6512"/>
          <a:stretch/>
        </p:blipFill>
        <p:spPr>
          <a:xfrm>
            <a:off x="317634" y="4525716"/>
            <a:ext cx="3794760" cy="2010551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C34627B-48E6-4F4D-B843-97717A86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6BA4F491-684A-45FE-9286-B8F66D3317AF}"/>
              </a:ext>
            </a:extLst>
          </p:cNvPr>
          <p:cNvSpPr txBox="1"/>
          <p:nvPr/>
        </p:nvSpPr>
        <p:spPr>
          <a:xfrm>
            <a:off x="5688979" y="4233000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en.wikipedia.org/wiki/Spanish_East_Indie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06787EA-9171-4EE5-B67E-B52895B3DF68}"/>
              </a:ext>
            </a:extLst>
          </p:cNvPr>
          <p:cNvSpPr txBox="1"/>
          <p:nvPr/>
        </p:nvSpPr>
        <p:spPr>
          <a:xfrm>
            <a:off x="1805352" y="4235846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9" tooltip="https://en.wikivoyage.org/wiki/Spai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D04D804-4F70-4550-A41F-10C30CB9FA25}"/>
              </a:ext>
            </a:extLst>
          </p:cNvPr>
          <p:cNvSpPr txBox="1"/>
          <p:nvPr/>
        </p:nvSpPr>
        <p:spPr>
          <a:xfrm>
            <a:off x="1672303" y="6336212"/>
            <a:ext cx="244009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13" tooltip="http://spanishfootballsports.blogspot.com/2013/03/spanish-football-team-usa-june-friendly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5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2DC09F8-D8E5-48F0-A8A6-6476D5BEDE97}"/>
              </a:ext>
            </a:extLst>
          </p:cNvPr>
          <p:cNvSpPr txBox="1"/>
          <p:nvPr/>
        </p:nvSpPr>
        <p:spPr>
          <a:xfrm>
            <a:off x="1808164" y="2132230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en.wikipedia.org/wiki/Sardinero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EEE9379-A836-4407-9D26-DF6C7BFE9C22}"/>
              </a:ext>
            </a:extLst>
          </p:cNvPr>
          <p:cNvSpPr txBox="1"/>
          <p:nvPr/>
        </p:nvSpPr>
        <p:spPr>
          <a:xfrm>
            <a:off x="9424833" y="2132230"/>
            <a:ext cx="24593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7" tooltip="http://sunshinestacey.com/all-inclusive-spain-with-flights-just-99-each-2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6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9ACFE4E-B9D3-4A4E-8F83-3A5E2835C23B}"/>
              </a:ext>
            </a:extLst>
          </p:cNvPr>
          <p:cNvSpPr txBox="1"/>
          <p:nvPr/>
        </p:nvSpPr>
        <p:spPr>
          <a:xfrm>
            <a:off x="9573893" y="4232597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11" tooltip="https://en.wikipedia.org/wiki/C%C3%A1ceres,_Spai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7449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id="{928F64C6-FE22-4FC1-A763-DFCC51481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4A3080-996F-41F5-BE12-CE56C89B2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3468" y="4741948"/>
            <a:ext cx="6829520" cy="86203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Italy. The capital of Italy is Rome.</a:t>
            </a:r>
          </a:p>
        </p:txBody>
      </p:sp>
      <p:pic>
        <p:nvPicPr>
          <p:cNvPr id="30" name="Picture 29" descr="Water next to the ocean&#10;&#10;Description automatically generated">
            <a:extLst>
              <a:ext uri="{FF2B5EF4-FFF2-40B4-BE49-F238E27FC236}">
                <a16:creationId xmlns:a16="http://schemas.microsoft.com/office/drawing/2014/main" id="{6009A93A-FB84-4627-A737-45F7BEC6A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41229" y="321735"/>
            <a:ext cx="2830497" cy="1889357"/>
          </a:xfrm>
          <a:prstGeom prst="rect">
            <a:avLst/>
          </a:prstGeom>
        </p:spPr>
      </p:pic>
      <p:pic>
        <p:nvPicPr>
          <p:cNvPr id="39" name="Picture 38" descr="A group of people sitting at a beach&#10;&#10;Description automatically generated">
            <a:extLst>
              <a:ext uri="{FF2B5EF4-FFF2-40B4-BE49-F238E27FC236}">
                <a16:creationId xmlns:a16="http://schemas.microsoft.com/office/drawing/2014/main" id="{46B4BE9E-EAB8-44DF-B2D6-C13EFE175C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626046" y="321733"/>
            <a:ext cx="2832419" cy="1890640"/>
          </a:xfrm>
          <a:prstGeom prst="rect">
            <a:avLst/>
          </a:prstGeom>
        </p:spPr>
      </p:pic>
      <p:pic>
        <p:nvPicPr>
          <p:cNvPr id="28" name="Picture 27" descr="A picture containing outdoor, building, water, boat&#10;&#10;Description automatically generated">
            <a:extLst>
              <a:ext uri="{FF2B5EF4-FFF2-40B4-BE49-F238E27FC236}">
                <a16:creationId xmlns:a16="http://schemas.microsoft.com/office/drawing/2014/main" id="{C9FCBC57-4BDC-4B3A-9B30-808C2FFE6D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06721" y="2532825"/>
            <a:ext cx="2699508" cy="1801922"/>
          </a:xfrm>
          <a:prstGeom prst="rect">
            <a:avLst/>
          </a:prstGeom>
        </p:spPr>
      </p:pic>
      <p:pic>
        <p:nvPicPr>
          <p:cNvPr id="33" name="Picture 32" descr="A narrow river in a city&#10;&#10;Description automatically generated">
            <a:extLst>
              <a:ext uri="{FF2B5EF4-FFF2-40B4-BE49-F238E27FC236}">
                <a16:creationId xmlns:a16="http://schemas.microsoft.com/office/drawing/2014/main" id="{6C20DD96-EC10-4EB9-8C3B-08AA978A6E4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4599149" y="321733"/>
            <a:ext cx="2998657" cy="3998210"/>
          </a:xfrm>
          <a:prstGeom prst="rect">
            <a:avLst/>
          </a:prstGeom>
        </p:spPr>
      </p:pic>
      <p:pic>
        <p:nvPicPr>
          <p:cNvPr id="25" name="Content Placeholder 24" descr="Shape&#10;&#10;Description automatically generated">
            <a:extLst>
              <a:ext uri="{FF2B5EF4-FFF2-40B4-BE49-F238E27FC236}">
                <a16:creationId xmlns:a16="http://schemas.microsoft.com/office/drawing/2014/main" id="{8F5A01C0-A8D4-45F1-801B-885DBC382C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8698694" y="2532825"/>
            <a:ext cx="2680675" cy="1787117"/>
          </a:xfrm>
          <a:prstGeom prst="rect">
            <a:avLst/>
          </a:prstGeom>
        </p:spPr>
      </p:pic>
      <p:pic>
        <p:nvPicPr>
          <p:cNvPr id="36" name="Picture 35" descr="A boat sitting on top of a building&#10;&#10;Description automatically generated">
            <a:extLst>
              <a:ext uri="{FF2B5EF4-FFF2-40B4-BE49-F238E27FC236}">
                <a16:creationId xmlns:a16="http://schemas.microsoft.com/office/drawing/2014/main" id="{A605A5D9-D362-44CA-BCB1-AAC20A06E8D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893414" y="4641675"/>
            <a:ext cx="2526122" cy="1894592"/>
          </a:xfrm>
          <a:prstGeom prst="rect">
            <a:avLst/>
          </a:prstGeom>
        </p:spPr>
      </p:pic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5C34627B-48E6-4F4D-B843-97717A86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BE2467AC-C31C-4420-9D6A-CBA3C8DC9618}"/>
              </a:ext>
            </a:extLst>
          </p:cNvPr>
          <p:cNvSpPr txBox="1"/>
          <p:nvPr/>
        </p:nvSpPr>
        <p:spPr>
          <a:xfrm>
            <a:off x="9072327" y="4119887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11" tooltip="https://en.wikipedia.org/wiki/Italy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ED78ECF-6E2D-4F3F-8D07-DC897CCE6D72}"/>
              </a:ext>
            </a:extLst>
          </p:cNvPr>
          <p:cNvSpPr txBox="1"/>
          <p:nvPr/>
        </p:nvSpPr>
        <p:spPr>
          <a:xfrm>
            <a:off x="1264684" y="2011037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commons.wikimedia.org/wiki/File:Vernazza_and_the_sea,_Cinque_Terre,_Italy.jp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0698477-E386-4565-B893-96C4CA0A35FF}"/>
              </a:ext>
            </a:extLst>
          </p:cNvPr>
          <p:cNvSpPr txBox="1"/>
          <p:nvPr/>
        </p:nvSpPr>
        <p:spPr>
          <a:xfrm>
            <a:off x="5290764" y="4119888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9" tooltip="https://simple.wikipedia.org/wiki/File:Gondola-Venice-Italy.jpg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66DEFCF-BFDD-43C8-85C3-C8CD8C0BC613}"/>
              </a:ext>
            </a:extLst>
          </p:cNvPr>
          <p:cNvSpPr txBox="1"/>
          <p:nvPr/>
        </p:nvSpPr>
        <p:spPr>
          <a:xfrm>
            <a:off x="979445" y="6336212"/>
            <a:ext cx="244009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13" tooltip="http://www.ihacom.co.uk/Italy-Promotions/hyr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5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C262965-A43B-4BB1-9A49-04C78AE778A5}"/>
              </a:ext>
            </a:extLst>
          </p:cNvPr>
          <p:cNvSpPr txBox="1"/>
          <p:nvPr/>
        </p:nvSpPr>
        <p:spPr>
          <a:xfrm>
            <a:off x="8999138" y="2012318"/>
            <a:ext cx="2459327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://www.thelondonfoodie.co.uk/2014/10/the-london-foodie-goes-to-italy-amalfi_12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16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4272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45DA152-4563-40B8-BE5C-F297C7CCB7BF}"/>
              </a:ext>
            </a:extLst>
          </p:cNvPr>
          <p:cNvSpPr txBox="1"/>
          <p:nvPr/>
        </p:nvSpPr>
        <p:spPr>
          <a:xfrm>
            <a:off x="523782" y="107107"/>
            <a:ext cx="11097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Sassoon Infant Std" panose="020B0503020103030203" pitchFamily="34" charset="0"/>
              </a:rPr>
              <a:t>Where have you been? Where would you like to go?</a:t>
            </a:r>
          </a:p>
        </p:txBody>
      </p:sp>
      <p:pic>
        <p:nvPicPr>
          <p:cNvPr id="3" name="Picture 2" descr="A large clock tower in the background&#10;&#10;Description automatically generated">
            <a:extLst>
              <a:ext uri="{FF2B5EF4-FFF2-40B4-BE49-F238E27FC236}">
                <a16:creationId xmlns:a16="http://schemas.microsoft.com/office/drawing/2014/main" id="{43C35AC2-BCDF-447B-9416-69916E093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53990" y="691883"/>
            <a:ext cx="2435305" cy="3675932"/>
          </a:xfrm>
          <a:prstGeom prst="rect">
            <a:avLst/>
          </a:prstGeom>
        </p:spPr>
      </p:pic>
      <p:pic>
        <p:nvPicPr>
          <p:cNvPr id="4" name="Picture 3" descr="A harbor filled with lots of tall buildings&#10;&#10;Description automatically generated">
            <a:extLst>
              <a:ext uri="{FF2B5EF4-FFF2-40B4-BE49-F238E27FC236}">
                <a16:creationId xmlns:a16="http://schemas.microsoft.com/office/drawing/2014/main" id="{E83C0B1F-3FA5-48A4-972D-A2DB3FEB3B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6881" b="14108"/>
          <a:stretch/>
        </p:blipFill>
        <p:spPr>
          <a:xfrm>
            <a:off x="353990" y="4636280"/>
            <a:ext cx="3797984" cy="2010552"/>
          </a:xfrm>
          <a:prstGeom prst="rect">
            <a:avLst/>
          </a:prstGeom>
        </p:spPr>
      </p:pic>
      <p:pic>
        <p:nvPicPr>
          <p:cNvPr id="5" name="Picture 4" descr="A narrow river in a city&#10;&#10;Description automatically generated">
            <a:extLst>
              <a:ext uri="{FF2B5EF4-FFF2-40B4-BE49-F238E27FC236}">
                <a16:creationId xmlns:a16="http://schemas.microsoft.com/office/drawing/2014/main" id="{E94AD3B0-A92C-447E-8EF1-C3B70205C5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2959087" y="691882"/>
            <a:ext cx="2756948" cy="36759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7EAD20-F69F-4D46-ABE0-76DF7B22A31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5827" y="691882"/>
            <a:ext cx="1837966" cy="36759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CC4D57-E91C-4055-AEC5-A77FBF2A532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04144" y="4636279"/>
            <a:ext cx="3421363" cy="2010551"/>
          </a:xfrm>
          <a:prstGeom prst="rect">
            <a:avLst/>
          </a:prstGeom>
        </p:spPr>
      </p:pic>
      <p:pic>
        <p:nvPicPr>
          <p:cNvPr id="3078" name="Picture 6" descr="The Louvre Museum">
            <a:extLst>
              <a:ext uri="{FF2B5EF4-FFF2-40B4-BE49-F238E27FC236}">
                <a16:creationId xmlns:a16="http://schemas.microsoft.com/office/drawing/2014/main" id="{17B332DD-9111-4220-8C3D-66B7058D30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677" y="4636279"/>
            <a:ext cx="3829619" cy="201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9CF451F-ED79-4726-9386-E0137826257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893585" y="691882"/>
            <a:ext cx="2674241" cy="3675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907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F73EB3-BFC4-4286-BF21-B2431919026E}"/>
              </a:ext>
            </a:extLst>
          </p:cNvPr>
          <p:cNvSpPr txBox="1"/>
          <p:nvPr/>
        </p:nvSpPr>
        <p:spPr>
          <a:xfrm>
            <a:off x="372862" y="213064"/>
            <a:ext cx="11469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Sassoon Infant Std" panose="020B0503020103030203" pitchFamily="34" charset="0"/>
              </a:rPr>
              <a:t>What have we learnt now?</a:t>
            </a:r>
          </a:p>
        </p:txBody>
      </p:sp>
      <p:pic>
        <p:nvPicPr>
          <p:cNvPr id="1026" name="Picture 2" descr="Welcome to Skiathos! - St Cyprian's Greek Orthodox Primary Academy">
            <a:extLst>
              <a:ext uri="{FF2B5EF4-FFF2-40B4-BE49-F238E27FC236}">
                <a16:creationId xmlns:a16="http://schemas.microsoft.com/office/drawing/2014/main" id="{0E056CDF-008E-4662-85E0-D73454CA64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73" y="691070"/>
            <a:ext cx="1534689" cy="2087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DBFF3FD-B33E-4EA4-8F55-8C0E52FE04AE}"/>
              </a:ext>
            </a:extLst>
          </p:cNvPr>
          <p:cNvSpPr txBox="1"/>
          <p:nvPr/>
        </p:nvSpPr>
        <p:spPr>
          <a:xfrm>
            <a:off x="639350" y="2778247"/>
            <a:ext cx="1534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me!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B5F7FB7C-3913-4BF5-9321-318DF970D74D}"/>
              </a:ext>
            </a:extLst>
          </p:cNvPr>
          <p:cNvSpPr/>
          <p:nvPr/>
        </p:nvSpPr>
        <p:spPr>
          <a:xfrm>
            <a:off x="2074377" y="2062487"/>
            <a:ext cx="1157096" cy="5232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 descr="Set of different couples and families cartoon Vector Image">
            <a:extLst>
              <a:ext uri="{FF2B5EF4-FFF2-40B4-BE49-F238E27FC236}">
                <a16:creationId xmlns:a16="http://schemas.microsoft.com/office/drawing/2014/main" id="{3573B3FF-BCE2-4CFE-B0F6-1268A6CDFD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0" t="10736" r="8187" b="18058"/>
          <a:stretch/>
        </p:blipFill>
        <p:spPr bwMode="auto">
          <a:xfrm>
            <a:off x="3361730" y="939816"/>
            <a:ext cx="2124343" cy="1731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C9B11AE-AE7B-4BE1-BA23-42582A042608}"/>
              </a:ext>
            </a:extLst>
          </p:cNvPr>
          <p:cNvSpPr txBox="1"/>
          <p:nvPr/>
        </p:nvSpPr>
        <p:spPr>
          <a:xfrm>
            <a:off x="3470171" y="2778247"/>
            <a:ext cx="2124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am part of a family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089EA70C-1F55-4C55-9BCC-093EC0CFA33C}"/>
              </a:ext>
            </a:extLst>
          </p:cNvPr>
          <p:cNvSpPr/>
          <p:nvPr/>
        </p:nvSpPr>
        <p:spPr>
          <a:xfrm>
            <a:off x="5616330" y="2051495"/>
            <a:ext cx="1129031" cy="5232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D763CE-982E-436B-945E-25DB9FB0B6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5618" y="939816"/>
            <a:ext cx="5155937" cy="15768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205C60B-D8BD-4DD1-ACD7-6E28DFB52FF4}"/>
              </a:ext>
            </a:extLst>
          </p:cNvPr>
          <p:cNvSpPr txBox="1"/>
          <p:nvPr/>
        </p:nvSpPr>
        <p:spPr>
          <a:xfrm>
            <a:off x="7649889" y="2720169"/>
            <a:ext cx="36073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go to school in Chalfont St Peter 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1FE91B49-884A-4576-AF8C-B67F3E6A12BA}"/>
              </a:ext>
            </a:extLst>
          </p:cNvPr>
          <p:cNvSpPr/>
          <p:nvPr/>
        </p:nvSpPr>
        <p:spPr>
          <a:xfrm rot="5400000">
            <a:off x="8773661" y="3459380"/>
            <a:ext cx="1129031" cy="5232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30" name="Picture 6" descr="London - Wikipedia">
            <a:extLst>
              <a:ext uri="{FF2B5EF4-FFF2-40B4-BE49-F238E27FC236}">
                <a16:creationId xmlns:a16="http://schemas.microsoft.com/office/drawing/2014/main" id="{57D7BA21-5FB0-48AA-B4D7-68F5B725A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758" y="4389771"/>
            <a:ext cx="5286054" cy="196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A6DE8F0-A77F-457F-8D55-DA9FBFCCEF2F}"/>
              </a:ext>
            </a:extLst>
          </p:cNvPr>
          <p:cNvSpPr txBox="1"/>
          <p:nvPr/>
        </p:nvSpPr>
        <p:spPr>
          <a:xfrm>
            <a:off x="7082503" y="6451554"/>
            <a:ext cx="4760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live in England and the capital is London</a:t>
            </a: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88B31772-2C18-4561-A727-A533C3BF3422}"/>
              </a:ext>
            </a:extLst>
          </p:cNvPr>
          <p:cNvSpPr/>
          <p:nvPr/>
        </p:nvSpPr>
        <p:spPr>
          <a:xfrm rot="10800000">
            <a:off x="5236070" y="5207534"/>
            <a:ext cx="1129031" cy="5232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List of Europe Country Codes">
            <a:extLst>
              <a:ext uri="{FF2B5EF4-FFF2-40B4-BE49-F238E27FC236}">
                <a16:creationId xmlns:a16="http://schemas.microsoft.com/office/drawing/2014/main" id="{74219614-D9D1-4F0D-A34B-15391F6F97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35" y="3586889"/>
            <a:ext cx="4386156" cy="2466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C26C3DE1-1820-4B58-A9BC-8BEA923CA814}"/>
              </a:ext>
            </a:extLst>
          </p:cNvPr>
          <p:cNvSpPr txBox="1"/>
          <p:nvPr/>
        </p:nvSpPr>
        <p:spPr>
          <a:xfrm>
            <a:off x="910715" y="6137246"/>
            <a:ext cx="4760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live in the continent of Europe</a:t>
            </a:r>
          </a:p>
        </p:txBody>
      </p:sp>
    </p:spTree>
    <p:extLst>
      <p:ext uri="{BB962C8B-B14F-4D97-AF65-F5344CB8AC3E}">
        <p14:creationId xmlns:p14="http://schemas.microsoft.com/office/powerpoint/2010/main" val="4559746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347</Words>
  <Application>Microsoft Office PowerPoint</Application>
  <PresentationFormat>Widescreen</PresentationFormat>
  <Paragraphs>40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Sassoon Infant Std</vt:lpstr>
      <vt:lpstr>Office Theme</vt:lpstr>
      <vt:lpstr>PowerPoint Presentation</vt:lpstr>
      <vt:lpstr>PowerPoint Presentation</vt:lpstr>
      <vt:lpstr>Our continent.</vt:lpstr>
      <vt:lpstr>Europe</vt:lpstr>
      <vt:lpstr>  France. The capital city of France is Paris.</vt:lpstr>
      <vt:lpstr>  Spain.      Spain. The capital city of Spain is Madrid.</vt:lpstr>
      <vt:lpstr>Italy. The capital of Italy is Rome.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continent.</dc:title>
  <dc:creator>nick starling</dc:creator>
  <cp:lastModifiedBy>Isabelle Pitman</cp:lastModifiedBy>
  <cp:revision>9</cp:revision>
  <dcterms:created xsi:type="dcterms:W3CDTF">2020-10-04T12:11:41Z</dcterms:created>
  <dcterms:modified xsi:type="dcterms:W3CDTF">2020-10-10T18:57:52Z</dcterms:modified>
</cp:coreProperties>
</file>