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7" r:id="rId2"/>
    <p:sldId id="260" r:id="rId3"/>
    <p:sldId id="261" r:id="rId4"/>
    <p:sldId id="259" r:id="rId5"/>
    <p:sldId id="258" r:id="rId6"/>
    <p:sldId id="256" r:id="rId7"/>
    <p:sldId id="263" r:id="rId8"/>
    <p:sldId id="262" r:id="rId9"/>
    <p:sldId id="264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Sassoon Infant Md" panose="02000603050000020003" pitchFamily="2" charset="0"/>
      <p:regular r:id="rId17"/>
    </p:embeddedFont>
    <p:embeddedFont>
      <p:font typeface="SassoonPrimaryInfant" pitchFamily="2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993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1176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EC419-3A31-484A-98B7-2B0E91F55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A23AB-9510-B849-AD95-92ED8841A21F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6649C7-8A8F-AF4E-9659-60EE42838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D191BF-921E-A044-BB93-02456AE24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6CC4C-65BA-BE4B-BF38-9EBDCD49B31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7741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BFF586-4C7A-7240-B642-8C407D8A4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3BC23-ADCB-BA43-9751-BCE51E7C7997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7CF41-4609-F249-9A58-F4C093158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71CA8F-1387-7043-8862-BB1F07218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F339D-A069-4446-9730-6118E3DC972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44369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EF2F5-A3F9-EA4C-88EF-81CB76F98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0617F-07FF-0B45-A309-B6984689F2C2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B34BA-68F6-AD40-97A2-DE609948D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50890-1324-2241-A61F-03982B6F9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4AED7-81E8-AB48-990D-90E0AA9FF74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0466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500064B-4D9E-B146-8E9E-E7587CA2C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96A38-3C8D-AF43-BCA4-5B1522C202ED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9621DAA-64CF-314A-BCEF-648700D5E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796FE53-71BD-C648-9129-F141AC39F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D93691-9A98-C744-858A-162DFBE1774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0578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1854398-CF15-2141-B309-3A472F5F0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A6F59-23B4-834B-B07B-D3C836C45D08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58703DB-BB01-3D48-A68D-F30A48ADA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DC361A9-834E-4145-944E-F7A179C82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8F7F3-C177-3644-B8BA-14AA4958D3E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0526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642E3BA-4093-F545-BF09-6F3147522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06A1D-CE46-8A40-9B7D-7B86D48C2040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D7F0C03-BF15-CE49-AA46-3011E2F12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C06F609-35F0-C547-955A-2129615EA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FAD0C-6AEE-AE48-8BB7-C56F2CBCBF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1008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08D2C03-CE86-9D42-B507-FF5D90BC5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A9DF5-6404-0F48-9BA3-2183EFA39826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E80804C-AC0E-4C4B-B6A6-ED47D8788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35AFC7F-CA1C-8A43-B552-9F170978E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C89E8-E92D-5846-A7C0-437318F853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4516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D588CA-1CDC-144F-BEB1-CC7717D24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AD687-6C77-0247-A67A-BF8A077F3E18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CA3EAAD-0C7B-254D-96A4-D6785825C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B48DEA9-1F01-D54F-B5F5-3C6EF780A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76F0C-182F-BD49-B604-AD1D22F6B81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2163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5817AF4-AB65-CB4F-B50D-71C2445A9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1EFB9-DBFE-0649-9AFE-7703AD70412B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675555D-394B-9547-B13D-542F59DA6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E202F9-1F75-024C-9AF2-EE6DD6B50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C306D3-8A4B-DA4C-98C5-4C3B6441EE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6044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4AD06-C7B0-A541-9D88-9032D0FF1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764B7-F14A-3F43-A499-30CFE7B584FE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42D3A4-6F8D-C743-B05C-EACD53BAB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2D06F-CC17-3449-8D76-8D4D49C2B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002FEB-4AFF-8749-9978-617688B6EC6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3023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AF5CF-C670-484B-A1C4-960151A3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29A17-77D8-154C-8B2C-FA39DAA27EA6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A067C8-BBA4-8143-A17B-49C016E4C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A691DA-A920-3946-A085-6568A7634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B4A20-4D32-9049-BA3B-4903422837D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9214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EC5A5B1-3DB6-3B42-AC29-3CFB72835ED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CA261CB-BE0A-E64A-A3B8-3308AB52F61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30596-7422-4920-9F15-2674014D17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977B43-86C0-504B-AE99-107FE1A40BDC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307A8D-5903-4020-A40D-D397F2405A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3E4CA8-8DFC-402B-B5C8-C874E8C26A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71FB34D-1571-AF47-B448-B3BBEC4A087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media6.m4a"/><Relationship Id="rId7" Type="http://schemas.openxmlformats.org/officeDocument/2006/relationships/image" Target="../media/image16.png"/><Relationship Id="rId2" Type="http://schemas.microsoft.com/office/2007/relationships/media" Target="../media/media6.m4a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7084C80D-8571-8A43-8F09-9AE0781BD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sz="8800">
                <a:solidFill>
                  <a:schemeClr val="bg1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91916DD9-0C15-C34D-9AEF-31567BC94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1773238"/>
            <a:ext cx="1892300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44C10777-F2C6-3E43-AE27-1C825A1C79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238" y="1785938"/>
            <a:ext cx="1712912" cy="363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4F5297D4-9E44-7D4E-A886-CDB103977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463" y="1773238"/>
            <a:ext cx="2616200" cy="363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368A6D30-9326-5349-9C38-CD4533829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975" y="1773238"/>
            <a:ext cx="1514475" cy="363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itle 1">
            <a:extLst>
              <a:ext uri="{FF2B5EF4-FFF2-40B4-BE49-F238E27FC236}">
                <a16:creationId xmlns:a16="http://schemas.microsoft.com/office/drawing/2014/main" id="{CFD82CC5-6970-1748-BB4C-A8A5E363A332}"/>
              </a:ext>
            </a:extLst>
          </p:cNvPr>
          <p:cNvSpPr txBox="1">
            <a:spLocks/>
          </p:cNvSpPr>
          <p:nvPr/>
        </p:nvSpPr>
        <p:spPr bwMode="auto">
          <a:xfrm>
            <a:off x="666750" y="5487988"/>
            <a:ext cx="78867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800">
                <a:latin typeface="SassoonPrimaryInfant" pitchFamily="2" charset="0"/>
              </a:rPr>
              <a:t>Twinkl Go </a:t>
            </a:r>
            <a:r>
              <a:rPr lang="en-GB" altLang="en-US" sz="4800">
                <a:latin typeface="SassoonPrimaryInfant" pitchFamily="2" charset="0"/>
                <a:cs typeface="Arial" panose="020B0604020202020204" pitchFamily="34" charset="0"/>
              </a:rPr>
              <a:t>→ Pin No:JW4079</a:t>
            </a:r>
            <a:endParaRPr lang="en-GB" altLang="en-US" sz="4800">
              <a:latin typeface="SassoonPrimaryInfant" pitchFamily="2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FECB675-E36C-E24D-85F6-87F5A472DC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225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FFBCDC18-F646-1B46-80E0-67E9C0F54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463" y="1074738"/>
            <a:ext cx="7886700" cy="1287462"/>
          </a:xfrm>
        </p:spPr>
        <p:txBody>
          <a:bodyPr/>
          <a:lstStyle/>
          <a:p>
            <a:r>
              <a:rPr lang="en-GB" altLang="en-US" sz="4800">
                <a:solidFill>
                  <a:srgbClr val="0070C0"/>
                </a:solidFill>
                <a:latin typeface="SassoonPrimaryInfant" pitchFamily="2" charset="0"/>
              </a:rPr>
              <a:t>Learning Objective: </a:t>
            </a:r>
            <a:r>
              <a:rPr lang="en-GB" altLang="en-US" sz="4800">
                <a:latin typeface="SassoonPrimaryInfant" pitchFamily="2" charset="0"/>
              </a:rPr>
              <a:t>To write a character description</a:t>
            </a:r>
          </a:p>
        </p:txBody>
      </p:sp>
      <p:pic>
        <p:nvPicPr>
          <p:cNvPr id="3075" name="Picture 2" descr="Year 1: Character Description - Bangkok Patana School">
            <a:extLst>
              <a:ext uri="{FF2B5EF4-FFF2-40B4-BE49-F238E27FC236}">
                <a16:creationId xmlns:a16="http://schemas.microsoft.com/office/drawing/2014/main" id="{4AC4228C-40B3-9942-9847-67B1DD7C0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525" y="2684463"/>
            <a:ext cx="4873625" cy="336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C20D63-7ED0-0843-862C-650021DC93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27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95FD7E0C-A432-E949-B134-EF64E952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241300"/>
            <a:ext cx="7886700" cy="1285875"/>
          </a:xfrm>
        </p:spPr>
        <p:txBody>
          <a:bodyPr/>
          <a:lstStyle/>
          <a:p>
            <a:r>
              <a:rPr lang="en-GB" altLang="en-US" sz="4800">
                <a:latin typeface="SassoonPrimaryInfant" pitchFamily="2" charset="0"/>
              </a:rPr>
              <a:t>Describing a character…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CCCC7EF-25A4-47FA-9D74-FD6AE03DE637}"/>
              </a:ext>
            </a:extLst>
          </p:cNvPr>
          <p:cNvSpPr txBox="1">
            <a:spLocks/>
          </p:cNvSpPr>
          <p:nvPr/>
        </p:nvSpPr>
        <p:spPr bwMode="auto">
          <a:xfrm>
            <a:off x="334963" y="2903538"/>
            <a:ext cx="8428037" cy="395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marL="685800" indent="-685800">
              <a:buFont typeface="Arial" panose="020B0604020202020204" pitchFamily="34" charset="0"/>
              <a:buChar char="•"/>
              <a:defRPr/>
            </a:pPr>
            <a:r>
              <a:rPr lang="en-GB" sz="4800" dirty="0">
                <a:solidFill>
                  <a:srgbClr val="0070C0"/>
                </a:solidFill>
                <a:latin typeface="SassoonPrimaryInfant" pitchFamily="2" charset="0"/>
              </a:rPr>
              <a:t>Appearance</a:t>
            </a:r>
          </a:p>
          <a:p>
            <a:pPr>
              <a:defRPr/>
            </a:pPr>
            <a:r>
              <a:rPr lang="en-GB" sz="4800" dirty="0">
                <a:solidFill>
                  <a:srgbClr val="0070C0"/>
                </a:solidFill>
                <a:latin typeface="SassoonPrimaryInfant" pitchFamily="2" charset="0"/>
              </a:rPr>
              <a:t>   </a:t>
            </a:r>
            <a:r>
              <a:rPr lang="en-GB" sz="4000" dirty="0">
                <a:latin typeface="SassoonPrimaryInfant" pitchFamily="2" charset="0"/>
              </a:rPr>
              <a:t>What does the character look like?</a:t>
            </a:r>
          </a:p>
          <a:p>
            <a:pPr>
              <a:defRPr/>
            </a:pPr>
            <a:r>
              <a:rPr lang="en-GB" sz="4000" dirty="0">
                <a:latin typeface="SassoonPrimaryInfant" pitchFamily="2" charset="0"/>
              </a:rPr>
              <a:t>    What is the character wearing?</a:t>
            </a:r>
          </a:p>
          <a:p>
            <a:pPr>
              <a:defRPr/>
            </a:pPr>
            <a:endParaRPr lang="en-GB" sz="4800" dirty="0">
              <a:latin typeface="SassoonPrimaryInfant" pitchFamily="2" charset="0"/>
            </a:endParaRPr>
          </a:p>
          <a:p>
            <a:pPr marL="685800" indent="-685800">
              <a:buFont typeface="Arial" panose="020B0604020202020204" pitchFamily="34" charset="0"/>
              <a:buChar char="•"/>
              <a:defRPr/>
            </a:pPr>
            <a:r>
              <a:rPr lang="en-GB" sz="4800" dirty="0">
                <a:solidFill>
                  <a:srgbClr val="0070C0"/>
                </a:solidFill>
                <a:latin typeface="SassoonPrimaryInfant" pitchFamily="2" charset="0"/>
              </a:rPr>
              <a:t>Personality</a:t>
            </a:r>
          </a:p>
          <a:p>
            <a:pPr>
              <a:defRPr/>
            </a:pPr>
            <a:r>
              <a:rPr lang="en-GB" sz="4800" dirty="0">
                <a:latin typeface="SassoonPrimaryInfant" pitchFamily="2" charset="0"/>
              </a:rPr>
              <a:t>   </a:t>
            </a:r>
            <a:r>
              <a:rPr lang="en-GB" sz="3600" dirty="0">
                <a:latin typeface="SassoonPrimaryInfant" pitchFamily="2" charset="0"/>
              </a:rPr>
              <a:t>How does the character act and speak?</a:t>
            </a:r>
          </a:p>
          <a:p>
            <a:pPr>
              <a:defRPr/>
            </a:pPr>
            <a:r>
              <a:rPr lang="en-GB" sz="3600" dirty="0">
                <a:latin typeface="SassoonPrimaryInfant" pitchFamily="2" charset="0"/>
              </a:rPr>
              <a:t>    How does the character think and feel?</a:t>
            </a:r>
          </a:p>
          <a:p>
            <a:pPr marL="685800" indent="-685800">
              <a:buFont typeface="Arial" panose="020B0604020202020204" pitchFamily="34" charset="0"/>
              <a:buChar char="•"/>
              <a:defRPr/>
            </a:pPr>
            <a:endParaRPr lang="en-GB" sz="48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685800" indent="-685800">
              <a:buFont typeface="Arial" panose="020B0604020202020204" pitchFamily="34" charset="0"/>
              <a:buChar char="•"/>
              <a:defRPr/>
            </a:pPr>
            <a:endParaRPr lang="en-GB" sz="48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685800" indent="-685800">
              <a:buFont typeface="Arial" panose="020B0604020202020204" pitchFamily="34" charset="0"/>
              <a:buChar char="•"/>
              <a:defRPr/>
            </a:pPr>
            <a:endParaRPr lang="en-GB" sz="4800" dirty="0">
              <a:latin typeface="SassoonPrimaryInfant" pitchFamily="2" charset="0"/>
            </a:endParaRPr>
          </a:p>
        </p:txBody>
      </p:sp>
      <p:pic>
        <p:nvPicPr>
          <p:cNvPr id="4100" name="Picture 2">
            <a:extLst>
              <a:ext uri="{FF2B5EF4-FFF2-40B4-BE49-F238E27FC236}">
                <a16:creationId xmlns:a16="http://schemas.microsoft.com/office/drawing/2014/main" id="{4D9BD6FE-620E-984B-8A37-8F1B62924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0" y="554038"/>
            <a:ext cx="1157288" cy="157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>
            <a:extLst>
              <a:ext uri="{FF2B5EF4-FFF2-40B4-BE49-F238E27FC236}">
                <a16:creationId xmlns:a16="http://schemas.microsoft.com/office/drawing/2014/main" id="{83572417-9A40-2243-9044-EEFD54DB9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3" y="3429000"/>
            <a:ext cx="1036637" cy="131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A0B4B0F8-8E67-E94C-A599-1F539DA55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7FA16A6-2D67-1641-8FCF-8F481549DA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752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E8D19D04-39F1-BB47-81AC-7CC8BB133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365125"/>
            <a:ext cx="4205287" cy="598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Little red riding hood — Stock Vector © Dazdraperma #25362379">
            <a:extLst>
              <a:ext uri="{FF2B5EF4-FFF2-40B4-BE49-F238E27FC236}">
                <a16:creationId xmlns:a16="http://schemas.microsoft.com/office/drawing/2014/main" id="{0B62A234-E477-C14B-A827-CE5D7A019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38" y="1027113"/>
            <a:ext cx="3792537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D1DFF2A-FE2D-4B53-B2D1-BC2A73ED9CE6}"/>
              </a:ext>
            </a:extLst>
          </p:cNvPr>
          <p:cNvSpPr/>
          <p:nvPr/>
        </p:nvSpPr>
        <p:spPr>
          <a:xfrm>
            <a:off x="4833938" y="1027113"/>
            <a:ext cx="3821112" cy="451326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951EA-3F78-457A-BE72-365C25F8496E}"/>
              </a:ext>
            </a:extLst>
          </p:cNvPr>
          <p:cNvSpPr/>
          <p:nvPr/>
        </p:nvSpPr>
        <p:spPr>
          <a:xfrm>
            <a:off x="366713" y="369888"/>
            <a:ext cx="4178300" cy="598487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8D31D43F-9387-3F42-9CB7-8DC66C4CC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9BEABFC-E366-4744-8C5C-B31F13A6AC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880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>
            <a:extLst>
              <a:ext uri="{FF2B5EF4-FFF2-40B4-BE49-F238E27FC236}">
                <a16:creationId xmlns:a16="http://schemas.microsoft.com/office/drawing/2014/main" id="{32B721F0-3442-8646-AC6C-68F873D69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" y="376238"/>
            <a:ext cx="4732338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CEC6D0F-C6C2-4167-B662-85BF70B74871}"/>
              </a:ext>
            </a:extLst>
          </p:cNvPr>
          <p:cNvSpPr/>
          <p:nvPr/>
        </p:nvSpPr>
        <p:spPr>
          <a:xfrm>
            <a:off x="452438" y="346075"/>
            <a:ext cx="4749800" cy="6196013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6148" name="Picture 2" descr="The Big Bad Wolf from Little Red Riding Hood Fairy Tales Cardboard Cutout">
            <a:extLst>
              <a:ext uri="{FF2B5EF4-FFF2-40B4-BE49-F238E27FC236}">
                <a16:creationId xmlns:a16="http://schemas.microsoft.com/office/drawing/2014/main" id="{9C1E69CD-4583-4D42-A111-37867AC4F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1650" y="1155700"/>
            <a:ext cx="3028950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A618351-4DCC-44D9-96B3-E8B2BC606441}"/>
              </a:ext>
            </a:extLst>
          </p:cNvPr>
          <p:cNvSpPr/>
          <p:nvPr/>
        </p:nvSpPr>
        <p:spPr>
          <a:xfrm>
            <a:off x="5584825" y="1171575"/>
            <a:ext cx="3025775" cy="4554538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0D9176C-97C4-9744-AE68-05A08E529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B984090-8602-EC4F-BEA9-FBE78EF585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027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39">
            <a:extLst>
              <a:ext uri="{FF2B5EF4-FFF2-40B4-BE49-F238E27FC236}">
                <a16:creationId xmlns:a16="http://schemas.microsoft.com/office/drawing/2014/main" id="{DD67C96F-7E24-3341-8DA5-EAF6EF083A22}"/>
              </a:ext>
            </a:extLst>
          </p:cNvPr>
          <p:cNvGrpSpPr>
            <a:grpSpLocks/>
          </p:cNvGrpSpPr>
          <p:nvPr/>
        </p:nvGrpSpPr>
        <p:grpSpPr bwMode="auto">
          <a:xfrm>
            <a:off x="4781550" y="765175"/>
            <a:ext cx="2806700" cy="2224088"/>
            <a:chOff x="1617601" y="894121"/>
            <a:chExt cx="2482210" cy="1966041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749CAAAE-AA2C-4AB4-8512-CEED58528088}"/>
                </a:ext>
              </a:extLst>
            </p:cNvPr>
            <p:cNvSpPr/>
            <p:nvPr/>
          </p:nvSpPr>
          <p:spPr>
            <a:xfrm>
              <a:off x="1617601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29309EED-91F1-4D1C-A7AC-0DAF1BD47E5A}"/>
                </a:ext>
              </a:extLst>
            </p:cNvPr>
            <p:cNvSpPr/>
            <p:nvPr/>
          </p:nvSpPr>
          <p:spPr>
            <a:xfrm>
              <a:off x="1617601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D0E3F047-9883-42E4-9768-85CB41BB3235}"/>
                </a:ext>
              </a:extLst>
            </p:cNvPr>
            <p:cNvSpPr/>
            <p:nvPr/>
          </p:nvSpPr>
          <p:spPr>
            <a:xfrm>
              <a:off x="1617601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BD564FE-9E16-4081-BECD-0A8EE34882CE}"/>
                </a:ext>
              </a:extLst>
            </p:cNvPr>
            <p:cNvSpPr/>
            <p:nvPr/>
          </p:nvSpPr>
          <p:spPr>
            <a:xfrm>
              <a:off x="2938732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66DAA022-ADE5-41CE-BF77-59C887CC2782}"/>
                </a:ext>
              </a:extLst>
            </p:cNvPr>
            <p:cNvSpPr/>
            <p:nvPr/>
          </p:nvSpPr>
          <p:spPr>
            <a:xfrm>
              <a:off x="2938732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3D53A80E-DE5D-4ED9-8E4A-A5E69F430B83}"/>
                </a:ext>
              </a:extLst>
            </p:cNvPr>
            <p:cNvSpPr/>
            <p:nvPr/>
          </p:nvSpPr>
          <p:spPr>
            <a:xfrm>
              <a:off x="2938732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</p:grpSp>
      <p:grpSp>
        <p:nvGrpSpPr>
          <p:cNvPr id="7171" name="Group 30">
            <a:extLst>
              <a:ext uri="{FF2B5EF4-FFF2-40B4-BE49-F238E27FC236}">
                <a16:creationId xmlns:a16="http://schemas.microsoft.com/office/drawing/2014/main" id="{29BA1DE4-314F-654E-B112-E6E112699A50}"/>
              </a:ext>
            </a:extLst>
          </p:cNvPr>
          <p:cNvGrpSpPr>
            <a:grpSpLocks/>
          </p:cNvGrpSpPr>
          <p:nvPr/>
        </p:nvGrpSpPr>
        <p:grpSpPr bwMode="auto">
          <a:xfrm>
            <a:off x="1543050" y="781050"/>
            <a:ext cx="2806700" cy="2224088"/>
            <a:chOff x="1617601" y="894121"/>
            <a:chExt cx="2482210" cy="196604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8C6855BD-998B-48B6-B1D2-879AF91EB3CE}"/>
                </a:ext>
              </a:extLst>
            </p:cNvPr>
            <p:cNvSpPr/>
            <p:nvPr/>
          </p:nvSpPr>
          <p:spPr>
            <a:xfrm>
              <a:off x="1617601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D5573B33-6B28-4F6D-8183-5DE9FF1F8E49}"/>
                </a:ext>
              </a:extLst>
            </p:cNvPr>
            <p:cNvSpPr/>
            <p:nvPr/>
          </p:nvSpPr>
          <p:spPr>
            <a:xfrm>
              <a:off x="1617601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0552FBC-FAD4-4E28-9C15-8BB689EBB607}"/>
                </a:ext>
              </a:extLst>
            </p:cNvPr>
            <p:cNvSpPr/>
            <p:nvPr/>
          </p:nvSpPr>
          <p:spPr>
            <a:xfrm>
              <a:off x="1617601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B68CEF2-D2D2-4D28-A82D-E99CE22094BC}"/>
                </a:ext>
              </a:extLst>
            </p:cNvPr>
            <p:cNvSpPr/>
            <p:nvPr/>
          </p:nvSpPr>
          <p:spPr>
            <a:xfrm>
              <a:off x="2938732" y="894121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02D6DD8-C2E1-427D-AB8E-B3E147F2FAAC}"/>
                </a:ext>
              </a:extLst>
            </p:cNvPr>
            <p:cNvSpPr/>
            <p:nvPr/>
          </p:nvSpPr>
          <p:spPr>
            <a:xfrm>
              <a:off x="2938732" y="1609810"/>
              <a:ext cx="1161079" cy="534662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7111D576-2969-439D-9D37-A6E0E44115D2}"/>
                </a:ext>
              </a:extLst>
            </p:cNvPr>
            <p:cNvSpPr/>
            <p:nvPr/>
          </p:nvSpPr>
          <p:spPr>
            <a:xfrm>
              <a:off x="2938732" y="2326903"/>
              <a:ext cx="1161079" cy="53325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chemeClr val="tx1"/>
                </a:solidFill>
                <a:latin typeface="Sassoon Infant Md" panose="02000603050000020003" pitchFamily="50" charset="0"/>
              </a:endParaRP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D04FE00A-F415-4FA4-AAFF-B44E3A0EFC57}"/>
              </a:ext>
            </a:extLst>
          </p:cNvPr>
          <p:cNvSpPr/>
          <p:nvPr/>
        </p:nvSpPr>
        <p:spPr>
          <a:xfrm>
            <a:off x="0" y="0"/>
            <a:ext cx="914400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rgbClr val="FF0000"/>
                </a:solidFill>
                <a:latin typeface="Sassoon Infant Md" panose="02000603050000020003" pitchFamily="50" charset="0"/>
              </a:rPr>
              <a:t>Little Red Riding Hood Character Description Sorting Activity </a:t>
            </a:r>
          </a:p>
        </p:txBody>
      </p:sp>
      <p:pic>
        <p:nvPicPr>
          <p:cNvPr id="7173" name="Picture 4">
            <a:extLst>
              <a:ext uri="{FF2B5EF4-FFF2-40B4-BE49-F238E27FC236}">
                <a16:creationId xmlns:a16="http://schemas.microsoft.com/office/drawing/2014/main" id="{38D60838-18D6-4B4E-B6C5-2D27A96EF6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25" y="3741738"/>
            <a:ext cx="12446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4F57F07-FE61-4B6A-B1F8-32A1A706D921}"/>
              </a:ext>
            </a:extLst>
          </p:cNvPr>
          <p:cNvSpPr/>
          <p:nvPr/>
        </p:nvSpPr>
        <p:spPr>
          <a:xfrm>
            <a:off x="1450975" y="668338"/>
            <a:ext cx="3011488" cy="59182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652EB7-D80D-4AE9-8078-507D910D6098}"/>
              </a:ext>
            </a:extLst>
          </p:cNvPr>
          <p:cNvSpPr/>
          <p:nvPr/>
        </p:nvSpPr>
        <p:spPr>
          <a:xfrm>
            <a:off x="4857750" y="2420938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evil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8650EE-D733-4C4E-8659-6565D88054D8}"/>
              </a:ext>
            </a:extLst>
          </p:cNvPr>
          <p:cNvSpPr/>
          <p:nvPr/>
        </p:nvSpPr>
        <p:spPr>
          <a:xfrm>
            <a:off x="6351588" y="1611313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cruel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15A1C74-4603-4427-856A-DEC5F3F5643B}"/>
              </a:ext>
            </a:extLst>
          </p:cNvPr>
          <p:cNvSpPr/>
          <p:nvPr/>
        </p:nvSpPr>
        <p:spPr>
          <a:xfrm>
            <a:off x="1619250" y="1662113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nice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6CCDC3A-8A9F-49D6-B582-89C707C08300}"/>
              </a:ext>
            </a:extLst>
          </p:cNvPr>
          <p:cNvSpPr/>
          <p:nvPr/>
        </p:nvSpPr>
        <p:spPr>
          <a:xfrm>
            <a:off x="3127375" y="2436813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scared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B607D9F-564E-41E0-9913-108B9B1ED165}"/>
              </a:ext>
            </a:extLst>
          </p:cNvPr>
          <p:cNvSpPr/>
          <p:nvPr/>
        </p:nvSpPr>
        <p:spPr>
          <a:xfrm>
            <a:off x="6364288" y="2411413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scary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D7F80B-969A-47C5-B782-F8FADBA0591C}"/>
              </a:ext>
            </a:extLst>
          </p:cNvPr>
          <p:cNvSpPr/>
          <p:nvPr/>
        </p:nvSpPr>
        <p:spPr>
          <a:xfrm>
            <a:off x="1627188" y="2449513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kind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0E636CF-9076-4319-8FA6-69ECD3E11987}"/>
              </a:ext>
            </a:extLst>
          </p:cNvPr>
          <p:cNvSpPr/>
          <p:nvPr/>
        </p:nvSpPr>
        <p:spPr>
          <a:xfrm>
            <a:off x="3098800" y="1622425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caring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ED1FF68-12F9-4AA3-B6EC-CA0B52D1291C}"/>
              </a:ext>
            </a:extLst>
          </p:cNvPr>
          <p:cNvSpPr/>
          <p:nvPr/>
        </p:nvSpPr>
        <p:spPr>
          <a:xfrm>
            <a:off x="4857750" y="1611313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mean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C3BD723-A446-4063-841F-5C26EA03E4DE}"/>
              </a:ext>
            </a:extLst>
          </p:cNvPr>
          <p:cNvSpPr/>
          <p:nvPr/>
        </p:nvSpPr>
        <p:spPr>
          <a:xfrm>
            <a:off x="3098800" y="809625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friendly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4F2A923-12B3-461C-8387-90C62325AB3C}"/>
              </a:ext>
            </a:extLst>
          </p:cNvPr>
          <p:cNvSpPr/>
          <p:nvPr/>
        </p:nvSpPr>
        <p:spPr>
          <a:xfrm>
            <a:off x="6364288" y="766763"/>
            <a:ext cx="1160462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cunning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07F7525-248E-4E97-9105-6D5F29F86236}"/>
              </a:ext>
            </a:extLst>
          </p:cNvPr>
          <p:cNvSpPr/>
          <p:nvPr/>
        </p:nvSpPr>
        <p:spPr>
          <a:xfrm>
            <a:off x="4857750" y="819150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wicked</a:t>
            </a:r>
          </a:p>
        </p:txBody>
      </p:sp>
      <p:pic>
        <p:nvPicPr>
          <p:cNvPr id="7186" name="Picture 23">
            <a:extLst>
              <a:ext uri="{FF2B5EF4-FFF2-40B4-BE49-F238E27FC236}">
                <a16:creationId xmlns:a16="http://schemas.microsoft.com/office/drawing/2014/main" id="{BE752F44-5743-2543-8AFB-79016581A9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38" y="3154363"/>
            <a:ext cx="2605087" cy="333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C959870-1432-41F5-B33B-EBF680602A1C}"/>
              </a:ext>
            </a:extLst>
          </p:cNvPr>
          <p:cNvSpPr/>
          <p:nvPr/>
        </p:nvSpPr>
        <p:spPr>
          <a:xfrm>
            <a:off x="4679950" y="668338"/>
            <a:ext cx="3113088" cy="59182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20AA69-DFF6-465D-9BBD-72772B25EFB4}"/>
              </a:ext>
            </a:extLst>
          </p:cNvPr>
          <p:cNvSpPr/>
          <p:nvPr/>
        </p:nvSpPr>
        <p:spPr>
          <a:xfrm>
            <a:off x="1619250" y="825500"/>
            <a:ext cx="1160463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Sassoon Infant Md" panose="02000603050000020003" pitchFamily="50" charset="0"/>
              </a:rPr>
              <a:t>gentle</a:t>
            </a:r>
          </a:p>
        </p:txBody>
      </p:sp>
      <p:pic>
        <p:nvPicPr>
          <p:cNvPr id="7189" name="Picture 46">
            <a:extLst>
              <a:ext uri="{FF2B5EF4-FFF2-40B4-BE49-F238E27FC236}">
                <a16:creationId xmlns:a16="http://schemas.microsoft.com/office/drawing/2014/main" id="{E7CF6FB8-D162-A241-A879-8A405B4B78EC}"/>
              </a:ext>
            </a:extLst>
          </p:cNvPr>
          <p:cNvPicPr>
            <a:picLocks noChangeAspect="1"/>
          </p:cNvPicPr>
          <p:nvPr/>
        </p:nvPicPr>
        <p:blipFill>
          <a:blip r:embed="rId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6486525"/>
            <a:ext cx="100171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3F2F7BC-8733-A74E-87FF-C4C316743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A6ADCD2-E8F4-AE47-945C-BDCC30D45E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889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58F0BE25-1B9D-A74D-A8EE-6CA367DB1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5" y="444500"/>
            <a:ext cx="7886700" cy="1285875"/>
          </a:xfrm>
        </p:spPr>
        <p:txBody>
          <a:bodyPr/>
          <a:lstStyle/>
          <a:p>
            <a:endParaRPr lang="en-GB" altLang="en-US" sz="4800">
              <a:latin typeface="SassoonPrimaryInfant" pitchFamily="2" charset="0"/>
            </a:endParaRPr>
          </a:p>
        </p:txBody>
      </p:sp>
      <p:pic>
        <p:nvPicPr>
          <p:cNvPr id="8195" name="Picture 2">
            <a:extLst>
              <a:ext uri="{FF2B5EF4-FFF2-40B4-BE49-F238E27FC236}">
                <a16:creationId xmlns:a16="http://schemas.microsoft.com/office/drawing/2014/main" id="{45D5C0A2-57DC-5543-AD79-145DEACAC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603250"/>
            <a:ext cx="8275638" cy="524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45AE295-6009-F447-A21E-41C942C23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1E8A273-584B-5D42-A12C-1522992DAC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264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BE52C580-DD87-F54D-A26D-F77B2B506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5" y="0"/>
            <a:ext cx="7886700" cy="1285875"/>
          </a:xfrm>
        </p:spPr>
        <p:txBody>
          <a:bodyPr/>
          <a:lstStyle/>
          <a:p>
            <a:r>
              <a:rPr lang="en-GB" altLang="en-US" sz="4800">
                <a:latin typeface="SassoonPrimaryInfant" pitchFamily="2" charset="0"/>
              </a:rPr>
              <a:t>Let’s draw and write…</a:t>
            </a:r>
          </a:p>
        </p:txBody>
      </p:sp>
      <p:pic>
        <p:nvPicPr>
          <p:cNvPr id="9219" name="Picture 2">
            <a:extLst>
              <a:ext uri="{FF2B5EF4-FFF2-40B4-BE49-F238E27FC236}">
                <a16:creationId xmlns:a16="http://schemas.microsoft.com/office/drawing/2014/main" id="{397FB242-74B6-E942-BB0E-FD41C2D6F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047750"/>
            <a:ext cx="3392488" cy="551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itle 1">
            <a:extLst>
              <a:ext uri="{FF2B5EF4-FFF2-40B4-BE49-F238E27FC236}">
                <a16:creationId xmlns:a16="http://schemas.microsoft.com/office/drawing/2014/main" id="{0BFE7A60-B80A-FF46-8859-A0ED4E67F7B9}"/>
              </a:ext>
            </a:extLst>
          </p:cNvPr>
          <p:cNvSpPr txBox="1">
            <a:spLocks/>
          </p:cNvSpPr>
          <p:nvPr/>
        </p:nvSpPr>
        <p:spPr bwMode="auto">
          <a:xfrm>
            <a:off x="4510088" y="1239838"/>
            <a:ext cx="4259262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PrimaryInfant" pitchFamily="2" charset="0"/>
              </a:rPr>
              <a:t>Choose</a:t>
            </a:r>
          </a:p>
        </p:txBody>
      </p:sp>
      <p:sp>
        <p:nvSpPr>
          <p:cNvPr id="9221" name="Title 1">
            <a:extLst>
              <a:ext uri="{FF2B5EF4-FFF2-40B4-BE49-F238E27FC236}">
                <a16:creationId xmlns:a16="http://schemas.microsoft.com/office/drawing/2014/main" id="{EDB6DE0C-D747-7B45-86F6-C67471040552}"/>
              </a:ext>
            </a:extLst>
          </p:cNvPr>
          <p:cNvSpPr txBox="1">
            <a:spLocks/>
          </p:cNvSpPr>
          <p:nvPr/>
        </p:nvSpPr>
        <p:spPr bwMode="auto">
          <a:xfrm>
            <a:off x="4510088" y="2516188"/>
            <a:ext cx="4259262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PrimaryInfant" pitchFamily="2" charset="0"/>
              </a:rPr>
              <a:t>Draw</a:t>
            </a:r>
          </a:p>
        </p:txBody>
      </p:sp>
      <p:sp>
        <p:nvSpPr>
          <p:cNvPr id="9222" name="Title 1">
            <a:extLst>
              <a:ext uri="{FF2B5EF4-FFF2-40B4-BE49-F238E27FC236}">
                <a16:creationId xmlns:a16="http://schemas.microsoft.com/office/drawing/2014/main" id="{5A4B5522-DA2E-9A40-A849-3DE058F43D76}"/>
              </a:ext>
            </a:extLst>
          </p:cNvPr>
          <p:cNvSpPr txBox="1">
            <a:spLocks/>
          </p:cNvSpPr>
          <p:nvPr/>
        </p:nvSpPr>
        <p:spPr bwMode="auto">
          <a:xfrm>
            <a:off x="4510088" y="3803650"/>
            <a:ext cx="4259262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4000">
                <a:latin typeface="SassoonPrimaryInfant" pitchFamily="2" charset="0"/>
              </a:rPr>
              <a:t>Describe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47209CF-B77B-4925-8115-91DCF8A5D117}"/>
              </a:ext>
            </a:extLst>
          </p:cNvPr>
          <p:cNvCxnSpPr>
            <a:stCxn id="9221" idx="1"/>
          </p:cNvCxnSpPr>
          <p:nvPr/>
        </p:nvCxnSpPr>
        <p:spPr>
          <a:xfrm flipH="1" flipV="1">
            <a:off x="3400425" y="2646363"/>
            <a:ext cx="1109663" cy="514350"/>
          </a:xfrm>
          <a:prstGeom prst="straightConnector1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6AEE8D4B-CE76-4A3B-ABA6-2C4BCBCBE073}"/>
              </a:ext>
            </a:extLst>
          </p:cNvPr>
          <p:cNvCxnSpPr>
            <a:cxnSpLocks/>
          </p:cNvCxnSpPr>
          <p:nvPr/>
        </p:nvCxnSpPr>
        <p:spPr>
          <a:xfrm flipH="1" flipV="1">
            <a:off x="3276600" y="4189413"/>
            <a:ext cx="1295400" cy="155575"/>
          </a:xfrm>
          <a:prstGeom prst="straightConnector1">
            <a:avLst/>
          </a:prstGeom>
          <a:ln w="762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99E90BC-1907-A64C-A69B-2A9016622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0E05512-0481-8046-A261-B509BDCE0E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235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46E92B69-2B47-6142-840F-BD02F2DEB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5" y="0"/>
            <a:ext cx="7886700" cy="1285875"/>
          </a:xfrm>
        </p:spPr>
        <p:txBody>
          <a:bodyPr/>
          <a:lstStyle/>
          <a:p>
            <a:r>
              <a:rPr lang="en-GB" altLang="en-US" sz="5400">
                <a:latin typeface="SassoonPrimaryInfant" pitchFamily="2" charset="0"/>
              </a:rPr>
              <a:t>Writing sentences…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826BFEB-F7B8-4B86-9C05-C7DA5493E3DB}"/>
              </a:ext>
            </a:extLst>
          </p:cNvPr>
          <p:cNvSpPr txBox="1">
            <a:spLocks/>
          </p:cNvSpPr>
          <p:nvPr/>
        </p:nvSpPr>
        <p:spPr>
          <a:xfrm>
            <a:off x="211138" y="1490663"/>
            <a:ext cx="8721725" cy="5016500"/>
          </a:xfrm>
          <a:prstGeom prst="rect">
            <a:avLst/>
          </a:prstGeom>
          <a:solidFill>
            <a:srgbClr val="92D050"/>
          </a:solidFill>
        </p:spPr>
        <p:txBody>
          <a:bodyPr>
            <a:normAutofit fontScale="40000" lnSpcReduction="20000"/>
          </a:bodyPr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6500" dirty="0">
                <a:latin typeface="SassoonPrimaryInfant" pitchFamily="2" charset="0"/>
              </a:rPr>
              <a:t>Please use capital letters at the start of your sentence.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6500" dirty="0">
              <a:latin typeface="SassoonPrimaryInfant" pitchFamily="2" charset="0"/>
            </a:endParaRPr>
          </a:p>
          <a:p>
            <a:pPr>
              <a:defRPr/>
            </a:pPr>
            <a:r>
              <a:rPr lang="en-GB" sz="6500" dirty="0">
                <a:latin typeface="SassoonPrimaryInfant" pitchFamily="2" charset="0"/>
              </a:rPr>
              <a:t>Please use full stops at the end of your sentence.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6500" dirty="0">
              <a:latin typeface="SassoonPrimaryInfant" pitchFamily="2" charset="0"/>
            </a:endParaRPr>
          </a:p>
          <a:p>
            <a:pPr>
              <a:defRPr/>
            </a:pPr>
            <a:r>
              <a:rPr lang="en-GB" sz="6500" dirty="0">
                <a:latin typeface="SassoonPrimaryInfant" pitchFamily="2" charset="0"/>
              </a:rPr>
              <a:t>Please use finger spaces.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6500" dirty="0">
              <a:latin typeface="SassoonPrimaryInfant" pitchFamily="2" charset="0"/>
            </a:endParaRPr>
          </a:p>
          <a:p>
            <a:pPr>
              <a:defRPr/>
            </a:pPr>
            <a:r>
              <a:rPr lang="en-GB" sz="6500" dirty="0">
                <a:latin typeface="SassoonPrimaryInfant" pitchFamily="2" charset="0"/>
              </a:rPr>
              <a:t>Please use adjectives.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6500" dirty="0">
              <a:latin typeface="SassoonPrimaryInfant" pitchFamily="2" charset="0"/>
            </a:endParaRPr>
          </a:p>
          <a:p>
            <a:pPr>
              <a:defRPr/>
            </a:pPr>
            <a:r>
              <a:rPr lang="en-GB" sz="6500" dirty="0">
                <a:latin typeface="SassoonPrimaryInfant" pitchFamily="2" charset="0"/>
              </a:rPr>
              <a:t>Please use conjunctions. (and, but, so, because)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3600" dirty="0">
              <a:latin typeface="SassoonPrimaryInfant" pitchFamily="2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2C5D81F-50D9-C742-998F-E459278FA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738" y="6154738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4E1DA97-1126-1442-BC0A-75FBF79D8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478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7|5.9|10.5|3|5.1|8.7|4.8|3.1|2.1|4.9|4.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1449</TotalTime>
  <Words>131</Words>
  <Application>Microsoft Macintosh PowerPoint</Application>
  <PresentationFormat>On-screen Show (4:3)</PresentationFormat>
  <Paragraphs>41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Calibri</vt:lpstr>
      <vt:lpstr>Arial</vt:lpstr>
      <vt:lpstr>Sassoon Infant Md</vt:lpstr>
      <vt:lpstr>SassoonPrimaryInfant</vt:lpstr>
      <vt:lpstr>Calibri Light</vt:lpstr>
      <vt:lpstr>Office Theme</vt:lpstr>
      <vt:lpstr>English</vt:lpstr>
      <vt:lpstr>Learning Objective: To write a character description</vt:lpstr>
      <vt:lpstr>Describing a character…</vt:lpstr>
      <vt:lpstr>PowerPoint Presentation</vt:lpstr>
      <vt:lpstr>PowerPoint Presentation</vt:lpstr>
      <vt:lpstr>PowerPoint Presentation</vt:lpstr>
      <vt:lpstr>PowerPoint Presentation</vt:lpstr>
      <vt:lpstr>Let’s draw and write…</vt:lpstr>
      <vt:lpstr>Writing sentences…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Zoe Bagley</cp:lastModifiedBy>
  <cp:revision>45</cp:revision>
  <dcterms:created xsi:type="dcterms:W3CDTF">2015-01-12T09:50:46Z</dcterms:created>
  <dcterms:modified xsi:type="dcterms:W3CDTF">2021-01-19T10:01:02Z</dcterms:modified>
</cp:coreProperties>
</file>