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77" r:id="rId3"/>
    <p:sldId id="278" r:id="rId4"/>
    <p:sldId id="264" r:id="rId5"/>
    <p:sldId id="270" r:id="rId6"/>
    <p:sldId id="271" r:id="rId7"/>
    <p:sldId id="273" r:id="rId8"/>
    <p:sldId id="275" r:id="rId9"/>
    <p:sldId id="276" r:id="rId10"/>
    <p:sldId id="279" r:id="rId11"/>
    <p:sldId id="280" r:id="rId12"/>
    <p:sldId id="281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pitchFamily="50" charset="0"/>
      <p:regular r:id="rId20"/>
      <p:bold r:id="rId21"/>
    </p:embeddedFont>
    <p:embeddedFont>
      <p:font typeface="Sassoon Primary" pitchFamily="50" charset="0"/>
      <p:regular r:id="rId22"/>
    </p:embeddedFont>
    <p:embeddedFont>
      <p:font typeface="Twinkl" panose="020B0604020202020204" pitchFamily="2" charset="0"/>
      <p:regular r:id="rId23"/>
      <p:bold r:id="rId24"/>
    </p:embeddedFont>
    <p:embeddedFont>
      <p:font typeface="Twinkl SemiBold" charset="0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34A"/>
    <a:srgbClr val="9ABB5F"/>
    <a:srgbClr val="ACDDFC"/>
    <a:srgbClr val="80C1EB"/>
    <a:srgbClr val="18A0DB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3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43C5F1-037A-44CE-987B-66B0D6D8EF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BE4DAE-F80D-41C2-A14F-DAD5139E32B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7D58C38-4103-41BA-BBAE-2F72B595F2EB}" type="datetimeFigureOut">
              <a:rPr lang="en-GB"/>
              <a:pPr>
                <a:defRPr/>
              </a:pPr>
              <a:t>30/01/2021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243CED-093F-4C76-AD17-FA89ED7F3C0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CCA503-E246-439B-99ED-D256127A69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16F628E-0C70-471D-A063-D5BE1C25990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0B3A95-3A4C-44FB-8AA3-DFE5AA1AE6C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AB4B4C-707D-47DF-BA3F-9041E5D66B9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7F17888-6E0E-4FDE-B2D1-9D4DA64BE28C}" type="datetimeFigureOut">
              <a:rPr lang="en-GB"/>
              <a:pPr>
                <a:defRPr/>
              </a:pPr>
              <a:t>30/01/2021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FE074EE-BCD4-4042-9BAA-FCDFF4B5D68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012998A-105B-4E81-8ADE-ACBB625AAF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E54B7A-78AD-4B19-8F80-0F40D0E8DB7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A6E747-842C-4F96-995F-6583863370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7200501-9683-4BE1-89F3-27BCC88859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CA92938-081C-46A6-A832-8A2515F1E7C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7171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F8D7B23-8819-4ABC-8AEC-30D45B1F0878}"/>
              </a:ext>
            </a:extLst>
          </p:cNvPr>
          <p:cNvSpPr/>
          <p:nvPr userDrawn="1"/>
        </p:nvSpPr>
        <p:spPr>
          <a:xfrm>
            <a:off x="0" y="3429000"/>
            <a:ext cx="939800" cy="3030538"/>
          </a:xfrm>
          <a:prstGeom prst="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50" dirty="0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44058067-D89B-48BA-A0FE-147C8C2A00E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6117851-F275-4CA4-8A38-FDF731897D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906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F18BB31-0578-41FB-9C7B-7FBDB248C8EF}"/>
              </a:ext>
            </a:extLst>
          </p:cNvPr>
          <p:cNvSpPr/>
          <p:nvPr userDrawn="1"/>
        </p:nvSpPr>
        <p:spPr>
          <a:xfrm>
            <a:off x="0" y="3429000"/>
            <a:ext cx="939800" cy="3030538"/>
          </a:xfrm>
          <a:prstGeom prst="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50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B09E1CA-AD86-4188-BF75-DCF9B0784DD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51787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5F119E7-F497-412F-A1DE-688E4AC54D78}"/>
              </a:ext>
            </a:extLst>
          </p:cNvPr>
          <p:cNvSpPr/>
          <p:nvPr userDrawn="1"/>
        </p:nvSpPr>
        <p:spPr>
          <a:xfrm>
            <a:off x="0" y="3429000"/>
            <a:ext cx="939800" cy="3030538"/>
          </a:xfrm>
          <a:prstGeom prst="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50" dirty="0"/>
          </a:p>
        </p:txBody>
      </p:sp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9A626455-B2BA-4C68-9A32-E82456EA3238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ounded Rectangle 7">
            <a:extLst>
              <a:ext uri="{FF2B5EF4-FFF2-40B4-BE49-F238E27FC236}">
                <a16:creationId xmlns:a16="http://schemas.microsoft.com/office/drawing/2014/main" id="{36222EFF-1754-4274-9C4E-B9158EFCD7C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FEBAA0-D7ED-430F-86EF-AF8F9DC62D4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2A1420B-E5D3-4E5D-B25A-33F9F01988D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2D5B6FE-D923-4CA1-9B43-3E8CF80FE2F3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18965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A504152-D5A8-4DB5-94CD-EB578B86F46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129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F5D1A8D-1B59-46E4-869E-34306DA39BD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E97A100-358E-4BB5-9605-AADE551344E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5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B7E311-2F26-4DD1-A553-05A7201A316A}"/>
              </a:ext>
            </a:extLst>
          </p:cNvPr>
          <p:cNvSpPr txBox="1"/>
          <p:nvPr/>
        </p:nvSpPr>
        <p:spPr>
          <a:xfrm>
            <a:off x="377302" y="213065"/>
            <a:ext cx="8194089" cy="2123658"/>
          </a:xfrm>
          <a:prstGeom prst="rect">
            <a:avLst/>
          </a:prstGeom>
          <a:solidFill>
            <a:srgbClr val="ACDDF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Sassoon Primary" pitchFamily="50" charset="0"/>
              </a:rPr>
              <a:t>English</a:t>
            </a:r>
          </a:p>
          <a:p>
            <a:pPr algn="ctr"/>
            <a:r>
              <a:rPr lang="en-GB" sz="6600" dirty="0">
                <a:latin typeface="Sassoon Primary" pitchFamily="50" charset="0"/>
              </a:rPr>
              <a:t>Captions and Labels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B0B7F6-B15E-47DB-8403-F8861423BD4A}"/>
              </a:ext>
            </a:extLst>
          </p:cNvPr>
          <p:cNvSpPr/>
          <p:nvPr/>
        </p:nvSpPr>
        <p:spPr>
          <a:xfrm>
            <a:off x="4128117" y="5477522"/>
            <a:ext cx="1003176" cy="772358"/>
          </a:xfrm>
          <a:prstGeom prst="rect">
            <a:avLst/>
          </a:prstGeom>
          <a:solidFill>
            <a:srgbClr val="9ABB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543FBA-363D-4D33-B2F1-819401DE9342}"/>
              </a:ext>
            </a:extLst>
          </p:cNvPr>
          <p:cNvSpPr/>
          <p:nvPr/>
        </p:nvSpPr>
        <p:spPr>
          <a:xfrm>
            <a:off x="8140824" y="6016101"/>
            <a:ext cx="1003176" cy="772358"/>
          </a:xfrm>
          <a:prstGeom prst="rect">
            <a:avLst/>
          </a:prstGeom>
          <a:solidFill>
            <a:srgbClr val="9ABB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2FF01068-8566-4C60-BE81-0FBB228408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59"/>
    </mc:Choice>
    <mc:Fallback>
      <p:transition spd="slow" advTm="103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A87874C4-7565-4E63-B9D2-83A4145BA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701367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70C0"/>
                </a:solidFill>
                <a:latin typeface="Sassoon Primary" pitchFamily="50" charset="0"/>
              </a:rPr>
              <a:t>Learning Objective: </a:t>
            </a:r>
            <a:br>
              <a:rPr lang="en-GB" altLang="en-US" sz="3600" dirty="0">
                <a:latin typeface="Sassoon Primary" pitchFamily="50" charset="0"/>
              </a:rPr>
            </a:br>
            <a:r>
              <a:rPr lang="en-GB" altLang="en-US" sz="3600" dirty="0">
                <a:latin typeface="Sassoon Primary" pitchFamily="50" charset="0"/>
              </a:rPr>
              <a:t>To write captions and labels.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328673-53F5-4598-B6F7-2BC0A81F153B}"/>
              </a:ext>
            </a:extLst>
          </p:cNvPr>
          <p:cNvSpPr/>
          <p:nvPr/>
        </p:nvSpPr>
        <p:spPr>
          <a:xfrm>
            <a:off x="1180730" y="1811045"/>
            <a:ext cx="6925412" cy="3950563"/>
          </a:xfrm>
          <a:prstGeom prst="rect">
            <a:avLst/>
          </a:prstGeom>
          <a:solidFill>
            <a:srgbClr val="7FC3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626" name="Picture 2" descr="Three Little Pigs Dancing Movement Music Phonics EYFS Black and White RGB">
            <a:extLst>
              <a:ext uri="{FF2B5EF4-FFF2-40B4-BE49-F238E27FC236}">
                <a16:creationId xmlns:a16="http://schemas.microsoft.com/office/drawing/2014/main" id="{C42398B7-6554-40BF-ADC7-E8B1D1550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304" y="2179260"/>
            <a:ext cx="6428264" cy="321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F6AF264-4356-4661-89BD-4758D1978E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9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76"/>
    </mc:Choice>
    <mc:Fallback>
      <p:transition spd="slow" advTm="10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A328673-53F5-4598-B6F7-2BC0A81F153B}"/>
              </a:ext>
            </a:extLst>
          </p:cNvPr>
          <p:cNvSpPr/>
          <p:nvPr/>
        </p:nvSpPr>
        <p:spPr>
          <a:xfrm>
            <a:off x="763480" y="628095"/>
            <a:ext cx="7617040" cy="5459767"/>
          </a:xfrm>
          <a:prstGeom prst="rect">
            <a:avLst/>
          </a:prstGeom>
          <a:solidFill>
            <a:srgbClr val="7FC3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18" name="Title 20">
            <a:extLst>
              <a:ext uri="{FF2B5EF4-FFF2-40B4-BE49-F238E27FC236}">
                <a16:creationId xmlns:a16="http://schemas.microsoft.com/office/drawing/2014/main" id="{A87874C4-7565-4E63-B9D2-83A4145BA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594" y="1718090"/>
            <a:ext cx="7617040" cy="993775"/>
          </a:xfrm>
        </p:spPr>
        <p:txBody>
          <a:bodyPr/>
          <a:lstStyle/>
          <a:p>
            <a:pPr eaLnBrk="1" hangingPunct="1"/>
            <a:r>
              <a:rPr lang="en-GB" altLang="en-US" sz="4800" dirty="0">
                <a:solidFill>
                  <a:schemeClr val="tx1"/>
                </a:solidFill>
                <a:latin typeface="Sassoon Primary" pitchFamily="50" charset="0"/>
              </a:rPr>
              <a:t>What is a caption?</a:t>
            </a:r>
            <a:br>
              <a:rPr lang="en-GB" altLang="en-US" sz="3600" dirty="0">
                <a:solidFill>
                  <a:schemeClr val="tx1"/>
                </a:solidFill>
                <a:latin typeface="Sassoon Primary" pitchFamily="50" charset="0"/>
              </a:rPr>
            </a:br>
            <a:br>
              <a:rPr lang="en-GB" altLang="en-US" sz="3600" dirty="0">
                <a:solidFill>
                  <a:schemeClr val="tx1"/>
                </a:solidFill>
                <a:latin typeface="Sassoon Primary" pitchFamily="50" charset="0"/>
              </a:rPr>
            </a:br>
            <a:r>
              <a:rPr lang="en-GB" altLang="en-US" sz="3600" dirty="0">
                <a:solidFill>
                  <a:schemeClr val="tx1"/>
                </a:solidFill>
                <a:latin typeface="Sassoon Primary" pitchFamily="50" charset="0"/>
              </a:rPr>
              <a:t>A caption is a short sentence that describes a picture.</a:t>
            </a:r>
            <a:br>
              <a:rPr lang="en-GB" altLang="en-US" sz="3600" dirty="0">
                <a:solidFill>
                  <a:srgbClr val="0070C0"/>
                </a:solidFill>
                <a:latin typeface="Sassoon Primary" pitchFamily="50" charset="0"/>
              </a:rPr>
            </a:br>
            <a:endParaRPr lang="en-GB" altLang="en-US" sz="3600" dirty="0">
              <a:latin typeface="Sassoon Primary" pitchFamily="50" charset="0"/>
            </a:endParaRPr>
          </a:p>
        </p:txBody>
      </p:sp>
      <p:sp>
        <p:nvSpPr>
          <p:cNvPr id="6" name="Title 20">
            <a:extLst>
              <a:ext uri="{FF2B5EF4-FFF2-40B4-BE49-F238E27FC236}">
                <a16:creationId xmlns:a16="http://schemas.microsoft.com/office/drawing/2014/main" id="{A8A12243-D7C2-412D-BCBB-E50488C2FA26}"/>
              </a:ext>
            </a:extLst>
          </p:cNvPr>
          <p:cNvSpPr txBox="1">
            <a:spLocks/>
          </p:cNvSpPr>
          <p:nvPr/>
        </p:nvSpPr>
        <p:spPr bwMode="auto">
          <a:xfrm>
            <a:off x="3812797" y="3559409"/>
            <a:ext cx="4155071" cy="1680907"/>
          </a:xfrm>
          <a:prstGeom prst="roundRect">
            <a:avLst>
              <a:gd name="adj" fmla="val 9639"/>
            </a:avLst>
          </a:prstGeom>
          <a:noFill/>
          <a:ln w="60325" cmpd="sng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eaLnBrk="1" hangingPunct="1"/>
            <a:endParaRPr lang="en-GB" altLang="en-US" dirty="0">
              <a:solidFill>
                <a:schemeClr val="tx1"/>
              </a:solidFill>
              <a:latin typeface="Sassoon Primary" pitchFamily="50" charset="0"/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  <a:latin typeface="Sassoon Primary" pitchFamily="50" charset="0"/>
              </a:rPr>
              <a:t>The pig has blue trousers</a:t>
            </a:r>
            <a:r>
              <a:rPr lang="en-GB" altLang="en-US" sz="2800" dirty="0">
                <a:solidFill>
                  <a:schemeClr val="tx1"/>
                </a:solidFill>
                <a:latin typeface="Sassoon Primary" pitchFamily="50" charset="0"/>
              </a:rPr>
              <a:t>.</a:t>
            </a:r>
            <a:br>
              <a:rPr lang="en-GB" altLang="en-US" sz="3600" dirty="0">
                <a:solidFill>
                  <a:srgbClr val="0070C0"/>
                </a:solidFill>
                <a:latin typeface="Sassoon Primary" pitchFamily="50" charset="0"/>
              </a:rPr>
            </a:br>
            <a:endParaRPr lang="en-GB" altLang="en-US" sz="3600" dirty="0">
              <a:latin typeface="Sassoon Primary" pitchFamily="50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18932C-6389-462A-8EC7-8088FA0B40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3033" y="3222933"/>
            <a:ext cx="1337113" cy="235386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DC97182-DF74-4AD0-AA19-BD32594F196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955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13"/>
    </mc:Choice>
    <mc:Fallback>
      <p:transition spd="slow" advTm="23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A87874C4-7565-4E63-B9D2-83A4145BA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100" dirty="0">
                <a:latin typeface="Twinkl SemiBold" charset="0"/>
              </a:rPr>
              <a:t>Fred and Sam played on the beach.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6E4C5637-0694-4181-9165-6FD497643C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84"/>
          <a:stretch/>
        </p:blipFill>
        <p:spPr>
          <a:xfrm>
            <a:off x="755650" y="1514475"/>
            <a:ext cx="7632700" cy="4578350"/>
          </a:xfrm>
        </p:spPr>
      </p:pic>
      <p:pic>
        <p:nvPicPr>
          <p:cNvPr id="9220" name="Picture 3">
            <a:extLst>
              <a:ext uri="{FF2B5EF4-FFF2-40B4-BE49-F238E27FC236}">
                <a16:creationId xmlns:a16="http://schemas.microsoft.com/office/drawing/2014/main" id="{9F47B18A-FBF6-4BBE-B5F4-A01819178E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200275"/>
            <a:ext cx="1719263" cy="372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>
            <a:extLst>
              <a:ext uri="{FF2B5EF4-FFF2-40B4-BE49-F238E27FC236}">
                <a16:creationId xmlns:a16="http://schemas.microsoft.com/office/drawing/2014/main" id="{808B2308-531D-430B-90E0-077DCE56DE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00" y="2630488"/>
            <a:ext cx="3349625" cy="262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5">
            <a:extLst>
              <a:ext uri="{FF2B5EF4-FFF2-40B4-BE49-F238E27FC236}">
                <a16:creationId xmlns:a16="http://schemas.microsoft.com/office/drawing/2014/main" id="{63C4C891-E436-484D-8A4E-1CB45BE3B8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2459038"/>
            <a:ext cx="83820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9E2BDFB-6DFD-469E-B9A5-F070CED92C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85"/>
    </mc:Choice>
    <mc:Fallback>
      <p:transition spd="slow" advTm="22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2">
            <a:extLst>
              <a:ext uri="{FF2B5EF4-FFF2-40B4-BE49-F238E27FC236}">
                <a16:creationId xmlns:a16="http://schemas.microsoft.com/office/drawing/2014/main" id="{7B2794B1-E638-46CF-98D2-0DF717B90B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4528"/>
          <a:stretch/>
        </p:blipFill>
        <p:spPr>
          <a:xfrm>
            <a:off x="755650" y="1514475"/>
            <a:ext cx="7632700" cy="4578350"/>
          </a:xfrm>
          <a:solidFill>
            <a:srgbClr val="002060"/>
          </a:solidFill>
        </p:spPr>
      </p:pic>
      <p:sp>
        <p:nvSpPr>
          <p:cNvPr id="12291" name="Title 20">
            <a:extLst>
              <a:ext uri="{FF2B5EF4-FFF2-40B4-BE49-F238E27FC236}">
                <a16:creationId xmlns:a16="http://schemas.microsoft.com/office/drawing/2014/main" id="{1608D502-9121-447D-AA06-578B1B54E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100" dirty="0">
                <a:latin typeface="Twinkl SemiBold" charset="0"/>
              </a:rPr>
              <a:t>The clown is juggling.</a:t>
            </a:r>
          </a:p>
        </p:txBody>
      </p:sp>
      <p:pic>
        <p:nvPicPr>
          <p:cNvPr id="12292" name="Picture 1">
            <a:extLst>
              <a:ext uri="{FF2B5EF4-FFF2-40B4-BE49-F238E27FC236}">
                <a16:creationId xmlns:a16="http://schemas.microsoft.com/office/drawing/2014/main" id="{789660DB-5ABE-4A9A-9711-D35FA5212D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70"/>
          <a:stretch>
            <a:fillRect/>
          </a:stretch>
        </p:blipFill>
        <p:spPr bwMode="auto">
          <a:xfrm>
            <a:off x="3611624" y="1839913"/>
            <a:ext cx="2551112" cy="425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CFD88CE-8B77-4AAE-975A-0D003EAF42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51"/>
    </mc:Choice>
    <mc:Fallback>
      <p:transition spd="slow" advTm="14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2">
            <a:extLst>
              <a:ext uri="{FF2B5EF4-FFF2-40B4-BE49-F238E27FC236}">
                <a16:creationId xmlns:a16="http://schemas.microsoft.com/office/drawing/2014/main" id="{06127F1D-2DAD-4010-9A0F-011FE02B01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87" b="7587"/>
          <a:stretch/>
        </p:blipFill>
        <p:spPr>
          <a:xfrm>
            <a:off x="755650" y="1514475"/>
            <a:ext cx="7632700" cy="4578350"/>
          </a:xfrm>
          <a:solidFill>
            <a:srgbClr val="002060"/>
          </a:solidFill>
        </p:spPr>
      </p:pic>
      <p:sp>
        <p:nvSpPr>
          <p:cNvPr id="13315" name="Title 20">
            <a:extLst>
              <a:ext uri="{FF2B5EF4-FFF2-40B4-BE49-F238E27FC236}">
                <a16:creationId xmlns:a16="http://schemas.microsoft.com/office/drawing/2014/main" id="{0F05CA8A-E9CE-4B33-8ABC-E9E67ECD4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100">
                <a:latin typeface="Twinkl SemiBold" charset="0"/>
              </a:rPr>
              <a:t>Milk is good for children’s teeth.</a:t>
            </a:r>
          </a:p>
        </p:txBody>
      </p:sp>
      <p:pic>
        <p:nvPicPr>
          <p:cNvPr id="13316" name="Picture 3">
            <a:extLst>
              <a:ext uri="{FF2B5EF4-FFF2-40B4-BE49-F238E27FC236}">
                <a16:creationId xmlns:a16="http://schemas.microsoft.com/office/drawing/2014/main" id="{09624141-BDC2-471E-BF19-3CB92EE57E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7"/>
          <a:stretch>
            <a:fillRect/>
          </a:stretch>
        </p:blipFill>
        <p:spPr bwMode="auto">
          <a:xfrm>
            <a:off x="2971800" y="1957388"/>
            <a:ext cx="2600325" cy="413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BAC34A-3881-4B9E-BCC6-FB1F602E28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82"/>
    </mc:Choice>
    <mc:Fallback>
      <p:transition spd="slow" advTm="11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2">
            <a:extLst>
              <a:ext uri="{FF2B5EF4-FFF2-40B4-BE49-F238E27FC236}">
                <a16:creationId xmlns:a16="http://schemas.microsoft.com/office/drawing/2014/main" id="{9608FD14-E4EA-4DBE-8CF6-7AAB26E98A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9" b="7529"/>
          <a:stretch/>
        </p:blipFill>
        <p:spPr>
          <a:xfrm>
            <a:off x="755650" y="1514475"/>
            <a:ext cx="7632699" cy="4578350"/>
          </a:xfrm>
          <a:solidFill>
            <a:srgbClr val="002060"/>
          </a:solidFill>
        </p:spPr>
      </p:pic>
      <p:sp>
        <p:nvSpPr>
          <p:cNvPr id="15363" name="Title 20">
            <a:extLst>
              <a:ext uri="{FF2B5EF4-FFF2-40B4-BE49-F238E27FC236}">
                <a16:creationId xmlns:a16="http://schemas.microsoft.com/office/drawing/2014/main" id="{6FE20E31-67D1-4B26-9873-6674E3BCE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100" dirty="0">
                <a:latin typeface="Twinkl SemiBold" charset="0"/>
              </a:rPr>
              <a:t>The frog sits by the pond.</a:t>
            </a:r>
          </a:p>
        </p:txBody>
      </p:sp>
      <p:pic>
        <p:nvPicPr>
          <p:cNvPr id="15364" name="Picture 1">
            <a:extLst>
              <a:ext uri="{FF2B5EF4-FFF2-40B4-BE49-F238E27FC236}">
                <a16:creationId xmlns:a16="http://schemas.microsoft.com/office/drawing/2014/main" id="{A3040A35-0E4D-4A2D-B76B-CD608DB71E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3429000"/>
            <a:ext cx="7108825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3">
            <a:extLst>
              <a:ext uri="{FF2B5EF4-FFF2-40B4-BE49-F238E27FC236}">
                <a16:creationId xmlns:a16="http://schemas.microsoft.com/office/drawing/2014/main" id="{BF9A5BD6-2BA0-4B73-9D28-242277EDFE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0" y="5400675"/>
            <a:ext cx="6270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76FB1B3-F363-40AE-AD92-5B30E89010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70"/>
    </mc:Choice>
    <mc:Fallback>
      <p:transition spd="slow" advTm="10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7F630368-DA63-4791-9DDD-3C4F5E9C5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100">
                <a:latin typeface="Twinkl SemiBold" charset="0"/>
              </a:rPr>
              <a:t>I can hear twigs snapping in the wind.</a:t>
            </a:r>
          </a:p>
        </p:txBody>
      </p:sp>
      <p:pic>
        <p:nvPicPr>
          <p:cNvPr id="9" name="Content Placeholder 2">
            <a:extLst>
              <a:ext uri="{FF2B5EF4-FFF2-40B4-BE49-F238E27FC236}">
                <a16:creationId xmlns:a16="http://schemas.microsoft.com/office/drawing/2014/main" id="{2B9ADE9D-B322-4139-8799-6775438062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87" b="7587"/>
          <a:stretch/>
        </p:blipFill>
        <p:spPr>
          <a:xfrm>
            <a:off x="755650" y="1514475"/>
            <a:ext cx="7632700" cy="4578350"/>
          </a:xfrm>
          <a:solidFill>
            <a:srgbClr val="002060"/>
          </a:solidFill>
        </p:spPr>
      </p:pic>
      <p:pic>
        <p:nvPicPr>
          <p:cNvPr id="17412" name="Picture 2">
            <a:extLst>
              <a:ext uri="{FF2B5EF4-FFF2-40B4-BE49-F238E27FC236}">
                <a16:creationId xmlns:a16="http://schemas.microsoft.com/office/drawing/2014/main" id="{9D95FAFF-95FB-4FBE-AA1E-2EE9043125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4" r="4935" b="4504"/>
          <a:stretch>
            <a:fillRect/>
          </a:stretch>
        </p:blipFill>
        <p:spPr bwMode="auto">
          <a:xfrm>
            <a:off x="755650" y="1514475"/>
            <a:ext cx="7632700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1B99EE4-1E3A-4434-A2E2-BBDCDA9CDC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56"/>
    </mc:Choice>
    <mc:Fallback>
      <p:transition spd="slow" advTm="15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6826073E-DE2E-413A-A4B7-42AC69AA3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100">
                <a:latin typeface="Twinkl SemiBold" charset="0"/>
              </a:rPr>
              <a:t>A drip from the tap drops in the sink.</a:t>
            </a:r>
          </a:p>
        </p:txBody>
      </p:sp>
      <p:pic>
        <p:nvPicPr>
          <p:cNvPr id="9" name="Content Placeholder 2">
            <a:extLst>
              <a:ext uri="{FF2B5EF4-FFF2-40B4-BE49-F238E27FC236}">
                <a16:creationId xmlns:a16="http://schemas.microsoft.com/office/drawing/2014/main" id="{A4223814-1DAC-4E77-981A-A40C3303D1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86" b="6788"/>
          <a:stretch/>
        </p:blipFill>
        <p:spPr>
          <a:xfrm>
            <a:off x="755650" y="1514475"/>
            <a:ext cx="7632700" cy="4578350"/>
          </a:xfrm>
          <a:solidFill>
            <a:srgbClr val="002060"/>
          </a:solidFill>
        </p:spPr>
      </p:pic>
      <p:sp>
        <p:nvSpPr>
          <p:cNvPr id="2" name="Teardrop 1">
            <a:extLst>
              <a:ext uri="{FF2B5EF4-FFF2-40B4-BE49-F238E27FC236}">
                <a16:creationId xmlns:a16="http://schemas.microsoft.com/office/drawing/2014/main" id="{DE78C898-F082-46C0-B09E-14D24C99C089}"/>
              </a:ext>
            </a:extLst>
          </p:cNvPr>
          <p:cNvSpPr/>
          <p:nvPr/>
        </p:nvSpPr>
        <p:spPr>
          <a:xfrm rot="19055069">
            <a:off x="7396163" y="3354388"/>
            <a:ext cx="85725" cy="85725"/>
          </a:xfrm>
          <a:prstGeom prst="teardrop">
            <a:avLst>
              <a:gd name="adj" fmla="val 152461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718F2E9-224B-4FEF-97FB-5B60BEACE6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49"/>
    </mc:Choice>
    <mc:Fallback>
      <p:transition spd="slow" advTm="12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A328673-53F5-4598-B6F7-2BC0A81F153B}"/>
              </a:ext>
            </a:extLst>
          </p:cNvPr>
          <p:cNvSpPr/>
          <p:nvPr/>
        </p:nvSpPr>
        <p:spPr>
          <a:xfrm>
            <a:off x="763478" y="699116"/>
            <a:ext cx="7617040" cy="5459767"/>
          </a:xfrm>
          <a:prstGeom prst="rect">
            <a:avLst/>
          </a:prstGeom>
          <a:solidFill>
            <a:srgbClr val="7FC3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18" name="Title 20">
            <a:extLst>
              <a:ext uri="{FF2B5EF4-FFF2-40B4-BE49-F238E27FC236}">
                <a16:creationId xmlns:a16="http://schemas.microsoft.com/office/drawing/2014/main" id="{A87874C4-7565-4E63-B9D2-83A4145BA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85262" y="902892"/>
            <a:ext cx="8770816" cy="1401474"/>
          </a:xfrm>
        </p:spPr>
        <p:txBody>
          <a:bodyPr/>
          <a:lstStyle/>
          <a:p>
            <a:pPr eaLnBrk="1" hangingPunct="1"/>
            <a:r>
              <a:rPr lang="en-GB" altLang="en-US" sz="4800" dirty="0">
                <a:solidFill>
                  <a:schemeClr val="tx1"/>
                </a:solidFill>
                <a:latin typeface="Sassoon Primary" pitchFamily="50" charset="0"/>
              </a:rPr>
              <a:t>What is a label?</a:t>
            </a:r>
            <a:br>
              <a:rPr lang="en-GB" altLang="en-US" sz="3600" dirty="0">
                <a:solidFill>
                  <a:srgbClr val="0070C0"/>
                </a:solidFill>
                <a:latin typeface="Sassoon Primary" pitchFamily="50" charset="0"/>
              </a:rPr>
            </a:br>
            <a:endParaRPr lang="en-GB" altLang="en-US" sz="3600" dirty="0">
              <a:latin typeface="Sassoon Primary" pitchFamily="50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18932C-6389-462A-8EC7-8088FA0B40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7825" y="3207396"/>
            <a:ext cx="1337113" cy="2353860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id="{B06E1D57-8D9A-4D4E-A224-A86468AFAF35}"/>
              </a:ext>
            </a:extLst>
          </p:cNvPr>
          <p:cNvSpPr txBox="1">
            <a:spLocks/>
          </p:cNvSpPr>
          <p:nvPr/>
        </p:nvSpPr>
        <p:spPr bwMode="auto">
          <a:xfrm>
            <a:off x="630474" y="2213621"/>
            <a:ext cx="7883049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3200" dirty="0">
                <a:solidFill>
                  <a:schemeClr val="tx1"/>
                </a:solidFill>
                <a:latin typeface="Sassoon Primary" pitchFamily="50" charset="0"/>
              </a:rPr>
              <a:t>Labels are words which help you to identify an object and parts of the object.</a:t>
            </a:r>
            <a:br>
              <a:rPr lang="en-GB" altLang="en-US" sz="3600" dirty="0">
                <a:solidFill>
                  <a:srgbClr val="0070C0"/>
                </a:solidFill>
                <a:latin typeface="Sassoon Primary" pitchFamily="50" charset="0"/>
              </a:rPr>
            </a:br>
            <a:endParaRPr lang="en-GB" altLang="en-US" sz="3600" dirty="0">
              <a:latin typeface="Sassoon Primary" pitchFamily="50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BE64E57-20E7-483A-8B3D-2892B5DC52CF}"/>
              </a:ext>
            </a:extLst>
          </p:cNvPr>
          <p:cNvGrpSpPr/>
          <p:nvPr/>
        </p:nvGrpSpPr>
        <p:grpSpPr>
          <a:xfrm>
            <a:off x="1847730" y="3318806"/>
            <a:ext cx="2515031" cy="400110"/>
            <a:chOff x="1847730" y="3318806"/>
            <a:chExt cx="2515031" cy="40011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8FB689E-6283-4F93-B22D-EB6C76D2D04E}"/>
                </a:ext>
              </a:extLst>
            </p:cNvPr>
            <p:cNvSpPr txBox="1"/>
            <p:nvPr/>
          </p:nvSpPr>
          <p:spPr>
            <a:xfrm>
              <a:off x="1847730" y="3318806"/>
              <a:ext cx="1337113" cy="40011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Sassoon Primary" pitchFamily="50" charset="0"/>
                </a:rPr>
                <a:t>white hat</a:t>
              </a: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BF3A83F5-6A08-4366-B7AE-F37190F9F9B7}"/>
                </a:ext>
              </a:extLst>
            </p:cNvPr>
            <p:cNvCxnSpPr/>
            <p:nvPr/>
          </p:nvCxnSpPr>
          <p:spPr>
            <a:xfrm flipV="1">
              <a:off x="3184843" y="3428999"/>
              <a:ext cx="1177918" cy="7332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2186281-7F88-4CEF-8A22-BBFDBFF9498D}"/>
              </a:ext>
            </a:extLst>
          </p:cNvPr>
          <p:cNvGrpSpPr/>
          <p:nvPr/>
        </p:nvGrpSpPr>
        <p:grpSpPr>
          <a:xfrm>
            <a:off x="2077247" y="3840480"/>
            <a:ext cx="2015824" cy="594994"/>
            <a:chOff x="2077247" y="3840480"/>
            <a:chExt cx="2015824" cy="594994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10E6FFE-3B25-46B6-A279-F094756D02F9}"/>
                </a:ext>
              </a:extLst>
            </p:cNvPr>
            <p:cNvSpPr txBox="1"/>
            <p:nvPr/>
          </p:nvSpPr>
          <p:spPr>
            <a:xfrm>
              <a:off x="2077247" y="4035364"/>
              <a:ext cx="702055" cy="40011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Sassoon Primary" pitchFamily="50" charset="0"/>
                </a:rPr>
                <a:t>eye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3EB9B9FD-C094-4D5D-B694-584DE1C439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11187" y="3840480"/>
              <a:ext cx="1281884" cy="36035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5A3996F-2DFD-471D-90D9-F205D6E6EC01}"/>
              </a:ext>
            </a:extLst>
          </p:cNvPr>
          <p:cNvGrpSpPr/>
          <p:nvPr/>
        </p:nvGrpSpPr>
        <p:grpSpPr>
          <a:xfrm>
            <a:off x="4888040" y="3502319"/>
            <a:ext cx="2278446" cy="400110"/>
            <a:chOff x="4888040" y="3502319"/>
            <a:chExt cx="2278446" cy="40011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F354BC3-9A51-4EE2-BFB7-9A056FB74BDE}"/>
                </a:ext>
              </a:extLst>
            </p:cNvPr>
            <p:cNvSpPr txBox="1"/>
            <p:nvPr/>
          </p:nvSpPr>
          <p:spPr>
            <a:xfrm>
              <a:off x="6506986" y="3502319"/>
              <a:ext cx="659500" cy="40011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Sassoon Primary" pitchFamily="50" charset="0"/>
                </a:rPr>
                <a:t>ear</a:t>
              </a: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E1818F42-299E-4AC9-AE41-737B1810B6B8}"/>
                </a:ext>
              </a:extLst>
            </p:cNvPr>
            <p:cNvCxnSpPr>
              <a:cxnSpLocks/>
              <a:stCxn id="12" idx="1"/>
            </p:cNvCxnSpPr>
            <p:nvPr/>
          </p:nvCxnSpPr>
          <p:spPr>
            <a:xfrm flipH="1">
              <a:off x="4888040" y="3702374"/>
              <a:ext cx="161894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D118998-7F61-4940-8969-2327E891B9DB}"/>
              </a:ext>
            </a:extLst>
          </p:cNvPr>
          <p:cNvGrpSpPr/>
          <p:nvPr/>
        </p:nvGrpSpPr>
        <p:grpSpPr>
          <a:xfrm>
            <a:off x="4818888" y="4521846"/>
            <a:ext cx="2886528" cy="571362"/>
            <a:chOff x="4818888" y="4521846"/>
            <a:chExt cx="2886528" cy="571362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D5C578C3-138D-437D-812E-9B1BA1D3CC90}"/>
                </a:ext>
              </a:extLst>
            </p:cNvPr>
            <p:cNvSpPr txBox="1"/>
            <p:nvPr/>
          </p:nvSpPr>
          <p:spPr>
            <a:xfrm>
              <a:off x="5968056" y="4521846"/>
              <a:ext cx="1737360" cy="40011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Sassoon Primary" pitchFamily="50" charset="0"/>
                </a:rPr>
                <a:t>blue trousers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E3D34728-82B8-4912-BA21-4359E445C48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818888" y="4721901"/>
              <a:ext cx="1162819" cy="37130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7" name="Audio 26">
            <a:hlinkClick r:id="" action="ppaction://media"/>
            <a:extLst>
              <a:ext uri="{FF2B5EF4-FFF2-40B4-BE49-F238E27FC236}">
                <a16:creationId xmlns:a16="http://schemas.microsoft.com/office/drawing/2014/main" id="{B78308B6-DBAA-439F-89FF-EA9C0D91E5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931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193"/>
    </mc:Choice>
    <mc:Fallback>
      <p:transition spd="slow" advTm="51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A328673-53F5-4598-B6F7-2BC0A81F153B}"/>
              </a:ext>
            </a:extLst>
          </p:cNvPr>
          <p:cNvSpPr/>
          <p:nvPr/>
        </p:nvSpPr>
        <p:spPr>
          <a:xfrm>
            <a:off x="763480" y="699116"/>
            <a:ext cx="7617040" cy="5459767"/>
          </a:xfrm>
          <a:prstGeom prst="rect">
            <a:avLst/>
          </a:prstGeom>
          <a:solidFill>
            <a:srgbClr val="7FC3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55BDFC-F256-4F93-8115-C67CC853D5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4466" y="1242646"/>
            <a:ext cx="5305022" cy="3749983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A7380B8B-0B84-44E9-95CE-CCF6F824A6A4}"/>
              </a:ext>
            </a:extLst>
          </p:cNvPr>
          <p:cNvSpPr txBox="1"/>
          <p:nvPr/>
        </p:nvSpPr>
        <p:spPr>
          <a:xfrm>
            <a:off x="6845024" y="4116527"/>
            <a:ext cx="1269841" cy="7078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 Primary" pitchFamily="50" charset="0"/>
              </a:rPr>
              <a:t>Write a caption.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BBADFF8-8DA9-46C5-B69F-6655C4D54149}"/>
              </a:ext>
            </a:extLst>
          </p:cNvPr>
          <p:cNvCxnSpPr>
            <a:cxnSpLocks/>
          </p:cNvCxnSpPr>
          <p:nvPr/>
        </p:nvCxnSpPr>
        <p:spPr>
          <a:xfrm flipH="1">
            <a:off x="5933059" y="4470470"/>
            <a:ext cx="90445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0E818FCF-1604-439C-972F-70CFE91E34F3}"/>
              </a:ext>
            </a:extLst>
          </p:cNvPr>
          <p:cNvSpPr txBox="1"/>
          <p:nvPr/>
        </p:nvSpPr>
        <p:spPr>
          <a:xfrm>
            <a:off x="6797565" y="2782058"/>
            <a:ext cx="1450323" cy="7078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 Primary" pitchFamily="50" charset="0"/>
              </a:rPr>
              <a:t>Draw a character.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0B1099DB-FCA2-4FF8-9BB4-B1DF8A54D88C}"/>
              </a:ext>
            </a:extLst>
          </p:cNvPr>
          <p:cNvCxnSpPr>
            <a:cxnSpLocks/>
          </p:cNvCxnSpPr>
          <p:nvPr/>
        </p:nvCxnSpPr>
        <p:spPr>
          <a:xfrm flipH="1">
            <a:off x="5893110" y="3123254"/>
            <a:ext cx="90445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363EA807-4CDE-4A39-9A10-4DAED885F0A1}"/>
              </a:ext>
            </a:extLst>
          </p:cNvPr>
          <p:cNvSpPr txBox="1"/>
          <p:nvPr/>
        </p:nvSpPr>
        <p:spPr>
          <a:xfrm>
            <a:off x="6593832" y="1725515"/>
            <a:ext cx="1702343" cy="4001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 Primary" pitchFamily="50" charset="0"/>
              </a:rPr>
              <a:t>Write a title.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9D4E2AA5-F336-4226-9810-AE49A9DAC5C9}"/>
              </a:ext>
            </a:extLst>
          </p:cNvPr>
          <p:cNvCxnSpPr>
            <a:cxnSpLocks/>
          </p:cNvCxnSpPr>
          <p:nvPr/>
        </p:nvCxnSpPr>
        <p:spPr>
          <a:xfrm flipH="1">
            <a:off x="5689377" y="1794326"/>
            <a:ext cx="90445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BC4494ED-11D8-47F7-9D56-8FE434C4C00C}"/>
              </a:ext>
            </a:extLst>
          </p:cNvPr>
          <p:cNvSpPr txBox="1"/>
          <p:nvPr/>
        </p:nvSpPr>
        <p:spPr>
          <a:xfrm>
            <a:off x="1271327" y="5182216"/>
            <a:ext cx="4418050" cy="4001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 Primary" pitchFamily="50" charset="0"/>
              </a:rPr>
              <a:t>Write two labels on each character.</a:t>
            </a:r>
          </a:p>
        </p:txBody>
      </p:sp>
      <p:pic>
        <p:nvPicPr>
          <p:cNvPr id="44" name="Audio 43">
            <a:hlinkClick r:id="" action="ppaction://media"/>
            <a:extLst>
              <a:ext uri="{FF2B5EF4-FFF2-40B4-BE49-F238E27FC236}">
                <a16:creationId xmlns:a16="http://schemas.microsoft.com/office/drawing/2014/main" id="{5BA12562-4BA3-4FDF-B4EC-ABD4CCE55C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9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988"/>
    </mc:Choice>
    <mc:Fallback>
      <p:transition spd="slow" advTm="589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A328673-53F5-4598-B6F7-2BC0A81F153B}"/>
              </a:ext>
            </a:extLst>
          </p:cNvPr>
          <p:cNvSpPr/>
          <p:nvPr/>
        </p:nvSpPr>
        <p:spPr>
          <a:xfrm>
            <a:off x="763480" y="699116"/>
            <a:ext cx="7617040" cy="5459767"/>
          </a:xfrm>
          <a:prstGeom prst="rect">
            <a:avLst/>
          </a:prstGeom>
          <a:solidFill>
            <a:srgbClr val="7FC3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E818FCF-1604-439C-972F-70CFE91E34F3}"/>
              </a:ext>
            </a:extLst>
          </p:cNvPr>
          <p:cNvSpPr txBox="1"/>
          <p:nvPr/>
        </p:nvSpPr>
        <p:spPr>
          <a:xfrm>
            <a:off x="5394893" y="1743371"/>
            <a:ext cx="2648276" cy="22467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Primary" pitchFamily="50" charset="0"/>
              </a:rPr>
              <a:t>Read the captions and draw a line to the correct picture.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63EA807-4CDE-4A39-9A10-4DAED885F0A1}"/>
              </a:ext>
            </a:extLst>
          </p:cNvPr>
          <p:cNvSpPr txBox="1"/>
          <p:nvPr/>
        </p:nvSpPr>
        <p:spPr>
          <a:xfrm>
            <a:off x="1240597" y="913231"/>
            <a:ext cx="2638945" cy="4001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 Primary" pitchFamily="50" charset="0"/>
              </a:rPr>
              <a:t>Optional activity…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36D546-605D-456F-BE6A-5A1E258B2C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4774" y="1431990"/>
            <a:ext cx="3752336" cy="440818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D9E1496-8D6E-4C5E-BF5D-DFF92E0891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31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589"/>
    </mc:Choice>
    <mc:Fallback>
      <p:transition spd="slow" advTm="295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5|4.8|3.2|2.2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1696</TotalTime>
  <Words>149</Words>
  <Application>Microsoft Office PowerPoint</Application>
  <PresentationFormat>On-screen Show (4:3)</PresentationFormat>
  <Paragraphs>24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Twinkl SemiBold</vt:lpstr>
      <vt:lpstr>Sassoon Infant Rg</vt:lpstr>
      <vt:lpstr>Sassoon Primary</vt:lpstr>
      <vt:lpstr>Calibri</vt:lpstr>
      <vt:lpstr>Arial</vt:lpstr>
      <vt:lpstr>Twinkl</vt:lpstr>
      <vt:lpstr>Office Theme</vt:lpstr>
      <vt:lpstr>PowerPoint Presentation</vt:lpstr>
      <vt:lpstr>Learning Objective:  To write captions and labels.</vt:lpstr>
      <vt:lpstr>What is a caption?  A caption is a short sentence that describes a picture. </vt:lpstr>
      <vt:lpstr>Fred and Sam played on the beach.</vt:lpstr>
      <vt:lpstr>The clown is juggling.</vt:lpstr>
      <vt:lpstr>Milk is good for children’s teeth.</vt:lpstr>
      <vt:lpstr>The frog sits by the pond.</vt:lpstr>
      <vt:lpstr>I can hear twigs snapping in the wind.</vt:lpstr>
      <vt:lpstr>A drip from the tap drops in the sink.</vt:lpstr>
      <vt:lpstr>What is a label?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J. West</cp:lastModifiedBy>
  <cp:revision>166</cp:revision>
  <dcterms:created xsi:type="dcterms:W3CDTF">2014-10-01T16:09:27Z</dcterms:created>
  <dcterms:modified xsi:type="dcterms:W3CDTF">2021-01-30T19:41:05Z</dcterms:modified>
</cp:coreProperties>
</file>