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6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Tuffy-TTF" panose="020B0603060100000000" pitchFamily="34" charset="0"/>
      <p:regular r:id="rId16"/>
      <p:bold r:id="rId17"/>
      <p:italic r:id="rId18"/>
      <p:boldItalic r:id="rId19"/>
    </p:embeddedFont>
    <p:embeddedFont>
      <p:font typeface="Tuffy" panose="020B0603060100000000" pitchFamily="3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 SemiBold" pitchFamily="2" charset="0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7BCAFB"/>
    <a:srgbClr val="4DB1E5"/>
    <a:srgbClr val="FF7D7D"/>
    <a:srgbClr val="FF5050"/>
    <a:srgbClr val="FF9933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7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81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57881" y="1523999"/>
            <a:ext cx="7644714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New Zealand is a country in Oceania.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Where Is New Zealand?</a:t>
            </a:r>
          </a:p>
        </p:txBody>
      </p:sp>
      <p:sp>
        <p:nvSpPr>
          <p:cNvPr id="4" name="Rectangle 3"/>
          <p:cNvSpPr/>
          <p:nvPr/>
        </p:nvSpPr>
        <p:spPr>
          <a:xfrm>
            <a:off x="6310183" y="2158484"/>
            <a:ext cx="20924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New Zealand is surrounded by the Pacific Ocean.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81" y="2257340"/>
            <a:ext cx="5479347" cy="3632716"/>
          </a:xfrm>
          <a:prstGeom prst="roundRect">
            <a:avLst>
              <a:gd name="adj" fmla="val 4775"/>
            </a:avLst>
          </a:prstGeom>
        </p:spPr>
      </p:pic>
      <p:grpSp>
        <p:nvGrpSpPr>
          <p:cNvPr id="15" name="Group 14"/>
          <p:cNvGrpSpPr/>
          <p:nvPr/>
        </p:nvGrpSpPr>
        <p:grpSpPr>
          <a:xfrm>
            <a:off x="5947719" y="3638605"/>
            <a:ext cx="2454875" cy="1501806"/>
            <a:chOff x="5947719" y="3638605"/>
            <a:chExt cx="2454875" cy="1501806"/>
          </a:xfrm>
        </p:grpSpPr>
        <p:cxnSp>
          <p:nvCxnSpPr>
            <p:cNvPr id="9" name="Straight Arrow Connector 8"/>
            <p:cNvCxnSpPr/>
            <p:nvPr/>
          </p:nvCxnSpPr>
          <p:spPr>
            <a:xfrm flipH="1">
              <a:off x="5947719" y="4067175"/>
              <a:ext cx="1615131" cy="107323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6466703" y="3638605"/>
              <a:ext cx="1935891" cy="502508"/>
            </a:xfrm>
            <a:prstGeom prst="roundRect">
              <a:avLst>
                <a:gd name="adj" fmla="val 24864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New Zealand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Facts About New Zealand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416" y="1555235"/>
            <a:ext cx="3196282" cy="4520169"/>
          </a:xfrm>
          <a:prstGeom prst="roundRect">
            <a:avLst>
              <a:gd name="adj" fmla="val 6362"/>
            </a:avLst>
          </a:prstGeom>
        </p:spPr>
      </p:pic>
      <p:sp>
        <p:nvSpPr>
          <p:cNvPr id="4" name="Rounded Rectangle 3"/>
          <p:cNvSpPr/>
          <p:nvPr/>
        </p:nvSpPr>
        <p:spPr>
          <a:xfrm>
            <a:off x="757881" y="1306286"/>
            <a:ext cx="3945924" cy="1420607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</a:t>
            </a:r>
            <a:r>
              <a:rPr lang="en-GB" dirty="0">
                <a:solidFill>
                  <a:schemeClr val="tx1"/>
                </a:solidFill>
              </a:rPr>
              <a:t>New Zealand is made up of two main islands; the North island and the South island, and around 600 smaller islands.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7881" y="2726894"/>
            <a:ext cx="3945924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The capital city of New Zealand is Wellington, which is on the </a:t>
            </a:r>
            <a:br>
              <a:rPr lang="en-GB" dirty="0"/>
            </a:br>
            <a:r>
              <a:rPr lang="en-GB" dirty="0"/>
              <a:t>North island. </a:t>
            </a:r>
          </a:p>
          <a:p>
            <a:pPr>
              <a:spcBef>
                <a:spcPts val="1600"/>
              </a:spcBef>
            </a:pPr>
            <a:r>
              <a:rPr lang="en-GB" dirty="0"/>
              <a:t>The biggest city is Auckland, which is on the North island. </a:t>
            </a:r>
          </a:p>
          <a:p>
            <a:pPr>
              <a:spcBef>
                <a:spcPts val="1600"/>
              </a:spcBef>
            </a:pPr>
            <a:r>
              <a:rPr lang="en-GB" dirty="0"/>
              <a:t>The third largest city is Christchurch, which is on the South Island.</a:t>
            </a:r>
            <a:endParaRPr lang="en-GB" dirty="0">
              <a:solidFill>
                <a:srgbClr val="FF0000"/>
              </a:solidFill>
            </a:endParaRPr>
          </a:p>
          <a:p>
            <a:pPr lvl="0">
              <a:spcBef>
                <a:spcPts val="1600"/>
              </a:spcBef>
            </a:pP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2067698" y="3866908"/>
            <a:ext cx="4967416" cy="2155579"/>
            <a:chOff x="2067698" y="3866908"/>
            <a:chExt cx="4967416" cy="2155579"/>
          </a:xfrm>
        </p:grpSpPr>
        <p:cxnSp>
          <p:nvCxnSpPr>
            <p:cNvPr id="6" name="Straight Arrow Connector 5"/>
            <p:cNvCxnSpPr>
              <a:stCxn id="11" idx="3"/>
            </p:cNvCxnSpPr>
            <p:nvPr/>
          </p:nvCxnSpPr>
          <p:spPr>
            <a:xfrm flipV="1">
              <a:off x="4003589" y="3866908"/>
              <a:ext cx="3031525" cy="190432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2067698" y="5519979"/>
              <a:ext cx="1935891" cy="502508"/>
            </a:xfrm>
            <a:prstGeom prst="roundRect">
              <a:avLst>
                <a:gd name="adj" fmla="val 24864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Wellington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458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Facts About New Zealand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84821" y="1523998"/>
            <a:ext cx="4217773" cy="819839"/>
          </a:xfrm>
          <a:prstGeom prst="roundRect">
            <a:avLst>
              <a:gd name="adj" fmla="val 2486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dk1"/>
                </a:solidFill>
              </a:rPr>
              <a:t>New Zealand has a population of almost 5 million.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22" t="11375" r="1" b="20819"/>
          <a:stretch/>
        </p:blipFill>
        <p:spPr>
          <a:xfrm>
            <a:off x="757881" y="1523999"/>
            <a:ext cx="3230686" cy="3937688"/>
          </a:xfrm>
          <a:prstGeom prst="round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57881" y="5572896"/>
            <a:ext cx="3230686" cy="502508"/>
          </a:xfrm>
          <a:prstGeom prst="roundRect">
            <a:avLst>
              <a:gd name="adj" fmla="val 2486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rgbClr val="000000"/>
                </a:solidFill>
              </a:rPr>
              <a:t>Jacinda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Ardern</a:t>
            </a: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53323" y="2557157"/>
            <a:ext cx="47820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The </a:t>
            </a:r>
            <a:r>
              <a:rPr lang="en-GB">
                <a:solidFill>
                  <a:srgbClr val="000000"/>
                </a:solidFill>
              </a:rPr>
              <a:t>Prime Minister </a:t>
            </a:r>
            <a:r>
              <a:rPr lang="en-GB" dirty="0">
                <a:solidFill>
                  <a:srgbClr val="000000"/>
                </a:solidFill>
              </a:rPr>
              <a:t>of New Zealand is </a:t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 err="1">
                <a:solidFill>
                  <a:srgbClr val="000000"/>
                </a:solidFill>
              </a:rPr>
              <a:t>Jacinda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Ardern</a:t>
            </a:r>
            <a:r>
              <a:rPr lang="en-GB" dirty="0">
                <a:solidFill>
                  <a:srgbClr val="000000"/>
                </a:solidFill>
              </a:rPr>
              <a:t>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currency is the New Zealand Dollar.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14" name="Group 13"/>
          <p:cNvGrpSpPr/>
          <p:nvPr/>
        </p:nvGrpSpPr>
        <p:grpSpPr>
          <a:xfrm>
            <a:off x="4184822" y="4102443"/>
            <a:ext cx="4217772" cy="1972961"/>
            <a:chOff x="4184822" y="4102443"/>
            <a:chExt cx="4217772" cy="1972961"/>
          </a:xfrm>
        </p:grpSpPr>
        <p:sp>
          <p:nvSpPr>
            <p:cNvPr id="10" name="Rounded Rectangle 9"/>
            <p:cNvSpPr/>
            <p:nvPr/>
          </p:nvSpPr>
          <p:spPr>
            <a:xfrm>
              <a:off x="4184822" y="4102443"/>
              <a:ext cx="4217772" cy="1972961"/>
            </a:xfrm>
            <a:prstGeom prst="roundRect">
              <a:avLst/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682947" y="4324863"/>
              <a:ext cx="1530177" cy="1530177"/>
              <a:chOff x="3923271" y="4348385"/>
              <a:chExt cx="1530177" cy="1530177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3923271" y="4348385"/>
                <a:ext cx="1530177" cy="15301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87712" y="4532542"/>
                <a:ext cx="829131" cy="1076335"/>
              </a:xfrm>
              <a:prstGeom prst="rect">
                <a:avLst/>
              </a:prstGeom>
            </p:spPr>
          </p:pic>
        </p:grpSp>
        <p:sp>
          <p:nvSpPr>
            <p:cNvPr id="13" name="Rectangle 12"/>
            <p:cNvSpPr/>
            <p:nvPr/>
          </p:nvSpPr>
          <p:spPr>
            <a:xfrm>
              <a:off x="4448796" y="4344598"/>
              <a:ext cx="214111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dk1"/>
                  </a:solidFill>
                </a:rPr>
                <a:t>The main language spoken in New Zealand is English but </a:t>
              </a:r>
              <a:r>
                <a:rPr lang="en-GB" dirty="0"/>
                <a:t>Māori </a:t>
              </a:r>
              <a:r>
                <a:rPr lang="en-GB" dirty="0">
                  <a:solidFill>
                    <a:schemeClr val="dk1"/>
                  </a:solidFill>
                </a:rPr>
                <a:t>is spoken too.</a:t>
              </a:r>
            </a:p>
          </p:txBody>
        </p:sp>
      </p:grpSp>
      <p:sp>
        <p:nvSpPr>
          <p:cNvPr id="15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Jacinda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Ardern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Ulysse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Bellier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22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Maori Phrases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7881" y="152399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 Kia 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ora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(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kee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oh-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ruh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):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642021" y="152399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</a:rPr>
              <a:t>  Hi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57881" y="217066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Mōrena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(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moh-reh-nuh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):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42021" y="217066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</a:rPr>
              <a:t>  Good morning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7881" y="281733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</a:t>
            </a:r>
            <a:r>
              <a:rPr lang="en-GB" b="1" dirty="0" err="1">
                <a:solidFill>
                  <a:srgbClr val="121416"/>
                </a:solidFill>
                <a:latin typeface="Twinkl SemiBold" pitchFamily="2" charset="0"/>
              </a:rPr>
              <a:t>Haere</a:t>
            </a:r>
            <a:r>
              <a:rPr lang="en-GB" b="1" dirty="0">
                <a:solidFill>
                  <a:srgbClr val="121416"/>
                </a:solidFill>
                <a:latin typeface="Twinkl SemiBold" pitchFamily="2" charset="0"/>
              </a:rPr>
              <a:t> </a:t>
            </a:r>
            <a:r>
              <a:rPr lang="en-GB" b="1" dirty="0" err="1">
                <a:solidFill>
                  <a:srgbClr val="121416"/>
                </a:solidFill>
                <a:latin typeface="Twinkl SemiBold" pitchFamily="2" charset="0"/>
              </a:rPr>
              <a:t>mai</a:t>
            </a:r>
            <a:r>
              <a:rPr lang="en-GB" b="1" dirty="0">
                <a:solidFill>
                  <a:srgbClr val="121416"/>
                </a:solidFill>
                <a:latin typeface="Twinkl SemiBold" pitchFamily="2" charset="0"/>
              </a:rPr>
              <a:t> (hi-</a:t>
            </a:r>
            <a:r>
              <a:rPr lang="en-GB" b="1" dirty="0" err="1">
                <a:solidFill>
                  <a:srgbClr val="121416"/>
                </a:solidFill>
                <a:latin typeface="Twinkl SemiBold" pitchFamily="2" charset="0"/>
              </a:rPr>
              <a:t>reh</a:t>
            </a:r>
            <a:r>
              <a:rPr lang="en-GB" b="1" dirty="0">
                <a:solidFill>
                  <a:srgbClr val="121416"/>
                </a:solidFill>
                <a:latin typeface="Twinkl SemiBold" pitchFamily="2" charset="0"/>
              </a:rPr>
              <a:t> my):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2021" y="281733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</a:rPr>
              <a:t>  Welcome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7881" y="346400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E 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noho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rā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(eh </a:t>
            </a:r>
            <a:r>
              <a:rPr lang="en-GB" dirty="0" err="1">
                <a:solidFill>
                  <a:srgbClr val="121416"/>
                </a:solidFill>
                <a:latin typeface="Twinkl SemiBold" pitchFamily="2" charset="0"/>
              </a:rPr>
              <a:t>noh-hoh</a:t>
            </a:r>
            <a:r>
              <a:rPr lang="en-GB" dirty="0">
                <a:solidFill>
                  <a:srgbClr val="121416"/>
                </a:solidFill>
                <a:latin typeface="Twinkl SemiBold" pitchFamily="2" charset="0"/>
              </a:rPr>
              <a:t> rah):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42021" y="3464009"/>
            <a:ext cx="3739978" cy="502508"/>
          </a:xfrm>
          <a:prstGeom prst="roundRect">
            <a:avLst>
              <a:gd name="adj" fmla="val 2486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rgbClr val="121416"/>
                </a:solidFill>
              </a:rPr>
              <a:t>  Goodbye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71"/>
          <a:stretch/>
        </p:blipFill>
        <p:spPr>
          <a:xfrm>
            <a:off x="2094488" y="4275438"/>
            <a:ext cx="5004453" cy="213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65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Zealand Food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94"/>
          <a:stretch/>
        </p:blipFill>
        <p:spPr>
          <a:xfrm>
            <a:off x="5153614" y="1440937"/>
            <a:ext cx="3186158" cy="2200213"/>
          </a:xfrm>
          <a:prstGeom prst="round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614" y="3867493"/>
            <a:ext cx="3186158" cy="2207911"/>
          </a:xfrm>
          <a:prstGeom prst="roundRect">
            <a:avLst>
              <a:gd name="adj" fmla="val 16197"/>
            </a:avLst>
          </a:prstGeom>
        </p:spPr>
      </p:pic>
      <p:sp>
        <p:nvSpPr>
          <p:cNvPr id="6" name="Rounded Rectangle 5"/>
          <p:cNvSpPr/>
          <p:nvPr/>
        </p:nvSpPr>
        <p:spPr>
          <a:xfrm>
            <a:off x="757881" y="1473200"/>
            <a:ext cx="4156412" cy="2167949"/>
          </a:xfrm>
          <a:prstGeom prst="roundRect">
            <a:avLst>
              <a:gd name="adj" fmla="val 2486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dk1"/>
                </a:solidFill>
              </a:rPr>
              <a:t>Hangi</a:t>
            </a:r>
            <a:r>
              <a:rPr lang="en-GB" dirty="0">
                <a:solidFill>
                  <a:schemeClr val="dk1"/>
                </a:solidFill>
              </a:rPr>
              <a:t> is a traditional </a:t>
            </a:r>
            <a:r>
              <a:rPr lang="en-GB" dirty="0" err="1">
                <a:solidFill>
                  <a:schemeClr val="dk1"/>
                </a:solidFill>
              </a:rPr>
              <a:t>Mãori</a:t>
            </a:r>
            <a:r>
              <a:rPr lang="en-GB" dirty="0">
                <a:solidFill>
                  <a:schemeClr val="dk1"/>
                </a:solidFill>
              </a:rPr>
              <a:t> way of cooking. It involves meat and vegetables slow-cooked in an underground oven.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7881" y="3867493"/>
            <a:ext cx="4156412" cy="2207911"/>
          </a:xfrm>
          <a:prstGeom prst="roundRect">
            <a:avLst>
              <a:gd name="adj" fmla="val 2486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dk1"/>
                </a:solidFill>
              </a:rPr>
              <a:t>Pavlova</a:t>
            </a:r>
            <a:r>
              <a:rPr lang="en-GB" dirty="0">
                <a:solidFill>
                  <a:schemeClr val="dk1"/>
                </a:solidFill>
              </a:rPr>
              <a:t> is a much-loved dessert in New Zealand, made from meringue and fresh fruit. People from Australia and New Zealand often argue over where it was invented!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Hangi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Sarah M Stewart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2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Sky Tower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81" y="1473199"/>
            <a:ext cx="3198563" cy="4602205"/>
          </a:xfrm>
          <a:prstGeom prst="roundRect">
            <a:avLst>
              <a:gd name="adj" fmla="val 12828"/>
            </a:avLst>
          </a:prstGeom>
        </p:spPr>
      </p:pic>
      <p:sp>
        <p:nvSpPr>
          <p:cNvPr id="6" name="Rounded Rectangle 5"/>
          <p:cNvSpPr/>
          <p:nvPr/>
        </p:nvSpPr>
        <p:spPr>
          <a:xfrm>
            <a:off x="4238652" y="1473201"/>
            <a:ext cx="4156412" cy="989914"/>
          </a:xfrm>
          <a:prstGeom prst="roundRect">
            <a:avLst>
              <a:gd name="adj" fmla="val 2486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rgbClr val="000000"/>
                </a:solidFill>
              </a:rPr>
              <a:t>Sky Tower is the tallest building in New Zealand.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38652" y="2616165"/>
            <a:ext cx="415641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>
                <a:solidFill>
                  <a:srgbClr val="000000"/>
                </a:solidFill>
              </a:rPr>
              <a:t>It can be found in the city of Auckland, on </a:t>
            </a:r>
            <a:r>
              <a:rPr lang="en-GB">
                <a:solidFill>
                  <a:srgbClr val="000000"/>
                </a:solidFill>
              </a:rPr>
              <a:t>the North </a:t>
            </a:r>
            <a:r>
              <a:rPr lang="en-GB" dirty="0">
                <a:solidFill>
                  <a:srgbClr val="000000"/>
                </a:solidFill>
              </a:rPr>
              <a:t>island.</a:t>
            </a:r>
          </a:p>
          <a:p>
            <a:pPr lvl="0">
              <a:spcBef>
                <a:spcPts val="1600"/>
              </a:spcBef>
            </a:pPr>
            <a:r>
              <a:rPr lang="en-GB" dirty="0">
                <a:solidFill>
                  <a:srgbClr val="000000"/>
                </a:solidFill>
              </a:rPr>
              <a:t>There is a revolving restaurant at the highest point and people can even bungee jump from the top of it!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80"/>
          <a:stretch/>
        </p:blipFill>
        <p:spPr>
          <a:xfrm flipH="1">
            <a:off x="6441989" y="4371142"/>
            <a:ext cx="2172133" cy="2037896"/>
          </a:xfrm>
          <a:prstGeom prst="rect">
            <a:avLst/>
          </a:prstGeom>
        </p:spPr>
      </p:pic>
      <p:sp>
        <p:nvSpPr>
          <p:cNvPr id="10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Sky Tower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Sids1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52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 Cook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" b="40918"/>
          <a:stretch/>
        </p:blipFill>
        <p:spPr>
          <a:xfrm>
            <a:off x="757881" y="3371161"/>
            <a:ext cx="7637183" cy="2704243"/>
          </a:xfrm>
          <a:prstGeom prst="roundRect">
            <a:avLst>
              <a:gd name="adj" fmla="val 9964"/>
            </a:avLst>
          </a:prstGeom>
        </p:spPr>
      </p:pic>
      <p:sp>
        <p:nvSpPr>
          <p:cNvPr id="6" name="Rounded Rectangle 5"/>
          <p:cNvSpPr/>
          <p:nvPr/>
        </p:nvSpPr>
        <p:spPr>
          <a:xfrm>
            <a:off x="757881" y="1523999"/>
            <a:ext cx="7644714" cy="502508"/>
          </a:xfrm>
          <a:prstGeom prst="roundRect">
            <a:avLst>
              <a:gd name="adj" fmla="val 24864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Mount Cook is the highest mountain in New Zealand.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7880" y="2273076"/>
            <a:ext cx="7637183" cy="851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dirty="0">
                <a:solidFill>
                  <a:srgbClr val="000000"/>
                </a:solidFill>
              </a:rPr>
              <a:t>It is 3724 metres high.</a:t>
            </a:r>
          </a:p>
          <a:p>
            <a:pPr lvl="0" algn="ctr">
              <a:spcBef>
                <a:spcPts val="1600"/>
              </a:spcBef>
            </a:pPr>
            <a:r>
              <a:rPr lang="en-GB" dirty="0">
                <a:solidFill>
                  <a:srgbClr val="000000"/>
                </a:solidFill>
              </a:rPr>
              <a:t>It is extremely popular with mountain climbers and tourists.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Mount Cook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Stefan Wagener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77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Famous Scenes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840627" y="1473198"/>
            <a:ext cx="2554436" cy="3304748"/>
          </a:xfrm>
          <a:prstGeom prst="roundRect">
            <a:avLst>
              <a:gd name="adj" fmla="val 2486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rgbClr val="000000"/>
                </a:solidFill>
              </a:rPr>
              <a:t>The Lord of the Rings trilogy and The Hobbit trilogy were filmed in lots of different areas in New Zealand. People come from far and wide to visit these places.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7"/>
          <a:stretch/>
        </p:blipFill>
        <p:spPr>
          <a:xfrm>
            <a:off x="757882" y="1473199"/>
            <a:ext cx="4843848" cy="3304747"/>
          </a:xfrm>
          <a:prstGeom prst="roundRect">
            <a:avLst>
              <a:gd name="adj" fmla="val 8609"/>
            </a:avLst>
          </a:prstGeom>
        </p:spPr>
      </p:pic>
      <p:sp>
        <p:nvSpPr>
          <p:cNvPr id="6" name="Rectangle 5"/>
          <p:cNvSpPr/>
          <p:nvPr/>
        </p:nvSpPr>
        <p:spPr>
          <a:xfrm>
            <a:off x="757882" y="5014437"/>
            <a:ext cx="7637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dirty="0">
                <a:solidFill>
                  <a:srgbClr val="000000"/>
                </a:solidFill>
              </a:rPr>
              <a:t>Some of the sets from the films are still there and many people visit them each year.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6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359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</vt:lpstr>
      <vt:lpstr>Tuffy-TTF</vt:lpstr>
      <vt:lpstr>Arial</vt:lpstr>
      <vt:lpstr>Tuffy</vt:lpstr>
      <vt:lpstr>Calibri</vt:lpstr>
      <vt:lpstr>Twinkl SemiBold</vt:lpstr>
      <vt:lpstr>Office Theme</vt:lpstr>
      <vt:lpstr>PowerPoint Presentation</vt:lpstr>
      <vt:lpstr>Where Is New Zealand?</vt:lpstr>
      <vt:lpstr>Facts About New Zealand</vt:lpstr>
      <vt:lpstr>Facts About New Zealand</vt:lpstr>
      <vt:lpstr>Some Maori Phrases</vt:lpstr>
      <vt:lpstr>New Zealand Food</vt:lpstr>
      <vt:lpstr>Sky Tower</vt:lpstr>
      <vt:lpstr>Mount Cook</vt:lpstr>
      <vt:lpstr>Famous Scenes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Sana Mehmood</cp:lastModifiedBy>
  <cp:revision>13</cp:revision>
  <dcterms:created xsi:type="dcterms:W3CDTF">2019-02-20T13:22:38Z</dcterms:created>
  <dcterms:modified xsi:type="dcterms:W3CDTF">2020-02-10T16:46:49Z</dcterms:modified>
</cp:coreProperties>
</file>