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67" r:id="rId2"/>
    <p:sldId id="282" r:id="rId3"/>
    <p:sldId id="283" r:id="rId4"/>
    <p:sldId id="264" r:id="rId5"/>
    <p:sldId id="270" r:id="rId6"/>
    <p:sldId id="271" r:id="rId7"/>
    <p:sldId id="272" r:id="rId8"/>
    <p:sldId id="273" r:id="rId9"/>
    <p:sldId id="274" r:id="rId10"/>
    <p:sldId id="276" r:id="rId11"/>
    <p:sldId id="277" r:id="rId12"/>
    <p:sldId id="278" r:id="rId13"/>
    <p:sldId id="280" r:id="rId14"/>
    <p:sldId id="285" r:id="rId15"/>
    <p:sldId id="284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Sassoon Infant Rg" panose="02000503030000020003" pitchFamily="50" charset="0"/>
      <p:regular r:id="rId23"/>
      <p:bold r:id="rId24"/>
    </p:embeddedFont>
    <p:embeddedFont>
      <p:font typeface="Sassoon Primary" pitchFamily="50" charset="0"/>
      <p:regular r:id="rId25"/>
    </p:embeddedFont>
    <p:embeddedFont>
      <p:font typeface="SassoonPrimaryInfant" pitchFamily="2" charset="0"/>
      <p:regular r:id="rId26"/>
      <p:bold r:id="rId27"/>
    </p:embeddedFont>
    <p:embeddedFont>
      <p:font typeface="Twinkl" panose="020B0604020202020204" charset="0"/>
      <p:regular r:id="rId28"/>
      <p:bold r:id="rId29"/>
    </p:embeddedFont>
    <p:embeddedFont>
      <p:font typeface="Twinkl SemiBold" pitchFamily="2" charset="0"/>
      <p:bold r:id="rId3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2898A8"/>
    <a:srgbClr val="ACDDFC"/>
    <a:srgbClr val="80C1EB"/>
    <a:srgbClr val="18A0DB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>
      <p:cViewPr varScale="1">
        <p:scale>
          <a:sx n="86" d="100"/>
          <a:sy n="86" d="100"/>
        </p:scale>
        <p:origin x="123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C019C1D-90FE-4D4B-8238-C0DA1E4CC85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150199-5FA9-42EF-BF5A-78020180F71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27A1BE2-A71C-4C03-8091-F3E9758BDB17}" type="datetimeFigureOut">
              <a:rPr lang="en-GB"/>
              <a:pPr>
                <a:defRPr/>
              </a:pPr>
              <a:t>28/02/2021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02F7C3-CA86-4ECF-BD54-5A18C4799D6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9C4056B-7E43-4EBB-AC77-3003218887C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2E80EC0-C3D9-43CD-B799-40459DADFEF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718C0AD-0451-4558-8509-9B197F8E1F7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B1DDBA-5A38-4D2A-879B-8877B0EBAF8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F796526-92D2-4B47-AE61-424F213E8676}" type="datetimeFigureOut">
              <a:rPr lang="en-GB"/>
              <a:pPr>
                <a:defRPr/>
              </a:pPr>
              <a:t>28/02/2021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1BE9C2F-86E4-42B1-A795-0AE285ECC33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7D4A60A4-2D4F-42F8-A994-A7C477D81B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C74BCB-4F0D-469A-91DD-FCA56177C8B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9AE1D8-2A2B-4197-8A99-8CE81D2FF7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2B8BBED-EF65-4782-B78D-69006AAC2AE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126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36DAA382-211B-4C99-832B-1BB0921E47A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25735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FD6AC42-63D9-4CB3-B2EF-DB477C37B97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0096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906C73FF-E49C-4603-92F8-04D153F44303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7B47E991-AFF0-49FF-A452-F51BC6DFD704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BA183D0-91DE-48BD-9CDE-111FD981D062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9680412-11F2-4461-BB94-BFA886ABDED7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7940B1B0-8A9E-4A8F-8791-6039D02772EB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741316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211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A364A2F-C7BC-426F-8EF9-22C7BB91230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152D253E-2353-474B-AB0B-916FDA95F87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7" r:id="rId2"/>
    <p:sldLayoutId id="2147483698" r:id="rId3"/>
    <p:sldLayoutId id="2147483699" r:id="rId4"/>
    <p:sldLayoutId id="2147483696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7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3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3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3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3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3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3.png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549BE26-D0D0-4CF1-BDDE-E6F8AAB9EE58}"/>
              </a:ext>
            </a:extLst>
          </p:cNvPr>
          <p:cNvSpPr txBox="1"/>
          <p:nvPr/>
        </p:nvSpPr>
        <p:spPr>
          <a:xfrm>
            <a:off x="1171853" y="118647"/>
            <a:ext cx="861134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u="sng" dirty="0">
                <a:solidFill>
                  <a:schemeClr val="bg1"/>
                </a:solidFill>
                <a:latin typeface="SassoonPrimaryInfant" pitchFamily="2" charset="0"/>
              </a:rPr>
              <a:t>Year 1 Phonics</a:t>
            </a:r>
          </a:p>
          <a:p>
            <a:endParaRPr lang="en-GB" sz="2400" b="1" u="sng" dirty="0">
              <a:latin typeface="SassoonPrimaryInfant" pitchFamily="2" charset="0"/>
            </a:endParaRPr>
          </a:p>
        </p:txBody>
      </p:sp>
      <p:pic>
        <p:nvPicPr>
          <p:cNvPr id="22534" name="Picture 6" descr="Child with think bubble Pictures, Child with think bubble Stock Photos &amp;  Images | Depositphotos®">
            <a:extLst>
              <a:ext uri="{FF2B5EF4-FFF2-40B4-BE49-F238E27FC236}">
                <a16:creationId xmlns:a16="http://schemas.microsoft.com/office/drawing/2014/main" id="{7736F8DA-AC13-49D3-8AD7-D286098CDD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520" y="1657305"/>
            <a:ext cx="5715000" cy="498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4D37081-CF40-458F-96CE-20A83F63F822}"/>
              </a:ext>
            </a:extLst>
          </p:cNvPr>
          <p:cNvSpPr txBox="1"/>
          <p:nvPr/>
        </p:nvSpPr>
        <p:spPr>
          <a:xfrm>
            <a:off x="2423604" y="3136612"/>
            <a:ext cx="19619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n or </a:t>
            </a:r>
            <a:r>
              <a:rPr lang="en-GB" sz="3200" dirty="0" err="1">
                <a:solidFill>
                  <a:schemeClr val="bg1"/>
                </a:solidFill>
              </a:rPr>
              <a:t>kn</a:t>
            </a:r>
            <a:r>
              <a:rPr lang="en-GB" sz="3200" dirty="0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25E2254-1B36-4A30-BD5C-738BFEAE0A27}"/>
              </a:ext>
            </a:extLst>
          </p:cNvPr>
          <p:cNvSpPr txBox="1"/>
          <p:nvPr/>
        </p:nvSpPr>
        <p:spPr>
          <a:xfrm>
            <a:off x="2423604" y="4227123"/>
            <a:ext cx="19619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n or </a:t>
            </a:r>
            <a:r>
              <a:rPr lang="en-GB" sz="3200" dirty="0" err="1">
                <a:solidFill>
                  <a:schemeClr val="bg1"/>
                </a:solidFill>
              </a:rPr>
              <a:t>gn</a:t>
            </a:r>
            <a:r>
              <a:rPr lang="en-GB" sz="3200" dirty="0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658918-3744-40B0-BFBD-8788A5C5389A}"/>
              </a:ext>
            </a:extLst>
          </p:cNvPr>
          <p:cNvSpPr/>
          <p:nvPr/>
        </p:nvSpPr>
        <p:spPr>
          <a:xfrm>
            <a:off x="1785520" y="1657305"/>
            <a:ext cx="5715000" cy="4981575"/>
          </a:xfrm>
          <a:prstGeom prst="rect">
            <a:avLst/>
          </a:prstGeom>
          <a:noFill/>
          <a:ln w="762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7A23EC2E-2C35-4F56-A60C-FA907DFCEC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697"/>
    </mc:Choice>
    <mc:Fallback>
      <p:transition spd="slow" advTm="406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3713D-8D06-44D3-9905-DE7ADCFC8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398996"/>
            <a:ext cx="8220075" cy="994306"/>
          </a:xfrm>
          <a:solidFill>
            <a:srgbClr val="FFFF00"/>
          </a:solidFill>
        </p:spPr>
        <p:txBody>
          <a:bodyPr/>
          <a:lstStyle/>
          <a:p>
            <a:r>
              <a:rPr lang="en-GB" sz="3600" dirty="0"/>
              <a:t>Alternative choice for the sound ‘n’.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3960EB4-07DB-4363-B822-7DFB336DCD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358665" y="1905398"/>
            <a:ext cx="2596175" cy="2790888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7B503B25-848B-442C-84F1-3C268A05AE3C}"/>
              </a:ext>
            </a:extLst>
          </p:cNvPr>
          <p:cNvSpPr txBox="1">
            <a:spLocks/>
          </p:cNvSpPr>
          <p:nvPr/>
        </p:nvSpPr>
        <p:spPr bwMode="auto">
          <a:xfrm>
            <a:off x="457198" y="5464698"/>
            <a:ext cx="8220075" cy="994306"/>
          </a:xfrm>
          <a:prstGeom prst="roundRect">
            <a:avLst>
              <a:gd name="adj" fmla="val 9639"/>
            </a:avLst>
          </a:prstGeom>
          <a:solidFill>
            <a:srgbClr val="FFFF00"/>
          </a:solidFill>
          <a:ln>
            <a:noFill/>
          </a:ln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r>
              <a:rPr lang="en-GB" dirty="0"/>
              <a:t>Let’s Think about Silent Letters…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28BE27C-4594-428E-8465-F936CF6E79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1695" y="3896117"/>
            <a:ext cx="1760373" cy="8001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136DAF3-2D08-4928-9E29-FB59C35186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24245" y="2234356"/>
            <a:ext cx="815272" cy="164141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5AED043-FC0E-4575-94E0-9E74C34F2DD9}"/>
              </a:ext>
            </a:extLst>
          </p:cNvPr>
          <p:cNvSpPr/>
          <p:nvPr/>
        </p:nvSpPr>
        <p:spPr>
          <a:xfrm>
            <a:off x="1324245" y="2234356"/>
            <a:ext cx="815272" cy="1661761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12F64CA-FCB9-4579-BF67-15FB08861B75}"/>
              </a:ext>
            </a:extLst>
          </p:cNvPr>
          <p:cNvSpPr/>
          <p:nvPr/>
        </p:nvSpPr>
        <p:spPr>
          <a:xfrm>
            <a:off x="851695" y="3896117"/>
            <a:ext cx="1760373" cy="800169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7D134C1-BEC9-4E58-B1D0-9E2786F1AE0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24837" y="2449276"/>
            <a:ext cx="910720" cy="164141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F648D57-527B-44CC-8F1D-FF057F67B0B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68090" y="4090689"/>
            <a:ext cx="2024215" cy="626134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AC494555-822B-4F07-98AF-5CD7BA013FF4}"/>
              </a:ext>
            </a:extLst>
          </p:cNvPr>
          <p:cNvSpPr/>
          <p:nvPr/>
        </p:nvSpPr>
        <p:spPr>
          <a:xfrm>
            <a:off x="6268090" y="4090689"/>
            <a:ext cx="2024215" cy="605597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C47B5C0-1475-4200-A153-77192F329ECD}"/>
              </a:ext>
            </a:extLst>
          </p:cNvPr>
          <p:cNvSpPr/>
          <p:nvPr/>
        </p:nvSpPr>
        <p:spPr>
          <a:xfrm>
            <a:off x="6824837" y="2449276"/>
            <a:ext cx="910720" cy="1620876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5600C0BF-0193-48CD-908E-06A2464DDE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808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513"/>
    </mc:Choice>
    <mc:Fallback>
      <p:transition spd="slow" advTm="725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7DAEE52-B0F7-4081-8A44-93672667982D}"/>
              </a:ext>
            </a:extLst>
          </p:cNvPr>
          <p:cNvSpPr/>
          <p:nvPr/>
        </p:nvSpPr>
        <p:spPr>
          <a:xfrm>
            <a:off x="755650" y="549275"/>
            <a:ext cx="7632700" cy="1090613"/>
          </a:xfrm>
          <a:prstGeom prst="rect">
            <a:avLst/>
          </a:prstGeom>
          <a:solidFill>
            <a:srgbClr val="FFFF00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  <a:latin typeface="Sassoon Primary" pitchFamily="50" charset="0"/>
              </a:rPr>
              <a:t>Words that start with the sound ‘</a:t>
            </a:r>
            <a:r>
              <a:rPr lang="en-GB" sz="2400" b="1" dirty="0">
                <a:solidFill>
                  <a:schemeClr val="tx1"/>
                </a:solidFill>
                <a:latin typeface="Sassoon Primary" pitchFamily="50" charset="0"/>
              </a:rPr>
              <a:t>n’ </a:t>
            </a:r>
            <a:r>
              <a:rPr lang="en-GB" sz="2400" dirty="0">
                <a:solidFill>
                  <a:schemeClr val="tx1"/>
                </a:solidFill>
                <a:latin typeface="Sassoon Primary" pitchFamily="50" charset="0"/>
              </a:rPr>
              <a:t>are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  <a:latin typeface="Sassoon Primary" pitchFamily="50" charset="0"/>
              </a:rPr>
              <a:t>sometimes spelt with the</a:t>
            </a:r>
            <a:r>
              <a:rPr lang="en-GB" sz="2400" b="1" dirty="0">
                <a:solidFill>
                  <a:schemeClr val="tx1"/>
                </a:solidFill>
                <a:latin typeface="Sassoon Primary" pitchFamily="50" charset="0"/>
              </a:rPr>
              <a:t> digraph ‘</a:t>
            </a:r>
            <a:r>
              <a:rPr lang="en-GB" sz="2400" b="1" dirty="0" err="1">
                <a:solidFill>
                  <a:schemeClr val="tx1"/>
                </a:solidFill>
                <a:latin typeface="Sassoon Primary" pitchFamily="50" charset="0"/>
              </a:rPr>
              <a:t>kn</a:t>
            </a:r>
            <a:r>
              <a:rPr lang="en-GB" sz="2400" b="1" dirty="0">
                <a:solidFill>
                  <a:schemeClr val="tx1"/>
                </a:solidFill>
                <a:latin typeface="Sassoon Primary" pitchFamily="50" charset="0"/>
              </a:rPr>
              <a:t>’. </a:t>
            </a:r>
            <a:endParaRPr lang="en-GB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3122E2EB-D29A-4322-8CC3-DD6A00897400}"/>
              </a:ext>
            </a:extLst>
          </p:cNvPr>
          <p:cNvGrpSpPr>
            <a:grpSpLocks/>
          </p:cNvGrpSpPr>
          <p:nvPr/>
        </p:nvGrpSpPr>
        <p:grpSpPr bwMode="auto">
          <a:xfrm>
            <a:off x="1743922" y="2170605"/>
            <a:ext cx="2970121" cy="2658848"/>
            <a:chOff x="764337" y="3641124"/>
            <a:chExt cx="1575209" cy="1577546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6FC0001B-9138-401A-8138-E12EA88D0745}"/>
                </a:ext>
              </a:extLst>
            </p:cNvPr>
            <p:cNvSpPr/>
            <p:nvPr/>
          </p:nvSpPr>
          <p:spPr>
            <a:xfrm>
              <a:off x="764337" y="3644298"/>
              <a:ext cx="1573621" cy="157437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DAA51233-79DA-4A83-8779-216D0BE1793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1737" t="10846" r="31161" b="17428"/>
            <a:stretch/>
          </p:blipFill>
          <p:spPr>
            <a:xfrm>
              <a:off x="790834" y="3641124"/>
              <a:ext cx="1548712" cy="1577546"/>
            </a:xfrm>
            <a:prstGeom prst="ellipse">
              <a:avLst/>
            </a:prstGeom>
          </p:spPr>
        </p:pic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AE7CA8E3-533F-401E-B6AB-0A3C85643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42827" y="3034799"/>
            <a:ext cx="2595562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rgbClr val="00B0F0"/>
                </a:solidFill>
                <a:latin typeface="Sassoon Primary" pitchFamily="50" charset="0"/>
              </a:rPr>
              <a:t>kn</a:t>
            </a:r>
            <a:r>
              <a:rPr lang="en-GB" altLang="en-US" sz="6600" b="1" dirty="0">
                <a:solidFill>
                  <a:schemeClr val="tx1"/>
                </a:solidFill>
                <a:latin typeface="Sassoon Primary" pitchFamily="50" charset="0"/>
              </a:rPr>
              <a:t>ee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FF08A6C-0A6D-4E50-B897-6FF2CAD95C7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54881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402"/>
    </mc:Choice>
    <mc:Fallback>
      <p:transition spd="slow" advTm="314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7DAEE52-B0F7-4081-8A44-93672667982D}"/>
              </a:ext>
            </a:extLst>
          </p:cNvPr>
          <p:cNvSpPr/>
          <p:nvPr/>
        </p:nvSpPr>
        <p:spPr>
          <a:xfrm>
            <a:off x="755650" y="549275"/>
            <a:ext cx="7632700" cy="1090613"/>
          </a:xfrm>
          <a:prstGeom prst="rect">
            <a:avLst/>
          </a:prstGeom>
          <a:solidFill>
            <a:srgbClr val="FFFF00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  <a:latin typeface="Sassoon Primary" pitchFamily="50" charset="0"/>
              </a:rPr>
              <a:t>Words that start with the sound ‘</a:t>
            </a:r>
            <a:r>
              <a:rPr lang="en-GB" sz="2400" b="1" dirty="0">
                <a:solidFill>
                  <a:schemeClr val="tx1"/>
                </a:solidFill>
                <a:latin typeface="Sassoon Primary" pitchFamily="50" charset="0"/>
              </a:rPr>
              <a:t>n’ </a:t>
            </a:r>
            <a:r>
              <a:rPr lang="en-GB" sz="2400" dirty="0">
                <a:solidFill>
                  <a:schemeClr val="tx1"/>
                </a:solidFill>
                <a:latin typeface="Sassoon Primary" pitchFamily="50" charset="0"/>
              </a:rPr>
              <a:t>are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  <a:latin typeface="Sassoon Primary" pitchFamily="50" charset="0"/>
              </a:rPr>
              <a:t>sometimes spelt with the</a:t>
            </a:r>
            <a:r>
              <a:rPr lang="en-GB" sz="2400" b="1" dirty="0">
                <a:solidFill>
                  <a:schemeClr val="tx1"/>
                </a:solidFill>
                <a:latin typeface="Sassoon Primary" pitchFamily="50" charset="0"/>
              </a:rPr>
              <a:t> digraph ‘</a:t>
            </a:r>
            <a:r>
              <a:rPr lang="en-GB" sz="2400" b="1" dirty="0" err="1">
                <a:solidFill>
                  <a:schemeClr val="tx1"/>
                </a:solidFill>
                <a:latin typeface="Sassoon Primary" pitchFamily="50" charset="0"/>
              </a:rPr>
              <a:t>gn</a:t>
            </a:r>
            <a:r>
              <a:rPr lang="en-GB" sz="2400" b="1" dirty="0">
                <a:solidFill>
                  <a:schemeClr val="tx1"/>
                </a:solidFill>
                <a:latin typeface="Sassoon Primary" pitchFamily="50" charset="0"/>
              </a:rPr>
              <a:t>’. </a:t>
            </a:r>
            <a:endParaRPr lang="en-GB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9D382863-ACB2-4C39-9FFE-095C2EE69AD3}"/>
              </a:ext>
            </a:extLst>
          </p:cNvPr>
          <p:cNvGrpSpPr>
            <a:grpSpLocks/>
          </p:cNvGrpSpPr>
          <p:nvPr/>
        </p:nvGrpSpPr>
        <p:grpSpPr bwMode="auto">
          <a:xfrm>
            <a:off x="1691090" y="2283703"/>
            <a:ext cx="2880910" cy="2989632"/>
            <a:chOff x="4669863" y="1855230"/>
            <a:chExt cx="1575209" cy="1573770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F5CB624-5544-4E0B-B893-FE0A05269823}"/>
                </a:ext>
              </a:extLst>
            </p:cNvPr>
            <p:cNvSpPr/>
            <p:nvPr/>
          </p:nvSpPr>
          <p:spPr>
            <a:xfrm>
              <a:off x="4671449" y="1855230"/>
              <a:ext cx="1573623" cy="15737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CF3EF1BE-B6B4-4CF1-B29E-D02AF4101D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711" t="-3952" r="18937" b="61287"/>
            <a:stretch/>
          </p:blipFill>
          <p:spPr>
            <a:xfrm>
              <a:off x="4669863" y="1855573"/>
              <a:ext cx="1565189" cy="1573427"/>
            </a:xfrm>
            <a:prstGeom prst="ellipse">
              <a:avLst/>
            </a:prstGeom>
          </p:spPr>
        </p:pic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AE7CA8E3-533F-401E-B6AB-0A3C85643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7965" y="2967686"/>
            <a:ext cx="372862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200" b="1" dirty="0">
                <a:solidFill>
                  <a:srgbClr val="00B0F0"/>
                </a:solidFill>
                <a:latin typeface="Sassoon Primary" pitchFamily="50" charset="0"/>
              </a:rPr>
              <a:t>gn</a:t>
            </a:r>
            <a:r>
              <a:rPr lang="en-GB" altLang="en-US" sz="7200" b="1" dirty="0">
                <a:solidFill>
                  <a:schemeClr val="tx1"/>
                </a:solidFill>
                <a:latin typeface="Sassoon Primary" pitchFamily="50" charset="0"/>
              </a:rPr>
              <a:t>ome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FED3ECE-9D4D-4E53-A003-A4569FAF474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834"/>
    </mc:Choice>
    <mc:Fallback>
      <p:transition spd="slow" advTm="258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834AEEF-C55E-49CC-A77C-6BB41E184F5A}"/>
              </a:ext>
            </a:extLst>
          </p:cNvPr>
          <p:cNvSpPr/>
          <p:nvPr/>
        </p:nvSpPr>
        <p:spPr>
          <a:xfrm>
            <a:off x="755650" y="549275"/>
            <a:ext cx="7632700" cy="1090613"/>
          </a:xfrm>
          <a:prstGeom prst="rect">
            <a:avLst/>
          </a:prstGeom>
          <a:solidFill>
            <a:srgbClr val="FFFF00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rgbClr val="00B0F0"/>
                </a:solidFill>
                <a:latin typeface="Sassoon Primary" pitchFamily="50" charset="0"/>
              </a:rPr>
              <a:t>kn</a:t>
            </a:r>
            <a:r>
              <a:rPr lang="en-GB" sz="2800" dirty="0">
                <a:solidFill>
                  <a:schemeClr val="tx1"/>
                </a:solidFill>
                <a:latin typeface="Sassoon Primary" pitchFamily="50" charset="0"/>
              </a:rPr>
              <a:t>ock - to hit something to make a noise</a:t>
            </a:r>
          </a:p>
        </p:txBody>
      </p:sp>
      <p:pic>
        <p:nvPicPr>
          <p:cNvPr id="8195" name="Picture 5">
            <a:extLst>
              <a:ext uri="{FF2B5EF4-FFF2-40B4-BE49-F238E27FC236}">
                <a16:creationId xmlns:a16="http://schemas.microsoft.com/office/drawing/2014/main" id="{927294EF-6AC4-45D1-AD7A-0BCBCDCF30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8788" y="1763713"/>
            <a:ext cx="3146425" cy="447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318D6B4-A078-45A8-BDD9-2451E85B61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125"/>
    </mc:Choice>
    <mc:Fallback>
      <p:transition spd="slow" advTm="211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4CB367D-3E2D-482E-9C4F-DF7B76BE1C8D}"/>
              </a:ext>
            </a:extLst>
          </p:cNvPr>
          <p:cNvSpPr/>
          <p:nvPr/>
        </p:nvSpPr>
        <p:spPr>
          <a:xfrm>
            <a:off x="755650" y="549275"/>
            <a:ext cx="7632700" cy="1090613"/>
          </a:xfrm>
          <a:prstGeom prst="rect">
            <a:avLst/>
          </a:prstGeom>
          <a:solidFill>
            <a:srgbClr val="FFFF00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rgbClr val="00B0F0"/>
                </a:solidFill>
                <a:latin typeface="Sassoon Primary" pitchFamily="50" charset="0"/>
              </a:rPr>
              <a:t>kn</a:t>
            </a:r>
            <a:r>
              <a:rPr lang="en-GB" sz="2800" dirty="0">
                <a:solidFill>
                  <a:schemeClr val="tx1"/>
                </a:solidFill>
                <a:latin typeface="Sassoon Primary" pitchFamily="50" charset="0"/>
              </a:rPr>
              <a:t>ow - to have information in your mind</a:t>
            </a:r>
          </a:p>
        </p:txBody>
      </p:sp>
      <p:pic>
        <p:nvPicPr>
          <p:cNvPr id="9219" name="Picture 1">
            <a:extLst>
              <a:ext uri="{FF2B5EF4-FFF2-40B4-BE49-F238E27FC236}">
                <a16:creationId xmlns:a16="http://schemas.microsoft.com/office/drawing/2014/main" id="{17EF3F8C-38AB-4C21-ACD7-A4A437EA78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866900"/>
            <a:ext cx="3657600" cy="430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30F0EDE-81B2-427F-A5C9-96A53CE91F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329"/>
    </mc:Choice>
    <mc:Fallback>
      <p:transition spd="slow" advTm="243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CD38D4F-DC0F-4732-AFA9-428EF8E7795D}"/>
              </a:ext>
            </a:extLst>
          </p:cNvPr>
          <p:cNvSpPr/>
          <p:nvPr/>
        </p:nvSpPr>
        <p:spPr>
          <a:xfrm>
            <a:off x="755650" y="549275"/>
            <a:ext cx="7632700" cy="1090613"/>
          </a:xfrm>
          <a:prstGeom prst="rect">
            <a:avLst/>
          </a:prstGeom>
          <a:solidFill>
            <a:srgbClr val="FFFF00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rgbClr val="00B0F0"/>
                </a:solidFill>
                <a:latin typeface="Sassoon Primary" pitchFamily="50" charset="0"/>
              </a:rPr>
              <a:t>kn</a:t>
            </a:r>
            <a:r>
              <a:rPr lang="en-GB" sz="2400" dirty="0">
                <a:solidFill>
                  <a:schemeClr val="tx1"/>
                </a:solidFill>
                <a:latin typeface="Sassoon Primary" pitchFamily="50" charset="0"/>
              </a:rPr>
              <a:t>ee - the middle part of your leg that lets it bend</a:t>
            </a:r>
          </a:p>
        </p:txBody>
      </p:sp>
      <p:pic>
        <p:nvPicPr>
          <p:cNvPr id="10243" name="Picture 2">
            <a:extLst>
              <a:ext uri="{FF2B5EF4-FFF2-40B4-BE49-F238E27FC236}">
                <a16:creationId xmlns:a16="http://schemas.microsoft.com/office/drawing/2014/main" id="{73C4276F-35A4-4CC7-A608-81B49DF3F1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9575" y="2028825"/>
            <a:ext cx="3371850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B00A0EBA-B655-4ADC-AF1E-0A27FF7CEF7F}"/>
              </a:ext>
            </a:extLst>
          </p:cNvPr>
          <p:cNvCxnSpPr/>
          <p:nvPr/>
        </p:nvCxnSpPr>
        <p:spPr>
          <a:xfrm>
            <a:off x="1614488" y="2693988"/>
            <a:ext cx="1458912" cy="1095375"/>
          </a:xfrm>
          <a:prstGeom prst="straightConnector1">
            <a:avLst/>
          </a:prstGeom>
          <a:ln w="136525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1D8FE00-C158-42CB-BDEF-E87C286C0C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583"/>
    </mc:Choice>
    <mc:Fallback>
      <p:transition spd="slow" advTm="155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C49431A-A339-4D61-893A-05485716DD09}"/>
              </a:ext>
            </a:extLst>
          </p:cNvPr>
          <p:cNvSpPr/>
          <p:nvPr/>
        </p:nvSpPr>
        <p:spPr>
          <a:xfrm>
            <a:off x="755650" y="549275"/>
            <a:ext cx="7632700" cy="1090613"/>
          </a:xfrm>
          <a:prstGeom prst="rect">
            <a:avLst/>
          </a:prstGeom>
          <a:solidFill>
            <a:srgbClr val="FFFF00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rgbClr val="00B0F0"/>
                </a:solidFill>
                <a:latin typeface="Sassoon Primary" pitchFamily="50" charset="0"/>
              </a:rPr>
              <a:t>kn</a:t>
            </a:r>
            <a:r>
              <a:rPr lang="en-GB" sz="2000" dirty="0">
                <a:solidFill>
                  <a:schemeClr val="tx1"/>
                </a:solidFill>
                <a:latin typeface="Sassoon Primary" pitchFamily="50" charset="0"/>
              </a:rPr>
              <a:t>itting - making something with 2 long needles and wool</a:t>
            </a:r>
          </a:p>
        </p:txBody>
      </p:sp>
      <p:pic>
        <p:nvPicPr>
          <p:cNvPr id="11267" name="Picture 1">
            <a:extLst>
              <a:ext uri="{FF2B5EF4-FFF2-40B4-BE49-F238E27FC236}">
                <a16:creationId xmlns:a16="http://schemas.microsoft.com/office/drawing/2014/main" id="{6191C1B0-8F5B-4920-8271-0621C7D60F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6313" y="2309813"/>
            <a:ext cx="2843212" cy="350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3">
            <a:extLst>
              <a:ext uri="{FF2B5EF4-FFF2-40B4-BE49-F238E27FC236}">
                <a16:creationId xmlns:a16="http://schemas.microsoft.com/office/drawing/2014/main" id="{5066B297-F22F-4CAB-9D50-CD0340303E3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7663" y="4473575"/>
            <a:ext cx="2755900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768DAB9-F046-44DE-9BD0-C22A3817F0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186"/>
    </mc:Choice>
    <mc:Fallback>
      <p:transition spd="slow" advTm="301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331DB62-F236-40DB-8C3A-1D0A4845B69B}"/>
              </a:ext>
            </a:extLst>
          </p:cNvPr>
          <p:cNvSpPr/>
          <p:nvPr/>
        </p:nvSpPr>
        <p:spPr>
          <a:xfrm>
            <a:off x="755650" y="549275"/>
            <a:ext cx="7632700" cy="1090613"/>
          </a:xfrm>
          <a:prstGeom prst="rect">
            <a:avLst/>
          </a:prstGeom>
          <a:solidFill>
            <a:srgbClr val="FFFF00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rgbClr val="00B0F0"/>
                </a:solidFill>
                <a:latin typeface="Sassoon Primary" pitchFamily="50" charset="0"/>
              </a:rPr>
              <a:t>kn</a:t>
            </a:r>
            <a:r>
              <a:rPr lang="en-GB" sz="2800" dirty="0">
                <a:solidFill>
                  <a:schemeClr val="tx1"/>
                </a:solidFill>
                <a:latin typeface="Sassoon Primary" pitchFamily="50" charset="0"/>
              </a:rPr>
              <a:t>ife - a sharp tool used for cutting up food</a:t>
            </a:r>
          </a:p>
        </p:txBody>
      </p:sp>
      <p:pic>
        <p:nvPicPr>
          <p:cNvPr id="12291" name="Picture 1">
            <a:extLst>
              <a:ext uri="{FF2B5EF4-FFF2-40B4-BE49-F238E27FC236}">
                <a16:creationId xmlns:a16="http://schemas.microsoft.com/office/drawing/2014/main" id="{F604C540-D06D-41D1-9A1D-E24B7C7BDE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5663" y="1895475"/>
            <a:ext cx="4892675" cy="402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AAAD530-1C1B-4472-A07E-B7697886D9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707"/>
    </mc:Choice>
    <mc:Fallback>
      <p:transition spd="slow" advTm="247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A4C876C-F277-41B9-8AB0-35439B2D3E72}"/>
              </a:ext>
            </a:extLst>
          </p:cNvPr>
          <p:cNvSpPr/>
          <p:nvPr/>
        </p:nvSpPr>
        <p:spPr>
          <a:xfrm>
            <a:off x="755650" y="549275"/>
            <a:ext cx="7632700" cy="1090613"/>
          </a:xfrm>
          <a:prstGeom prst="rect">
            <a:avLst/>
          </a:prstGeom>
          <a:solidFill>
            <a:srgbClr val="FFFF00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tx1"/>
                </a:solidFill>
                <a:latin typeface="SassoonPrimaryInfant" pitchFamily="2" charset="0"/>
              </a:rPr>
              <a:t>gn</a:t>
            </a:r>
            <a:r>
              <a:rPr lang="en-GB" sz="2000" dirty="0">
                <a:solidFill>
                  <a:schemeClr val="tx1"/>
                </a:solidFill>
                <a:latin typeface="SassoonPrimaryInfant" pitchFamily="2" charset="0"/>
              </a:rPr>
              <a:t>at  -a very small flying insect that bites people and animals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5363" name="Picture 1">
            <a:extLst>
              <a:ext uri="{FF2B5EF4-FFF2-40B4-BE49-F238E27FC236}">
                <a16:creationId xmlns:a16="http://schemas.microsoft.com/office/drawing/2014/main" id="{A3599490-E0BD-4914-9648-F1FE2EC04D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9350" y="1993900"/>
            <a:ext cx="4305300" cy="369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B16E914-D06B-4030-B2B2-FA502D51B1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794"/>
    </mc:Choice>
    <mc:Fallback>
      <p:transition spd="slow" advTm="257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CDCA425-732D-404F-8294-3AC9A7BF06AB}"/>
              </a:ext>
            </a:extLst>
          </p:cNvPr>
          <p:cNvSpPr/>
          <p:nvPr/>
        </p:nvSpPr>
        <p:spPr>
          <a:xfrm>
            <a:off x="755650" y="549275"/>
            <a:ext cx="7632700" cy="1090613"/>
          </a:xfrm>
          <a:prstGeom prst="rect">
            <a:avLst/>
          </a:prstGeom>
          <a:solidFill>
            <a:srgbClr val="FFFF00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prstClr val="black"/>
                </a:solidFill>
                <a:latin typeface="SassoonPrimaryInfant" pitchFamily="2" charset="0"/>
              </a:rPr>
              <a:t>gn</a:t>
            </a:r>
            <a:r>
              <a:rPr lang="en-GB" sz="2400" dirty="0">
                <a:solidFill>
                  <a:prstClr val="black"/>
                </a:solidFill>
                <a:latin typeface="SassoonPrimaryInfant" pitchFamily="2" charset="0"/>
              </a:rPr>
              <a:t>aw - to chew and bite something over and over again.</a:t>
            </a:r>
          </a:p>
        </p:txBody>
      </p:sp>
      <p:pic>
        <p:nvPicPr>
          <p:cNvPr id="16387" name="Picture 2">
            <a:extLst>
              <a:ext uri="{FF2B5EF4-FFF2-40B4-BE49-F238E27FC236}">
                <a16:creationId xmlns:a16="http://schemas.microsoft.com/office/drawing/2014/main" id="{AC19424E-5877-4240-8929-58AA921EAB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075" y="1936750"/>
            <a:ext cx="3117850" cy="388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EA270E3-C018-4188-80D2-1B59B9A401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380"/>
    </mc:Choice>
    <mc:Fallback>
      <p:transition spd="slow" advTm="333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69B44C0-4854-4025-94CA-5690AC97CA2B}"/>
              </a:ext>
            </a:extLst>
          </p:cNvPr>
          <p:cNvSpPr/>
          <p:nvPr/>
        </p:nvSpPr>
        <p:spPr>
          <a:xfrm>
            <a:off x="755650" y="549275"/>
            <a:ext cx="7632700" cy="1090613"/>
          </a:xfrm>
          <a:prstGeom prst="rect">
            <a:avLst/>
          </a:prstGeom>
          <a:solidFill>
            <a:srgbClr val="FFFF00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chemeClr val="tx1"/>
                </a:solidFill>
                <a:latin typeface="SassoonPrimaryInfant" pitchFamily="2" charset="0"/>
              </a:rPr>
              <a:t>gn</a:t>
            </a:r>
            <a:r>
              <a:rPr lang="en-GB" sz="2800" dirty="0">
                <a:solidFill>
                  <a:schemeClr val="tx1"/>
                </a:solidFill>
                <a:latin typeface="SassoonPrimaryInfant" pitchFamily="2" charset="0"/>
              </a:rPr>
              <a:t>ash - to bring your teeth together quickly,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tx1"/>
                </a:solidFill>
                <a:latin typeface="SassoonPrimaryInfant" pitchFamily="2" charset="0"/>
              </a:rPr>
              <a:t>often when you are angry.</a:t>
            </a:r>
          </a:p>
        </p:txBody>
      </p:sp>
      <p:pic>
        <p:nvPicPr>
          <p:cNvPr id="17411" name="Picture 1">
            <a:extLst>
              <a:ext uri="{FF2B5EF4-FFF2-40B4-BE49-F238E27FC236}">
                <a16:creationId xmlns:a16="http://schemas.microsoft.com/office/drawing/2014/main" id="{7C153A8E-268B-4F29-9433-4A3B042E3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188" y="1976438"/>
            <a:ext cx="3095625" cy="402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CC1B4D1-7566-4996-97A3-3528B25554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687"/>
    </mc:Choice>
    <mc:Fallback>
      <p:transition spd="slow" advTm="246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55F3B5B-4291-418B-8EAD-DB6BF57A2B96}"/>
              </a:ext>
            </a:extLst>
          </p:cNvPr>
          <p:cNvSpPr/>
          <p:nvPr/>
        </p:nvSpPr>
        <p:spPr>
          <a:xfrm>
            <a:off x="755650" y="549275"/>
            <a:ext cx="7632700" cy="1090613"/>
          </a:xfrm>
          <a:prstGeom prst="rect">
            <a:avLst/>
          </a:prstGeom>
          <a:solidFill>
            <a:srgbClr val="FFFF00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tx1"/>
                </a:solidFill>
                <a:latin typeface="SassoonPrimaryInfant" pitchFamily="2" charset="0"/>
              </a:rPr>
              <a:t>gn</a:t>
            </a:r>
            <a:r>
              <a:rPr lang="en-GB" sz="2400" dirty="0">
                <a:solidFill>
                  <a:schemeClr val="tx1"/>
                </a:solidFill>
                <a:latin typeface="SassoonPrimaryInfant" pitchFamily="2" charset="0"/>
              </a:rPr>
              <a:t>arled - twisted and rough –  like an old tree trunk.</a:t>
            </a:r>
          </a:p>
        </p:txBody>
      </p:sp>
      <p:pic>
        <p:nvPicPr>
          <p:cNvPr id="19459" name="Picture 1">
            <a:extLst>
              <a:ext uri="{FF2B5EF4-FFF2-40B4-BE49-F238E27FC236}">
                <a16:creationId xmlns:a16="http://schemas.microsoft.com/office/drawing/2014/main" id="{142827D3-7CBF-4172-B716-B144FBED79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9988" y="1771650"/>
            <a:ext cx="426402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8D2CDB5-754A-4168-87B1-15BE041EF4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449"/>
    </mc:Choice>
    <mc:Fallback>
      <p:transition spd="slow" advTm="334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AB2C239-0CDC-4A8E-A031-F899DA59F7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758" y="560912"/>
            <a:ext cx="4385552" cy="57361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549BE26-D0D0-4CF1-BDDE-E6F8AAB9EE58}"/>
              </a:ext>
            </a:extLst>
          </p:cNvPr>
          <p:cNvSpPr txBox="1"/>
          <p:nvPr/>
        </p:nvSpPr>
        <p:spPr>
          <a:xfrm>
            <a:off x="4864963" y="677941"/>
            <a:ext cx="420660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solidFill>
                  <a:schemeClr val="bg1"/>
                </a:solidFill>
                <a:latin typeface="SassoonPrimaryInfant" pitchFamily="2" charset="0"/>
              </a:rPr>
              <a:t>Task 1</a:t>
            </a:r>
          </a:p>
          <a:p>
            <a:endParaRPr lang="en-GB" sz="2400" b="1" u="sng" dirty="0">
              <a:latin typeface="SassoonPrimaryInfant" pitchFamily="2" charset="0"/>
            </a:endParaRPr>
          </a:p>
          <a:p>
            <a:r>
              <a:rPr lang="en-GB" sz="3600" dirty="0">
                <a:solidFill>
                  <a:schemeClr val="bg1"/>
                </a:solidFill>
                <a:latin typeface="SassoonPrimaryInfant" pitchFamily="2" charset="0"/>
              </a:rPr>
              <a:t>Read the sentences and then read the word bank. Try to find the correct word to help your sentence make sense.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5B1F89F-65E6-4706-B1A7-97C624A52F0C}"/>
              </a:ext>
            </a:extLst>
          </p:cNvPr>
          <p:cNvSpPr/>
          <p:nvPr/>
        </p:nvSpPr>
        <p:spPr>
          <a:xfrm>
            <a:off x="372862" y="550416"/>
            <a:ext cx="4376691" cy="5788240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B894046-DD15-4DD8-97C7-E03D122160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500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415"/>
    </mc:Choice>
    <mc:Fallback>
      <p:transition spd="slow" advTm="714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41334A-1673-4333-8D1B-8F4DF10A11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021" y="305679"/>
            <a:ext cx="4387523" cy="624664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6952CEE-AD1A-4549-A28B-A1C63E8FE108}"/>
              </a:ext>
            </a:extLst>
          </p:cNvPr>
          <p:cNvSpPr txBox="1"/>
          <p:nvPr/>
        </p:nvSpPr>
        <p:spPr>
          <a:xfrm>
            <a:off x="4864963" y="677941"/>
            <a:ext cx="420660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solidFill>
                  <a:schemeClr val="bg1"/>
                </a:solidFill>
                <a:latin typeface="SassoonPrimaryInfant" pitchFamily="2" charset="0"/>
              </a:rPr>
              <a:t>Task 2 – Phoneme Spotter</a:t>
            </a:r>
          </a:p>
          <a:p>
            <a:endParaRPr lang="en-GB" sz="2400" b="1" u="sng" dirty="0">
              <a:latin typeface="SassoonPrimaryInfant" pitchFamily="2" charset="0"/>
            </a:endParaRPr>
          </a:p>
          <a:p>
            <a:r>
              <a:rPr lang="en-GB" sz="3600" dirty="0">
                <a:solidFill>
                  <a:schemeClr val="bg1"/>
                </a:solidFill>
                <a:latin typeface="SassoonPrimaryInfant" pitchFamily="2" charset="0"/>
              </a:rPr>
              <a:t>Read the story and then try to find the words with the digraphs ‘</a:t>
            </a:r>
            <a:r>
              <a:rPr lang="en-GB" sz="3600" dirty="0" err="1">
                <a:solidFill>
                  <a:schemeClr val="bg1"/>
                </a:solidFill>
                <a:latin typeface="SassoonPrimaryInfant" pitchFamily="2" charset="0"/>
              </a:rPr>
              <a:t>gn</a:t>
            </a:r>
            <a:r>
              <a:rPr lang="en-GB" sz="3600" dirty="0">
                <a:solidFill>
                  <a:schemeClr val="bg1"/>
                </a:solidFill>
                <a:latin typeface="SassoonPrimaryInfant" pitchFamily="2" charset="0"/>
              </a:rPr>
              <a:t>’ or ‘</a:t>
            </a:r>
            <a:r>
              <a:rPr lang="en-GB" sz="3600" dirty="0" err="1">
                <a:solidFill>
                  <a:schemeClr val="bg1"/>
                </a:solidFill>
                <a:latin typeface="SassoonPrimaryInfant" pitchFamily="2" charset="0"/>
              </a:rPr>
              <a:t>kn</a:t>
            </a:r>
            <a:r>
              <a:rPr lang="en-GB" sz="3600" dirty="0">
                <a:solidFill>
                  <a:schemeClr val="bg1"/>
                </a:solidFill>
                <a:latin typeface="SassoonPrimaryInfant" pitchFamily="2" charset="0"/>
              </a:rPr>
              <a:t>’.</a:t>
            </a:r>
          </a:p>
          <a:p>
            <a:r>
              <a:rPr lang="en-GB" sz="3600" dirty="0">
                <a:solidFill>
                  <a:schemeClr val="bg1"/>
                </a:solidFill>
                <a:latin typeface="SassoonPrimaryInfant" pitchFamily="2" charset="0"/>
              </a:rPr>
              <a:t>Draw a circle around these words.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0043F581-3867-4D7D-AA17-84BDBC900C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424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491"/>
    </mc:Choice>
    <mc:Fallback>
      <p:transition spd="slow" advTm="454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1988</TotalTime>
  <Words>221</Words>
  <Application>Microsoft Office PowerPoint</Application>
  <PresentationFormat>On-screen Show (4:3)</PresentationFormat>
  <Paragraphs>28</Paragraphs>
  <Slides>15</Slides>
  <Notes>0</Notes>
  <HiddenSlides>0</HiddenSlides>
  <MMClips>15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Twinkl SemiBold</vt:lpstr>
      <vt:lpstr>Sassoon Infant Rg</vt:lpstr>
      <vt:lpstr>Sassoon Primary</vt:lpstr>
      <vt:lpstr>Twinkl</vt:lpstr>
      <vt:lpstr>Arial</vt:lpstr>
      <vt:lpstr>Calibri</vt:lpstr>
      <vt:lpstr>SassoonPrimaryInfant</vt:lpstr>
      <vt:lpstr>Office Theme</vt:lpstr>
      <vt:lpstr>PowerPoint Presentation</vt:lpstr>
      <vt:lpstr>Alternative choice for the sound ‘n’.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J. West</cp:lastModifiedBy>
  <cp:revision>140</cp:revision>
  <dcterms:created xsi:type="dcterms:W3CDTF">2014-10-01T16:09:27Z</dcterms:created>
  <dcterms:modified xsi:type="dcterms:W3CDTF">2021-02-28T21:53:30Z</dcterms:modified>
</cp:coreProperties>
</file>