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8"/>
  </p:handoutMasterIdLst>
  <p:sldIdLst>
    <p:sldId id="258" r:id="rId2"/>
    <p:sldId id="264" r:id="rId3"/>
    <p:sldId id="266" r:id="rId4"/>
    <p:sldId id="267" r:id="rId5"/>
    <p:sldId id="269" r:id="rId6"/>
    <p:sldId id="268" r:id="rId7"/>
  </p:sldIdLst>
  <p:sldSz cx="9144000" cy="6858000" type="screen4x3"/>
  <p:notesSz cx="6858000" cy="9144000"/>
  <p:embeddedFontLst>
    <p:embeddedFont>
      <p:font typeface="BPreplay" panose="02000503000000020004" charset="0"/>
      <p:regular r:id="rId9"/>
      <p:bold r:id="rId10"/>
      <p:italic r:id="rId11"/>
      <p:boldItalic r:id="rId12"/>
    </p:embeddedFont>
    <p:embeddedFont>
      <p:font typeface="Calibri" panose="020F0502020204030204" pitchFamily="34" charset="0"/>
      <p:regular r:id="rId13"/>
      <p:bold r:id="rId14"/>
      <p:italic r:id="rId15"/>
      <p:boldItalic r:id="rId16"/>
    </p:embeddedFont>
    <p:embeddedFont>
      <p:font typeface="Sassoon Infant Md" panose="02000603050000020003" charset="0"/>
      <p:regular r:id="rId17"/>
    </p:embeddedFont>
    <p:embeddedFont>
      <p:font typeface="Sassoon Infant Rg" panose="02000503030000020003" charset="0"/>
      <p:regular r:id="rId18"/>
      <p:bold r:id="rId19"/>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D321"/>
    <a:srgbClr val="A3517A"/>
    <a:srgbClr val="E6226A"/>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6" d="100"/>
          <a:sy n="56" d="100"/>
        </p:scale>
        <p:origin x="1229" y="3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23" Type="http://schemas.openxmlformats.org/officeDocument/2006/relationships/tableStyles" Target="tableStyles.xml"/><Relationship Id="rId10" Type="http://schemas.openxmlformats.org/officeDocument/2006/relationships/font" Target="fonts/font2.fntdata"/><Relationship Id="rId19"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5C29AC6-AF84-484B-B121-43FAD252CB4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A8F0E6B-E82E-4F45-AA0F-639F53A68D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A2EB15E-7C04-478E-B08E-4477999155EB}" type="datetimeFigureOut">
              <a:rPr lang="en-GB"/>
              <a:pPr>
                <a:defRPr/>
              </a:pPr>
              <a:t>29/01/2021</a:t>
            </a:fld>
            <a:endParaRPr lang="en-GB"/>
          </a:p>
        </p:txBody>
      </p:sp>
      <p:sp>
        <p:nvSpPr>
          <p:cNvPr id="4" name="Footer Placeholder 3">
            <a:extLst>
              <a:ext uri="{FF2B5EF4-FFF2-40B4-BE49-F238E27FC236}">
                <a16:creationId xmlns:a16="http://schemas.microsoft.com/office/drawing/2014/main" id="{E7C4DCD3-DF5A-4921-89D0-35153F8A27F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EC4030F-143B-4394-832B-10DF020A1BF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F712044-31C4-4A96-BA66-A9973B65193E}"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4743D8F-B40E-405F-BB90-0A86CBFBEDE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DA282164-59A0-49D9-AE4E-B3E88FF456E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57036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9364E93-B1CB-4084-AE4B-AA0598AA070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D87F717B-E551-4660-BAB1-B755B3106A4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0857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A7E75E57-D3C2-4A83-ABE0-0941BF4F82F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4566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739391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69334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D1D734A3-6FD9-41F2-B755-6AB3548D0C5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4759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6E0F9CA-7317-4DC6-9534-2052F318F4F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855DB6C3-5658-427B-BC20-6BD8AB5C622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1" r:id="rId4"/>
    <p:sldLayoutId id="2147483682" r:id="rId5"/>
    <p:sldLayoutId id="214748368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8194" name="Twinkl Logo">
            <a:extLst>
              <a:ext uri="{FF2B5EF4-FFF2-40B4-BE49-F238E27FC236}">
                <a16:creationId xmlns:a16="http://schemas.microsoft.com/office/drawing/2014/main" id="{FE06C8D0-4EC1-49CE-9602-00B0973FD607}"/>
              </a:ext>
            </a:extLst>
          </p:cNvPr>
          <p:cNvPicPr>
            <a:picLocks noChangeAspect="1"/>
          </p:cNvPicPr>
          <p:nvPr/>
        </p:nvPicPr>
        <p:blipFill>
          <a:blip r:embed="rId5">
            <a:grayscl/>
            <a:biLevel thresh="50000"/>
            <a:extLst>
              <a:ext uri="{28A0092B-C50C-407E-A947-70E740481C1C}">
                <a14:useLocalDpi xmlns:a14="http://schemas.microsoft.com/office/drawing/2010/main" val="0"/>
              </a:ext>
            </a:extLst>
          </a:blip>
          <a:srcRect/>
          <a:stretch>
            <a:fillRect/>
          </a:stretch>
        </p:blipFill>
        <p:spPr bwMode="auto">
          <a:xfrm>
            <a:off x="4278313" y="5686425"/>
            <a:ext cx="587375"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3">
            <a:extLst>
              <a:ext uri="{FF2B5EF4-FFF2-40B4-BE49-F238E27FC236}">
                <a16:creationId xmlns:a16="http://schemas.microsoft.com/office/drawing/2014/main" id="{E7D3D00B-B022-4D4B-9DD0-F2344DD8634D}"/>
              </a:ext>
            </a:extLst>
          </p:cNvPr>
          <p:cNvSpPr/>
          <p:nvPr/>
        </p:nvSpPr>
        <p:spPr bwMode="auto">
          <a:xfrm>
            <a:off x="592738" y="5511404"/>
            <a:ext cx="8137525" cy="1096168"/>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1400" dirty="0"/>
              <a:t>LO: To explain LO: To explain who Edith Cavell was and how she helped soldiers </a:t>
            </a:r>
          </a:p>
          <a:p>
            <a:pPr marL="0" indent="0">
              <a:buNone/>
            </a:pPr>
            <a:r>
              <a:rPr lang="en-GB" sz="1400" dirty="0"/>
              <a:t>who Edith Cavell was and how she helped soldiers </a:t>
            </a:r>
          </a:p>
        </p:txBody>
      </p:sp>
      <p:sp>
        <p:nvSpPr>
          <p:cNvPr id="2" name="TextBox 1">
            <a:extLst>
              <a:ext uri="{FF2B5EF4-FFF2-40B4-BE49-F238E27FC236}">
                <a16:creationId xmlns:a16="http://schemas.microsoft.com/office/drawing/2014/main" id="{A97760E0-1269-4B2E-889C-C426CB701623}"/>
              </a:ext>
            </a:extLst>
          </p:cNvPr>
          <p:cNvSpPr txBox="1"/>
          <p:nvPr/>
        </p:nvSpPr>
        <p:spPr>
          <a:xfrm>
            <a:off x="1629052" y="5582434"/>
            <a:ext cx="5885895" cy="954107"/>
          </a:xfrm>
          <a:prstGeom prst="rect">
            <a:avLst/>
          </a:prstGeom>
          <a:noFill/>
        </p:spPr>
        <p:txBody>
          <a:bodyPr wrap="square" rtlCol="0">
            <a:spAutoFit/>
          </a:bodyPr>
          <a:lstStyle/>
          <a:p>
            <a:pPr algn="ctr"/>
            <a:r>
              <a:rPr lang="en-GB" sz="2800" dirty="0"/>
              <a:t>LO: To explain who Edith Cavell was and how she helped soldiers</a:t>
            </a:r>
          </a:p>
        </p:txBody>
      </p:sp>
      <p:pic>
        <p:nvPicPr>
          <p:cNvPr id="6" name="Audio 5">
            <a:hlinkClick r:id="" action="ppaction://media"/>
            <a:extLst>
              <a:ext uri="{FF2B5EF4-FFF2-40B4-BE49-F238E27FC236}">
                <a16:creationId xmlns:a16="http://schemas.microsoft.com/office/drawing/2014/main" id="{54BE33E0-7D9D-4A9D-AA4E-21733D46B75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076"/>
    </mc:Choice>
    <mc:Fallback xmlns="">
      <p:transition spd="slow" advTm="210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4111EF3-7BB6-454B-BDCD-DB3119849B92}"/>
              </a:ext>
            </a:extLst>
          </p:cNvPr>
          <p:cNvSpPr>
            <a:spLocks noGrp="1"/>
          </p:cNvSpPr>
          <p:nvPr>
            <p:ph type="title"/>
          </p:nvPr>
        </p:nvSpPr>
        <p:spPr>
          <a:xfrm>
            <a:off x="457200" y="379413"/>
            <a:ext cx="8220075" cy="1595437"/>
          </a:xfrm>
        </p:spPr>
        <p:txBody>
          <a:bodyPr rtlCol="0">
            <a:noAutofit/>
          </a:bodyPr>
          <a:lstStyle/>
          <a:p>
            <a:pPr algn="ctr" eaLnBrk="1" fontAlgn="auto" hangingPunct="1">
              <a:spcAft>
                <a:spcPts val="0"/>
              </a:spcAft>
              <a:defRPr/>
            </a:pPr>
            <a:r>
              <a:rPr lang="en-GB" dirty="0"/>
              <a:t>Edith Cavell</a:t>
            </a:r>
            <a:br>
              <a:rPr lang="en-GB" dirty="0"/>
            </a:br>
            <a:r>
              <a:rPr lang="en-GB" sz="2400" b="0" dirty="0">
                <a:latin typeface="+mn-lt"/>
              </a:rPr>
              <a:t>Who was Edith Cavell?</a:t>
            </a:r>
            <a:endParaRPr lang="en-GB" dirty="0"/>
          </a:p>
        </p:txBody>
      </p:sp>
      <p:sp>
        <p:nvSpPr>
          <p:cNvPr id="4" name="Rounded Rectangle 3">
            <a:extLst>
              <a:ext uri="{FF2B5EF4-FFF2-40B4-BE49-F238E27FC236}">
                <a16:creationId xmlns:a16="http://schemas.microsoft.com/office/drawing/2014/main" id="{520C5D52-BBCD-4C30-8FC8-19CD595DB67E}"/>
              </a:ext>
            </a:extLst>
          </p:cNvPr>
          <p:cNvSpPr/>
          <p:nvPr/>
        </p:nvSpPr>
        <p:spPr>
          <a:xfrm>
            <a:off x="755650" y="1695450"/>
            <a:ext cx="3816350" cy="4310063"/>
          </a:xfrm>
          <a:prstGeom prst="roundRect">
            <a:avLst>
              <a:gd name="adj" fmla="val 3314"/>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4" name="Content Placeholder 6">
            <a:extLst>
              <a:ext uri="{FF2B5EF4-FFF2-40B4-BE49-F238E27FC236}">
                <a16:creationId xmlns:a16="http://schemas.microsoft.com/office/drawing/2014/main" id="{179802B3-0BE5-4551-B15D-DE214EAB6086}"/>
              </a:ext>
            </a:extLst>
          </p:cNvPr>
          <p:cNvSpPr>
            <a:spLocks/>
          </p:cNvSpPr>
          <p:nvPr/>
        </p:nvSpPr>
        <p:spPr bwMode="auto">
          <a:xfrm>
            <a:off x="563563" y="1535113"/>
            <a:ext cx="4200525" cy="1238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600"/>
              <a:t>Edith was born on the 4</a:t>
            </a:r>
            <a:r>
              <a:rPr lang="en-GB" altLang="en-US" sz="1600" baseline="30000"/>
              <a:t>th</a:t>
            </a:r>
            <a:r>
              <a:rPr lang="en-GB" altLang="en-US" sz="1600"/>
              <a:t> December 1865 in a village in Norfolk. </a:t>
            </a:r>
          </a:p>
        </p:txBody>
      </p:sp>
      <p:sp>
        <p:nvSpPr>
          <p:cNvPr id="8" name="Rounded Rectangle 7">
            <a:extLst>
              <a:ext uri="{FF2B5EF4-FFF2-40B4-BE49-F238E27FC236}">
                <a16:creationId xmlns:a16="http://schemas.microsoft.com/office/drawing/2014/main" id="{B3265923-9CA8-42CF-BFE4-ADFED27D309F}"/>
              </a:ext>
            </a:extLst>
          </p:cNvPr>
          <p:cNvSpPr/>
          <p:nvPr/>
        </p:nvSpPr>
        <p:spPr>
          <a:xfrm>
            <a:off x="4638675" y="1695450"/>
            <a:ext cx="3768725" cy="1062897"/>
          </a:xfrm>
          <a:prstGeom prst="roundRect">
            <a:avLst>
              <a:gd name="adj" fmla="val 7157"/>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6" name="Content Placeholder 6">
            <a:extLst>
              <a:ext uri="{FF2B5EF4-FFF2-40B4-BE49-F238E27FC236}">
                <a16:creationId xmlns:a16="http://schemas.microsoft.com/office/drawing/2014/main" id="{B8023B11-216D-4794-BDC8-EFF19C748C8A}"/>
              </a:ext>
            </a:extLst>
          </p:cNvPr>
          <p:cNvSpPr>
            <a:spLocks/>
          </p:cNvSpPr>
          <p:nvPr/>
        </p:nvSpPr>
        <p:spPr bwMode="auto">
          <a:xfrm>
            <a:off x="4407583" y="1429113"/>
            <a:ext cx="3404301" cy="12382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None/>
            </a:pPr>
            <a:r>
              <a:rPr lang="en-GB" altLang="en-US" sz="1500" dirty="0"/>
              <a:t>Edith’s father was a vicar and she learned from the Bible, and him, that it was important to help others.</a:t>
            </a:r>
            <a:r>
              <a:rPr lang="en-GB" dirty="0"/>
              <a:t> </a:t>
            </a:r>
            <a:r>
              <a:rPr lang="en-GB" sz="1500" dirty="0"/>
              <a:t>This was one of the things that inspired Edith to become a nurse.</a:t>
            </a:r>
          </a:p>
          <a:p>
            <a:pPr eaLnBrk="1" hangingPunct="1">
              <a:buFont typeface="Arial" panose="020B0604020202020204" pitchFamily="34" charset="0"/>
              <a:buNone/>
            </a:pPr>
            <a:endParaRPr lang="en-GB" altLang="en-US" sz="1500" dirty="0"/>
          </a:p>
        </p:txBody>
      </p:sp>
      <p:sp>
        <p:nvSpPr>
          <p:cNvPr id="10" name="Rounded Rectangle 9">
            <a:extLst>
              <a:ext uri="{FF2B5EF4-FFF2-40B4-BE49-F238E27FC236}">
                <a16:creationId xmlns:a16="http://schemas.microsoft.com/office/drawing/2014/main" id="{36980C4D-9566-4D36-9833-D397AB80D12A}"/>
              </a:ext>
            </a:extLst>
          </p:cNvPr>
          <p:cNvSpPr/>
          <p:nvPr/>
        </p:nvSpPr>
        <p:spPr>
          <a:xfrm>
            <a:off x="4638675" y="2841626"/>
            <a:ext cx="3768725" cy="1006475"/>
          </a:xfrm>
          <a:prstGeom prst="roundRect">
            <a:avLst>
              <a:gd name="adj" fmla="val 7157"/>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8" name="Content Placeholder 6">
            <a:extLst>
              <a:ext uri="{FF2B5EF4-FFF2-40B4-BE49-F238E27FC236}">
                <a16:creationId xmlns:a16="http://schemas.microsoft.com/office/drawing/2014/main" id="{0A90BE7B-7DF2-4C23-914A-C98622363E49}"/>
              </a:ext>
            </a:extLst>
          </p:cNvPr>
          <p:cNvSpPr>
            <a:spLocks/>
          </p:cNvSpPr>
          <p:nvPr/>
        </p:nvSpPr>
        <p:spPr bwMode="auto">
          <a:xfrm>
            <a:off x="4424363" y="2600325"/>
            <a:ext cx="4186237" cy="8890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r>
              <a:rPr lang="en-GB" altLang="en-US" sz="1500" dirty="0"/>
              <a:t>Edith travelled to Belgium to become a governess, and later to Austria to learn about helping the sick. She then returned home to look after her sick father.</a:t>
            </a:r>
          </a:p>
        </p:txBody>
      </p:sp>
      <p:sp>
        <p:nvSpPr>
          <p:cNvPr id="12" name="Rounded Rectangle 11">
            <a:extLst>
              <a:ext uri="{FF2B5EF4-FFF2-40B4-BE49-F238E27FC236}">
                <a16:creationId xmlns:a16="http://schemas.microsoft.com/office/drawing/2014/main" id="{BDC499A0-EA57-42B2-A8B2-976B6B191CD8}"/>
              </a:ext>
            </a:extLst>
          </p:cNvPr>
          <p:cNvSpPr/>
          <p:nvPr/>
        </p:nvSpPr>
        <p:spPr>
          <a:xfrm>
            <a:off x="4638675" y="3905250"/>
            <a:ext cx="3768725" cy="1006475"/>
          </a:xfrm>
          <a:prstGeom prst="roundRect">
            <a:avLst>
              <a:gd name="adj" fmla="val 7157"/>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0" name="Content Placeholder 6">
            <a:extLst>
              <a:ext uri="{FF2B5EF4-FFF2-40B4-BE49-F238E27FC236}">
                <a16:creationId xmlns:a16="http://schemas.microsoft.com/office/drawing/2014/main" id="{326C10A2-DE56-42E9-8CAB-96B69C780094}"/>
              </a:ext>
            </a:extLst>
          </p:cNvPr>
          <p:cNvSpPr>
            <a:spLocks/>
          </p:cNvSpPr>
          <p:nvPr/>
        </p:nvSpPr>
        <p:spPr bwMode="auto">
          <a:xfrm>
            <a:off x="4605338" y="3849688"/>
            <a:ext cx="2654300" cy="8890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sz="1500"/>
              <a:t>In 1896 Edith trained to be a nurse at the Royal London Hospital.</a:t>
            </a:r>
          </a:p>
        </p:txBody>
      </p:sp>
      <p:sp>
        <p:nvSpPr>
          <p:cNvPr id="14" name="Rounded Rectangle 13">
            <a:extLst>
              <a:ext uri="{FF2B5EF4-FFF2-40B4-BE49-F238E27FC236}">
                <a16:creationId xmlns:a16="http://schemas.microsoft.com/office/drawing/2014/main" id="{F32FD866-7E20-4961-8C3C-14A854F9DC8B}"/>
              </a:ext>
            </a:extLst>
          </p:cNvPr>
          <p:cNvSpPr/>
          <p:nvPr/>
        </p:nvSpPr>
        <p:spPr>
          <a:xfrm>
            <a:off x="4638675" y="4991100"/>
            <a:ext cx="3768725" cy="1006475"/>
          </a:xfrm>
          <a:prstGeom prst="roundRect">
            <a:avLst>
              <a:gd name="adj" fmla="val 7157"/>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52" name="Content Placeholder 6">
            <a:extLst>
              <a:ext uri="{FF2B5EF4-FFF2-40B4-BE49-F238E27FC236}">
                <a16:creationId xmlns:a16="http://schemas.microsoft.com/office/drawing/2014/main" id="{96AC66D2-1E99-4B90-9965-8AC761D02122}"/>
              </a:ext>
            </a:extLst>
          </p:cNvPr>
          <p:cNvSpPr>
            <a:spLocks/>
          </p:cNvSpPr>
          <p:nvPr/>
        </p:nvSpPr>
        <p:spPr bwMode="auto">
          <a:xfrm>
            <a:off x="4391025" y="4822825"/>
            <a:ext cx="4251325" cy="8890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500"/>
              <a:t>In 1907 Edith went back to Brussels to nurse and was asked by a doctor (who had been inspired by Florence Nightingale) to be in charge of training nurses at a special nursing school</a:t>
            </a:r>
          </a:p>
        </p:txBody>
      </p:sp>
      <p:pic>
        <p:nvPicPr>
          <p:cNvPr id="10253" name="Picture 1">
            <a:extLst>
              <a:ext uri="{FF2B5EF4-FFF2-40B4-BE49-F238E27FC236}">
                <a16:creationId xmlns:a16="http://schemas.microsoft.com/office/drawing/2014/main" id="{9CB9007B-1E36-459D-815F-54A01A471A0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46250" y="2363788"/>
            <a:ext cx="1458913" cy="354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4" name="Picture 2">
            <a:extLst>
              <a:ext uri="{FF2B5EF4-FFF2-40B4-BE49-F238E27FC236}">
                <a16:creationId xmlns:a16="http://schemas.microsoft.com/office/drawing/2014/main" id="{9003245D-08FF-480B-B2EA-40367DF277C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944016">
            <a:off x="7607539" y="1394618"/>
            <a:ext cx="850900" cy="123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5" name="Picture 15">
            <a:extLst>
              <a:ext uri="{FF2B5EF4-FFF2-40B4-BE49-F238E27FC236}">
                <a16:creationId xmlns:a16="http://schemas.microsoft.com/office/drawing/2014/main" id="{BF935489-217E-4B6F-A705-A41CCBE6EC76}"/>
              </a:ext>
            </a:extLst>
          </p:cNvPr>
          <p:cNvPicPr>
            <a:picLocks noChangeAspect="1"/>
          </p:cNvPicPr>
          <p:nvPr/>
        </p:nvPicPr>
        <p:blipFill>
          <a:blip r:embed="rId6">
            <a:extLst>
              <a:ext uri="{28A0092B-C50C-407E-A947-70E740481C1C}">
                <a14:useLocalDpi xmlns:a14="http://schemas.microsoft.com/office/drawing/2010/main" val="0"/>
              </a:ext>
            </a:extLst>
          </a:blip>
          <a:srcRect b="8044"/>
          <a:stretch>
            <a:fillRect/>
          </a:stretch>
        </p:blipFill>
        <p:spPr bwMode="auto">
          <a:xfrm>
            <a:off x="7226300" y="3892550"/>
            <a:ext cx="957263" cy="101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Audio 6">
            <a:hlinkClick r:id="" action="ppaction://media"/>
            <a:extLst>
              <a:ext uri="{FF2B5EF4-FFF2-40B4-BE49-F238E27FC236}">
                <a16:creationId xmlns:a16="http://schemas.microsoft.com/office/drawing/2014/main" id="{D23DA3FB-778D-4C39-96B4-7DFC2538C45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9261"/>
    </mc:Choice>
    <mc:Fallback xmlns="">
      <p:transition spd="slow" advTm="992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5">
            <a:extLst>
              <a:ext uri="{FF2B5EF4-FFF2-40B4-BE49-F238E27FC236}">
                <a16:creationId xmlns:a16="http://schemas.microsoft.com/office/drawing/2014/main" id="{28B61EB1-0885-4AF3-A45F-A79D42151F3D}"/>
              </a:ext>
            </a:extLst>
          </p:cNvPr>
          <p:cNvSpPr>
            <a:spLocks noGrp="1"/>
          </p:cNvSpPr>
          <p:nvPr>
            <p:ph type="title"/>
          </p:nvPr>
        </p:nvSpPr>
        <p:spPr>
          <a:xfrm>
            <a:off x="461962" y="46831"/>
            <a:ext cx="8220075" cy="1595438"/>
          </a:xfrm>
        </p:spPr>
        <p:txBody>
          <a:bodyPr/>
          <a:lstStyle/>
          <a:p>
            <a:pPr algn="ctr" eaLnBrk="1" hangingPunct="1"/>
            <a:r>
              <a:rPr lang="en-GB" altLang="en-US" dirty="0"/>
              <a:t>World War One</a:t>
            </a:r>
          </a:p>
        </p:txBody>
      </p:sp>
      <p:pic>
        <p:nvPicPr>
          <p:cNvPr id="11270" name="Picture 2">
            <a:extLst>
              <a:ext uri="{FF2B5EF4-FFF2-40B4-BE49-F238E27FC236}">
                <a16:creationId xmlns:a16="http://schemas.microsoft.com/office/drawing/2014/main" id="{2F1E73A5-6CFC-4512-9DF6-76A42947299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32367" y="4729547"/>
            <a:ext cx="1458912" cy="152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2CDAED0B-A5A1-4C67-8D4D-C4434CD85A3B}"/>
              </a:ext>
            </a:extLst>
          </p:cNvPr>
          <p:cNvPicPr>
            <a:picLocks noChangeAspect="1"/>
          </p:cNvPicPr>
          <p:nvPr/>
        </p:nvPicPr>
        <p:blipFill>
          <a:blip r:embed="rId5"/>
          <a:stretch>
            <a:fillRect/>
          </a:stretch>
        </p:blipFill>
        <p:spPr>
          <a:xfrm>
            <a:off x="647361" y="1055405"/>
            <a:ext cx="4093313" cy="5202905"/>
          </a:xfrm>
          <a:prstGeom prst="rect">
            <a:avLst/>
          </a:prstGeom>
          <a:effectLst>
            <a:glow rad="63500">
              <a:schemeClr val="accent5">
                <a:satMod val="175000"/>
                <a:alpha val="40000"/>
              </a:schemeClr>
            </a:glow>
            <a:softEdge rad="127000"/>
          </a:effectLst>
        </p:spPr>
      </p:pic>
      <p:sp>
        <p:nvSpPr>
          <p:cNvPr id="16" name="Rounded Rectangle 7">
            <a:extLst>
              <a:ext uri="{FF2B5EF4-FFF2-40B4-BE49-F238E27FC236}">
                <a16:creationId xmlns:a16="http://schemas.microsoft.com/office/drawing/2014/main" id="{909F37D0-60FB-436A-9CE8-5B6ECA4F964D}"/>
              </a:ext>
            </a:extLst>
          </p:cNvPr>
          <p:cNvSpPr/>
          <p:nvPr/>
        </p:nvSpPr>
        <p:spPr>
          <a:xfrm>
            <a:off x="5061281" y="1055405"/>
            <a:ext cx="3386739" cy="3674141"/>
          </a:xfrm>
          <a:prstGeom prst="roundRect">
            <a:avLst>
              <a:gd name="adj" fmla="val 7157"/>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GB" altLang="en-US" dirty="0">
                <a:solidFill>
                  <a:schemeClr val="tx1"/>
                </a:solidFill>
              </a:rPr>
              <a:t>In August1914, when Germany attacked Belgium, Britain declared war. Edith knew her help was needed so she returned to Belgium. She found her hospital had been turned into a Red Cross Hospital for soldiers from all countries. </a:t>
            </a:r>
          </a:p>
        </p:txBody>
      </p:sp>
      <p:pic>
        <p:nvPicPr>
          <p:cNvPr id="4" name="Audio 3">
            <a:hlinkClick r:id="" action="ppaction://media"/>
            <a:extLst>
              <a:ext uri="{FF2B5EF4-FFF2-40B4-BE49-F238E27FC236}">
                <a16:creationId xmlns:a16="http://schemas.microsoft.com/office/drawing/2014/main" id="{EF9B3B4C-7AFA-4CF2-81F0-961C8F64960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457"/>
    </mc:Choice>
    <mc:Fallback xmlns="">
      <p:transition spd="slow" advTm="414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9FD105AE-F282-4911-8ABA-F25A985F2EEB}"/>
              </a:ext>
            </a:extLst>
          </p:cNvPr>
          <p:cNvSpPr/>
          <p:nvPr/>
        </p:nvSpPr>
        <p:spPr>
          <a:xfrm>
            <a:off x="835817" y="1397061"/>
            <a:ext cx="7562459" cy="4852819"/>
          </a:xfrm>
          <a:prstGeom prst="roundRect">
            <a:avLst>
              <a:gd name="adj" fmla="val 7157"/>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5">
            <a:extLst>
              <a:ext uri="{FF2B5EF4-FFF2-40B4-BE49-F238E27FC236}">
                <a16:creationId xmlns:a16="http://schemas.microsoft.com/office/drawing/2014/main" id="{2A373B06-9A64-4441-A34B-C277D59C8AC6}"/>
              </a:ext>
            </a:extLst>
          </p:cNvPr>
          <p:cNvSpPr>
            <a:spLocks noGrp="1"/>
          </p:cNvSpPr>
          <p:nvPr>
            <p:ph type="title"/>
          </p:nvPr>
        </p:nvSpPr>
        <p:spPr>
          <a:xfrm>
            <a:off x="461962" y="8600"/>
            <a:ext cx="8220075" cy="2009898"/>
          </a:xfrm>
        </p:spPr>
        <p:txBody>
          <a:bodyPr>
            <a:normAutofit/>
          </a:bodyPr>
          <a:lstStyle/>
          <a:p>
            <a:pPr algn="ctr" eaLnBrk="1" hangingPunct="1">
              <a:defRPr/>
            </a:pPr>
            <a:r>
              <a:rPr lang="en-GB" altLang="en-US" sz="2800" dirty="0"/>
              <a:t>How did Edith</a:t>
            </a:r>
            <a:br>
              <a:rPr lang="en-GB" altLang="en-US" sz="2800" dirty="0"/>
            </a:br>
            <a:r>
              <a:rPr lang="en-GB" altLang="en-US" sz="2800" dirty="0"/>
              <a:t>help the soldiers?</a:t>
            </a:r>
          </a:p>
        </p:txBody>
      </p:sp>
      <p:sp>
        <p:nvSpPr>
          <p:cNvPr id="12292" name="Content Placeholder 6">
            <a:extLst>
              <a:ext uri="{FF2B5EF4-FFF2-40B4-BE49-F238E27FC236}">
                <a16:creationId xmlns:a16="http://schemas.microsoft.com/office/drawing/2014/main" id="{91FAE674-EA92-4E14-954F-E61AABB38CB1}"/>
              </a:ext>
            </a:extLst>
          </p:cNvPr>
          <p:cNvSpPr>
            <a:spLocks noGrp="1"/>
          </p:cNvSpPr>
          <p:nvPr>
            <p:ph idx="1"/>
          </p:nvPr>
        </p:nvSpPr>
        <p:spPr>
          <a:xfrm>
            <a:off x="657658" y="1257205"/>
            <a:ext cx="5858552" cy="2978150"/>
          </a:xfrm>
        </p:spPr>
        <p:txBody>
          <a:bodyPr/>
          <a:lstStyle/>
          <a:p>
            <a:pPr eaLnBrk="1" hangingPunct="1">
              <a:lnSpc>
                <a:spcPct val="100000"/>
              </a:lnSpc>
            </a:pPr>
            <a:r>
              <a:rPr lang="en-GB" altLang="en-US" dirty="0"/>
              <a:t>It did not matter to Edith which country the soldiers were fighting for. Edith treated wounded soldiers from both sides of the battle. </a:t>
            </a:r>
            <a:r>
              <a:rPr lang="en-GB" dirty="0"/>
              <a:t>She worked hard and </a:t>
            </a:r>
            <a:r>
              <a:rPr lang="en-GB" altLang="en-US" dirty="0"/>
              <a:t>saved the lives of many soldiers. </a:t>
            </a:r>
          </a:p>
          <a:p>
            <a:pPr eaLnBrk="1" hangingPunct="1">
              <a:lnSpc>
                <a:spcPct val="100000"/>
              </a:lnSpc>
            </a:pPr>
            <a:endParaRPr lang="en-GB" altLang="en-US" dirty="0"/>
          </a:p>
          <a:p>
            <a:pPr eaLnBrk="1" hangingPunct="1">
              <a:lnSpc>
                <a:spcPct val="100000"/>
              </a:lnSpc>
            </a:pPr>
            <a:r>
              <a:rPr lang="en-GB" altLang="en-US" dirty="0"/>
              <a:t>She also hid over 200 British, Belgian                                   and French soldiers from the Germans, keeping them safe at the nursing school where she lived. </a:t>
            </a:r>
            <a:r>
              <a:rPr lang="en-GB" dirty="0"/>
              <a:t>She kept this a secret from the other nurses as she did not want anyone else getting in trouble with the Germans.  Later, Edith bravely </a:t>
            </a:r>
            <a:r>
              <a:rPr lang="en-GB" altLang="en-US" dirty="0"/>
              <a:t>helped many of the soldiers escape to safety.  </a:t>
            </a:r>
          </a:p>
        </p:txBody>
      </p:sp>
      <p:pic>
        <p:nvPicPr>
          <p:cNvPr id="12293" name="Picture 4">
            <a:extLst>
              <a:ext uri="{FF2B5EF4-FFF2-40B4-BE49-F238E27FC236}">
                <a16:creationId xmlns:a16="http://schemas.microsoft.com/office/drawing/2014/main" id="{2289B4EA-76D4-4629-B137-B7FF8AF6399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34423" y="1559425"/>
            <a:ext cx="2351919" cy="2932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2">
            <a:extLst>
              <a:ext uri="{FF2B5EF4-FFF2-40B4-BE49-F238E27FC236}">
                <a16:creationId xmlns:a16="http://schemas.microsoft.com/office/drawing/2014/main" id="{E19BDDDC-BD67-43F4-A449-70D187126ED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11906" y="3081956"/>
            <a:ext cx="2351919" cy="2931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60082B79-18C5-4FEB-B9F2-2E59E96C5C4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764"/>
    </mc:Choice>
    <mc:Fallback xmlns="">
      <p:transition spd="slow" advTm="457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5C4562BD-42C8-4491-9AD9-80699677DD52}"/>
              </a:ext>
            </a:extLst>
          </p:cNvPr>
          <p:cNvSpPr/>
          <p:nvPr/>
        </p:nvSpPr>
        <p:spPr>
          <a:xfrm>
            <a:off x="847725" y="1457325"/>
            <a:ext cx="7472363" cy="4556125"/>
          </a:xfrm>
          <a:prstGeom prst="roundRect">
            <a:avLst>
              <a:gd name="adj" fmla="val 7157"/>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5">
            <a:extLst>
              <a:ext uri="{FF2B5EF4-FFF2-40B4-BE49-F238E27FC236}">
                <a16:creationId xmlns:a16="http://schemas.microsoft.com/office/drawing/2014/main" id="{65834EDC-67F1-445C-B8E6-99E7F03BFF02}"/>
              </a:ext>
            </a:extLst>
          </p:cNvPr>
          <p:cNvSpPr>
            <a:spLocks noGrp="1"/>
          </p:cNvSpPr>
          <p:nvPr>
            <p:ph type="title"/>
          </p:nvPr>
        </p:nvSpPr>
        <p:spPr>
          <a:xfrm>
            <a:off x="474663" y="255588"/>
            <a:ext cx="8220075" cy="1555457"/>
          </a:xfrm>
        </p:spPr>
        <p:txBody>
          <a:bodyPr>
            <a:normAutofit/>
          </a:bodyPr>
          <a:lstStyle/>
          <a:p>
            <a:pPr algn="ctr" eaLnBrk="1" hangingPunct="1"/>
            <a:r>
              <a:rPr lang="en-GB" altLang="en-US" sz="3200" dirty="0"/>
              <a:t>Edith Was Arrested</a:t>
            </a:r>
          </a:p>
        </p:txBody>
      </p:sp>
      <p:sp>
        <p:nvSpPr>
          <p:cNvPr id="14340" name="Content Placeholder 6">
            <a:extLst>
              <a:ext uri="{FF2B5EF4-FFF2-40B4-BE49-F238E27FC236}">
                <a16:creationId xmlns:a16="http://schemas.microsoft.com/office/drawing/2014/main" id="{ED86359B-5D24-4E23-ABA4-9BC79DC5AB05}"/>
              </a:ext>
            </a:extLst>
          </p:cNvPr>
          <p:cNvSpPr>
            <a:spLocks noGrp="1"/>
          </p:cNvSpPr>
          <p:nvPr>
            <p:ph idx="1"/>
          </p:nvPr>
        </p:nvSpPr>
        <p:spPr>
          <a:xfrm>
            <a:off x="755649" y="1350963"/>
            <a:ext cx="5334433" cy="2978150"/>
          </a:xfrm>
        </p:spPr>
        <p:txBody>
          <a:bodyPr/>
          <a:lstStyle/>
          <a:p>
            <a:pPr eaLnBrk="1" hangingPunct="1">
              <a:lnSpc>
                <a:spcPct val="100000"/>
              </a:lnSpc>
            </a:pPr>
            <a:r>
              <a:rPr lang="en-GB" altLang="en-US" dirty="0"/>
              <a:t>In 1915 the German authorities discovered that Edith had been helping their enemies escape. She was arrested and put in prison where she was later found guilty of treason and sentenced to death. Edith Cavell was shot by a German firing squad on the 12</a:t>
            </a:r>
            <a:r>
              <a:rPr lang="en-GB" altLang="en-US" baseline="30000" dirty="0"/>
              <a:t>th</a:t>
            </a:r>
            <a:r>
              <a:rPr lang="en-GB" altLang="en-US" dirty="0"/>
              <a:t> October 1915.</a:t>
            </a:r>
          </a:p>
          <a:p>
            <a:pPr eaLnBrk="1" hangingPunct="1">
              <a:lnSpc>
                <a:spcPct val="100000"/>
              </a:lnSpc>
            </a:pPr>
            <a:r>
              <a:rPr lang="en-GB" altLang="en-US" dirty="0"/>
              <a:t>Before Edith died she forgave the people who were punishing her.  She said that she had no hatred or bitterness towards anyone and wanted to be remembered as, ‘a nurse who tried to do her duty’.</a:t>
            </a:r>
          </a:p>
          <a:p>
            <a:pPr eaLnBrk="1" hangingPunct="1">
              <a:lnSpc>
                <a:spcPct val="100000"/>
              </a:lnSpc>
            </a:pPr>
            <a:r>
              <a:rPr lang="en-GB" altLang="en-US" dirty="0"/>
              <a:t>Lots of people thought Edith was very brave and heroic because she put her life in danger to help others. There is a statue in London that celebrates Edith’s bravery. </a:t>
            </a:r>
          </a:p>
        </p:txBody>
      </p:sp>
      <p:sp>
        <p:nvSpPr>
          <p:cNvPr id="9" name="Content Placeholder 6">
            <a:extLst>
              <a:ext uri="{FF2B5EF4-FFF2-40B4-BE49-F238E27FC236}">
                <a16:creationId xmlns:a16="http://schemas.microsoft.com/office/drawing/2014/main" id="{65D28914-7B6C-4120-9B33-CD95B328CA01}"/>
              </a:ext>
            </a:extLst>
          </p:cNvPr>
          <p:cNvSpPr txBox="1">
            <a:spLocks/>
          </p:cNvSpPr>
          <p:nvPr/>
        </p:nvSpPr>
        <p:spPr>
          <a:xfrm>
            <a:off x="1180100" y="5200650"/>
            <a:ext cx="6878637" cy="663575"/>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Font typeface="Arial" panose="020B0604020202020204" pitchFamily="34" charset="0"/>
              <a:buNone/>
              <a:defRPr/>
            </a:pPr>
            <a:endParaRPr lang="en-GB" dirty="0"/>
          </a:p>
        </p:txBody>
      </p:sp>
      <p:pic>
        <p:nvPicPr>
          <p:cNvPr id="2" name="Picture 1">
            <a:extLst>
              <a:ext uri="{FF2B5EF4-FFF2-40B4-BE49-F238E27FC236}">
                <a16:creationId xmlns:a16="http://schemas.microsoft.com/office/drawing/2014/main" id="{08ADE702-FFBC-4FD1-AF00-EDD1454DF73A}"/>
              </a:ext>
            </a:extLst>
          </p:cNvPr>
          <p:cNvPicPr>
            <a:picLocks noChangeAspect="1"/>
          </p:cNvPicPr>
          <p:nvPr/>
        </p:nvPicPr>
        <p:blipFill>
          <a:blip r:embed="rId4"/>
          <a:stretch>
            <a:fillRect/>
          </a:stretch>
        </p:blipFill>
        <p:spPr>
          <a:xfrm>
            <a:off x="6090082" y="2028593"/>
            <a:ext cx="2020786" cy="3280253"/>
          </a:xfrm>
          <a:prstGeom prst="rect">
            <a:avLst/>
          </a:prstGeom>
        </p:spPr>
      </p:pic>
      <p:pic>
        <p:nvPicPr>
          <p:cNvPr id="13" name="Audio 12">
            <a:hlinkClick r:id="" action="ppaction://media"/>
            <a:extLst>
              <a:ext uri="{FF2B5EF4-FFF2-40B4-BE49-F238E27FC236}">
                <a16:creationId xmlns:a16="http://schemas.microsoft.com/office/drawing/2014/main" id="{DEFF42E3-32D5-457E-9667-32A36D820BC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625"/>
    </mc:Choice>
    <mc:Fallback xmlns="">
      <p:transition spd="slow" advTm="596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id="{14CCD687-B394-41B6-AA51-CC83A454EF8C}"/>
              </a:ext>
            </a:extLst>
          </p:cNvPr>
          <p:cNvSpPr>
            <a:spLocks noGrp="1"/>
          </p:cNvSpPr>
          <p:nvPr>
            <p:ph type="title"/>
          </p:nvPr>
        </p:nvSpPr>
        <p:spPr>
          <a:xfrm>
            <a:off x="626592" y="382100"/>
            <a:ext cx="4753276" cy="1595437"/>
          </a:xfrm>
        </p:spPr>
        <p:txBody>
          <a:bodyPr>
            <a:normAutofit fontScale="90000"/>
          </a:bodyPr>
          <a:lstStyle/>
          <a:p>
            <a:pPr algn="ctr" eaLnBrk="1" hangingPunct="1">
              <a:defRPr/>
            </a:pPr>
            <a:r>
              <a:rPr lang="en-GB" altLang="en-US" sz="1800" dirty="0"/>
              <a:t>For your activity today your are going to </a:t>
            </a:r>
            <a:br>
              <a:rPr lang="en-GB" altLang="en-US" sz="1800" dirty="0"/>
            </a:br>
            <a:r>
              <a:rPr lang="en-GB" altLang="en-US" sz="1800" dirty="0"/>
              <a:t>imagine you are Edith Cavell.  You are going to write a diary about your day at the</a:t>
            </a:r>
            <a:br>
              <a:rPr lang="en-GB" altLang="en-US" sz="1800" dirty="0"/>
            </a:br>
            <a:r>
              <a:rPr lang="en-GB" altLang="en-US" sz="1800" dirty="0"/>
              <a:t>Red Cross hospital. </a:t>
            </a:r>
          </a:p>
        </p:txBody>
      </p:sp>
      <p:pic>
        <p:nvPicPr>
          <p:cNvPr id="13315" name="Picture 3">
            <a:extLst>
              <a:ext uri="{FF2B5EF4-FFF2-40B4-BE49-F238E27FC236}">
                <a16:creationId xmlns:a16="http://schemas.microsoft.com/office/drawing/2014/main" id="{6E338361-5BCE-4CD8-8E09-F1CA914E11F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89795" y="564441"/>
            <a:ext cx="2745246" cy="1921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
            <a:extLst>
              <a:ext uri="{FF2B5EF4-FFF2-40B4-BE49-F238E27FC236}">
                <a16:creationId xmlns:a16="http://schemas.microsoft.com/office/drawing/2014/main" id="{C86AB862-C994-48F1-AECB-2D59D1D8E9F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84555">
            <a:off x="670897" y="2083286"/>
            <a:ext cx="2717221" cy="384334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EAC9E87-6B28-493F-8B84-1A9B5029FAF4}"/>
              </a:ext>
            </a:extLst>
          </p:cNvPr>
          <p:cNvPicPr>
            <a:picLocks noChangeAspect="1"/>
          </p:cNvPicPr>
          <p:nvPr/>
        </p:nvPicPr>
        <p:blipFill>
          <a:blip r:embed="rId6"/>
          <a:stretch>
            <a:fillRect/>
          </a:stretch>
        </p:blipFill>
        <p:spPr>
          <a:xfrm>
            <a:off x="3817491" y="2599154"/>
            <a:ext cx="4670448" cy="3714380"/>
          </a:xfrm>
          <a:prstGeom prst="rect">
            <a:avLst/>
          </a:prstGeom>
        </p:spPr>
      </p:pic>
      <p:pic>
        <p:nvPicPr>
          <p:cNvPr id="13" name="Audio 12">
            <a:hlinkClick r:id="" action="ppaction://media"/>
            <a:extLst>
              <a:ext uri="{FF2B5EF4-FFF2-40B4-BE49-F238E27FC236}">
                <a16:creationId xmlns:a16="http://schemas.microsoft.com/office/drawing/2014/main" id="{AFA8AD68-9C2E-4A15-85AA-8D8B3B3C72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0754"/>
    </mc:Choice>
    <mc:Fallback xmlns="">
      <p:transition spd="slow" advTm="160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1166</TotalTime>
  <Words>487</Words>
  <Application>Microsoft Office PowerPoint</Application>
  <PresentationFormat>On-screen Show (4:3)</PresentationFormat>
  <Paragraphs>20</Paragraphs>
  <Slides>6</Slides>
  <Notes>0</Notes>
  <HiddenSlides>0</HiddenSlides>
  <MMClips>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Sassoon Infant Rg</vt:lpstr>
      <vt:lpstr>Arial</vt:lpstr>
      <vt:lpstr>Calibri</vt:lpstr>
      <vt:lpstr>Sassoon Infant Md</vt:lpstr>
      <vt:lpstr>BPreplay</vt:lpstr>
      <vt:lpstr>Office Theme</vt:lpstr>
      <vt:lpstr>PowerPoint Presentation</vt:lpstr>
      <vt:lpstr>Edith Cavell Who was Edith Cavell?</vt:lpstr>
      <vt:lpstr>World War One</vt:lpstr>
      <vt:lpstr>How did Edith help the soldiers?</vt:lpstr>
      <vt:lpstr>Edith Was Arrested</vt:lpstr>
      <vt:lpstr>For your activity today your are going to  imagine you are Edith Cavell.  You are going to write a diary about your day at the Red Cross hospital.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Michelle Edwards</cp:lastModifiedBy>
  <cp:revision>85</cp:revision>
  <dcterms:created xsi:type="dcterms:W3CDTF">2014-10-01T16:09:27Z</dcterms:created>
  <dcterms:modified xsi:type="dcterms:W3CDTF">2021-01-29T20:50:23Z</dcterms:modified>
</cp:coreProperties>
</file>