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9" r:id="rId14"/>
    <p:sldId id="280" r:id="rId15"/>
    <p:sldId id="281" r:id="rId16"/>
    <p:sldId id="282" r:id="rId17"/>
    <p:sldId id="284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5FA9"/>
    <a:srgbClr val="C9E1B1"/>
    <a:srgbClr val="90C15B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52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38E7FB-F575-4B05-A29D-20E139230A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1400">
        <p:fade/>
      </p:transition>
    </mc:Choice>
    <mc:Fallback>
      <p:transition spd="med" advTm="114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There’s a </a:t>
            </a:r>
            <a:br>
              <a:rPr lang="en-GB" sz="8000" dirty="0"/>
            </a:br>
            <a:r>
              <a:rPr lang="en-GB" sz="8000" dirty="0"/>
              <a:t>magic word…</a:t>
            </a:r>
          </a:p>
        </p:txBody>
      </p:sp>
      <p:sp>
        <p:nvSpPr>
          <p:cNvPr id="7" name="Star: 5 Points 6"/>
          <p:cNvSpPr/>
          <p:nvPr/>
        </p:nvSpPr>
        <p:spPr>
          <a:xfrm rot="15689750">
            <a:off x="1085850" y="11144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/>
          <p:cNvSpPr/>
          <p:nvPr/>
        </p:nvSpPr>
        <p:spPr>
          <a:xfrm rot="17406536">
            <a:off x="3533774" y="18383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/>
          <p:cNvSpPr/>
          <p:nvPr/>
        </p:nvSpPr>
        <p:spPr>
          <a:xfrm rot="15689750">
            <a:off x="2009774" y="48673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/>
          <p:cNvSpPr/>
          <p:nvPr/>
        </p:nvSpPr>
        <p:spPr>
          <a:xfrm rot="15689750">
            <a:off x="7229473" y="4824470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/>
          <p:cNvSpPr/>
          <p:nvPr/>
        </p:nvSpPr>
        <p:spPr>
          <a:xfrm rot="15689750">
            <a:off x="7088698" y="1312407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45147FE-8CA6-44AC-87B3-7958AD1A43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441">
        <p:fade/>
      </p:transition>
    </mc:Choice>
    <mc:Fallback>
      <p:transition spd="med" advTm="4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…it’s not </a:t>
            </a:r>
            <a:br>
              <a:rPr lang="en-GB" sz="8000" dirty="0"/>
            </a:br>
            <a:r>
              <a:rPr lang="en-GB" sz="8000" dirty="0"/>
              <a:t>very big…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2714624" y="19907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1533523" y="43148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7410447" y="1219229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7048499" y="37624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6766949" y="5272040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AADDF9-6BCB-438F-AFCC-E38A46B90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61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342">
        <p:fade/>
      </p:transition>
    </mc:Choice>
    <mc:Fallback>
      <p:transition spd="med" advTm="33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…but it is very important…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1914523" y="16097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5505449" y="1232981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2543175" y="5272041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6943724" y="506087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6802950" y="207647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4CD3E8-EB30-42CB-9400-70E2DA5F1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0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892">
        <p:fade/>
      </p:transition>
    </mc:Choice>
    <mc:Fallback>
      <p:transition spd="med" advTm="38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…because it has special powers.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1104898" y="219077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3581398" y="136000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2857500" y="499112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7591425" y="201193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5778243" y="499112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B7528C-8CDD-44E0-8EF8-E9384053E8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2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908">
        <p:fade/>
      </p:transition>
    </mc:Choice>
    <mc:Fallback>
      <p:transition spd="med" advTm="3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466661" y="4807376"/>
            <a:ext cx="6337427" cy="12818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48143" y="2813091"/>
            <a:ext cx="6038662" cy="6246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571184" y="1934906"/>
            <a:ext cx="4019739" cy="6246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69125" y="3673170"/>
            <a:ext cx="2906162" cy="6246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0"/>
          <p:cNvSpPr txBox="1">
            <a:spLocks/>
          </p:cNvSpPr>
          <p:nvPr/>
        </p:nvSpPr>
        <p:spPr>
          <a:xfrm>
            <a:off x="869133" y="2007334"/>
            <a:ext cx="7405734" cy="22362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200" b="0" dirty="0">
                <a:solidFill>
                  <a:schemeClr val="tx1"/>
                </a:solidFill>
              </a:rPr>
              <a:t>I can’t run very far.</a:t>
            </a:r>
          </a:p>
          <a:p>
            <a:pPr algn="ctr"/>
            <a:endParaRPr lang="en-GB" sz="3200" b="0" dirty="0">
              <a:solidFill>
                <a:schemeClr val="tx1"/>
              </a:solidFill>
            </a:endParaRPr>
          </a:p>
          <a:p>
            <a:pPr algn="ctr"/>
            <a:r>
              <a:rPr lang="en-GB" sz="3200" b="0" dirty="0">
                <a:solidFill>
                  <a:schemeClr val="tx1"/>
                </a:solidFill>
              </a:rPr>
              <a:t>I haven’t got good handwriting.</a:t>
            </a:r>
          </a:p>
          <a:p>
            <a:pPr algn="ctr"/>
            <a:endParaRPr lang="en-GB" sz="3200" b="0" dirty="0">
              <a:solidFill>
                <a:schemeClr val="tx1"/>
              </a:solidFill>
            </a:endParaRPr>
          </a:p>
          <a:p>
            <a:pPr algn="ctr"/>
            <a:r>
              <a:rPr lang="en-GB" sz="3200" b="0" dirty="0">
                <a:solidFill>
                  <a:schemeClr val="tx1"/>
                </a:solidFill>
              </a:rPr>
              <a:t>I can’t swim.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1197"/>
          </a:xfrm>
        </p:spPr>
        <p:txBody>
          <a:bodyPr/>
          <a:lstStyle/>
          <a:p>
            <a:pPr algn="ctr"/>
            <a:r>
              <a:rPr lang="en-GB" sz="5400" dirty="0"/>
              <a:t>Look at these sentences</a:t>
            </a:r>
          </a:p>
        </p:txBody>
      </p:sp>
      <p:sp>
        <p:nvSpPr>
          <p:cNvPr id="4" name="Rectangle 3"/>
          <p:cNvSpPr/>
          <p:nvPr/>
        </p:nvSpPr>
        <p:spPr>
          <a:xfrm>
            <a:off x="2688882" y="4843594"/>
            <a:ext cx="51152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winkl" pitchFamily="50" charset="0"/>
              </a:rPr>
              <a:t>Think About It</a:t>
            </a:r>
          </a:p>
          <a:p>
            <a:r>
              <a:rPr lang="en-GB" dirty="0">
                <a:latin typeface="Twinkl" pitchFamily="50" charset="0"/>
              </a:rPr>
              <a:t>Can you imagine the people who said these?</a:t>
            </a:r>
          </a:p>
          <a:p>
            <a:r>
              <a:rPr lang="en-GB" dirty="0">
                <a:latin typeface="Twinkl" pitchFamily="50" charset="0"/>
              </a:rPr>
              <a:t>Can you think of a sentence like these that you might say about yourself?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9"/>
          <a:stretch/>
        </p:blipFill>
        <p:spPr>
          <a:xfrm>
            <a:off x="755650" y="3788344"/>
            <a:ext cx="2123352" cy="3069656"/>
          </a:xfrm>
          <a:prstGeom prst="rect">
            <a:avLst/>
          </a:prstGeom>
        </p:spPr>
      </p:pic>
      <p:sp>
        <p:nvSpPr>
          <p:cNvPr id="17" name="Star: 5 Points 16"/>
          <p:cNvSpPr/>
          <p:nvPr/>
        </p:nvSpPr>
        <p:spPr>
          <a:xfrm rot="15689750">
            <a:off x="772599" y="1659707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5 Points 17"/>
          <p:cNvSpPr/>
          <p:nvPr/>
        </p:nvSpPr>
        <p:spPr>
          <a:xfrm rot="15689750">
            <a:off x="7753350" y="1697469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tar: 5 Points 18"/>
          <p:cNvSpPr/>
          <p:nvPr/>
        </p:nvSpPr>
        <p:spPr>
          <a:xfrm rot="15689750">
            <a:off x="7471801" y="382347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/>
          <p:cNvSpPr/>
          <p:nvPr/>
        </p:nvSpPr>
        <p:spPr>
          <a:xfrm rot="15689750">
            <a:off x="2306583" y="361075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/>
          <p:cNvSpPr/>
          <p:nvPr/>
        </p:nvSpPr>
        <p:spPr>
          <a:xfrm rot="15689750">
            <a:off x="5372099" y="641350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140DEB8-AD88-4CE6-84C4-1784BA80BB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9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6090">
        <p:fade/>
      </p:transition>
    </mc:Choice>
    <mc:Fallback>
      <p:transition spd="med" advTm="260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Now for the magic word…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1104899" y="27337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3657599" y="197170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1895475" y="8668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7477124" y="169015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3939149" y="475300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/>
          <p:cNvSpPr/>
          <p:nvPr/>
        </p:nvSpPr>
        <p:spPr>
          <a:xfrm rot="15689750">
            <a:off x="6686549" y="541281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580810-E7EA-4213-97F6-76F4F7C19A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55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594">
        <p:fade/>
      </p:transition>
    </mc:Choice>
    <mc:Fallback>
      <p:transition spd="med" advTm="2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…what could it be?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2781299" y="37624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6276973" y="3621629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2238374" y="19145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6136197" y="177377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4952999" y="50006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F5ACB9-DD4F-4A40-839C-C824D80C6E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3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112">
        <p:fade/>
      </p:transition>
    </mc:Choice>
    <mc:Fallback>
      <p:transition spd="med" advTm="2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Not long now…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2419348" y="20860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6372225" y="385765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/>
          <p:cNvSpPr/>
          <p:nvPr/>
        </p:nvSpPr>
        <p:spPr>
          <a:xfrm rot="15689750">
            <a:off x="5400674" y="136000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/>
          <p:cNvSpPr/>
          <p:nvPr/>
        </p:nvSpPr>
        <p:spPr>
          <a:xfrm rot="15689750">
            <a:off x="2700898" y="49816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9B6F20-AF87-4F7E-9C9E-16B738DB8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210">
        <p:fade/>
      </p:transition>
    </mc:Choice>
    <mc:Fallback>
      <p:transition spd="med" advTm="22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…just a bit longer…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2495549" y="166690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5467348" y="209552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1743073" y="47530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7324723" y="414340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5467348" y="5053630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DC419B-98AE-4DD3-85AA-624FBD0898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7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842">
        <p:fade/>
      </p:transition>
    </mc:Choice>
    <mc:Fallback>
      <p:transition spd="med" advTm="38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…no really, it’s coming soon…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1209673" y="220982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3524248" y="160975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5229223" y="49054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2212422" y="4764627"/>
            <a:ext cx="196782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15689750">
            <a:off x="6991349" y="160975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C2EEB2-6209-497D-B75D-3C394F15FB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3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143">
        <p:fade/>
      </p:transition>
    </mc:Choice>
    <mc:Fallback>
      <p:transition spd="med" advTm="31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1483829"/>
            <a:ext cx="8220075" cy="3912036"/>
          </a:xfrm>
        </p:spPr>
        <p:txBody>
          <a:bodyPr/>
          <a:lstStyle/>
          <a:p>
            <a:pPr algn="ctr"/>
            <a:r>
              <a:rPr lang="en-GB" sz="8000" dirty="0"/>
              <a:t>…the word is…</a:t>
            </a:r>
          </a:p>
        </p:txBody>
      </p:sp>
      <p:sp>
        <p:nvSpPr>
          <p:cNvPr id="3" name="Star: 5 Points 2"/>
          <p:cNvSpPr/>
          <p:nvPr/>
        </p:nvSpPr>
        <p:spPr>
          <a:xfrm rot="15689750">
            <a:off x="2419348" y="208600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/>
          <p:cNvSpPr/>
          <p:nvPr/>
        </p:nvSpPr>
        <p:spPr>
          <a:xfrm rot="15689750">
            <a:off x="3762372" y="465775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/>
          <p:cNvSpPr/>
          <p:nvPr/>
        </p:nvSpPr>
        <p:spPr>
          <a:xfrm rot="15689750">
            <a:off x="7677148" y="272417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/>
          <p:cNvSpPr/>
          <p:nvPr/>
        </p:nvSpPr>
        <p:spPr>
          <a:xfrm rot="15689750">
            <a:off x="5277617" y="193363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42C7E07-051B-4F29-9551-9E4F7BC249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2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11">
        <p:fade/>
      </p:transition>
    </mc:Choice>
    <mc:Fallback>
      <p:transition spd="med" advTm="20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034166"/>
            <a:ext cx="8220075" cy="2807514"/>
          </a:xfrm>
        </p:spPr>
        <p:txBody>
          <a:bodyPr/>
          <a:lstStyle/>
          <a:p>
            <a:pPr algn="ctr"/>
            <a:r>
              <a:rPr lang="en-GB" sz="16600" dirty="0">
                <a:solidFill>
                  <a:schemeClr val="accent5">
                    <a:lumMod val="75000"/>
                  </a:schemeClr>
                </a:solidFill>
              </a:rPr>
              <a:t>Yet!</a:t>
            </a:r>
          </a:p>
        </p:txBody>
      </p:sp>
      <p:sp>
        <p:nvSpPr>
          <p:cNvPr id="5" name="Star: 5 Points 4"/>
          <p:cNvSpPr/>
          <p:nvPr/>
        </p:nvSpPr>
        <p:spPr>
          <a:xfrm rot="20428057">
            <a:off x="3079118" y="1387743"/>
            <a:ext cx="428625" cy="428625"/>
          </a:xfrm>
          <a:prstGeom prst="star5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/>
          <p:cNvSpPr/>
          <p:nvPr/>
        </p:nvSpPr>
        <p:spPr>
          <a:xfrm rot="930823">
            <a:off x="1762125" y="2466975"/>
            <a:ext cx="428625" cy="428625"/>
          </a:xfrm>
          <a:prstGeom prst="star5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/>
          <p:cNvSpPr/>
          <p:nvPr/>
        </p:nvSpPr>
        <p:spPr>
          <a:xfrm rot="1374425">
            <a:off x="2638581" y="4347287"/>
            <a:ext cx="428625" cy="428625"/>
          </a:xfrm>
          <a:prstGeom prst="star5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/>
          <p:cNvSpPr/>
          <p:nvPr/>
        </p:nvSpPr>
        <p:spPr>
          <a:xfrm rot="12581379">
            <a:off x="6505575" y="1406438"/>
            <a:ext cx="428625" cy="428625"/>
          </a:xfrm>
          <a:prstGeom prst="star5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/>
          <p:cNvSpPr/>
          <p:nvPr/>
        </p:nvSpPr>
        <p:spPr>
          <a:xfrm rot="1116843">
            <a:off x="6531383" y="4362390"/>
            <a:ext cx="428625" cy="428625"/>
          </a:xfrm>
          <a:prstGeom prst="star5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/>
          <p:cNvSpPr/>
          <p:nvPr/>
        </p:nvSpPr>
        <p:spPr>
          <a:xfrm rot="1060407">
            <a:off x="4772026" y="187863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/>
          <p:cNvSpPr/>
          <p:nvPr/>
        </p:nvSpPr>
        <p:spPr>
          <a:xfrm>
            <a:off x="4200526" y="5431460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/>
          <p:cNvSpPr/>
          <p:nvPr/>
        </p:nvSpPr>
        <p:spPr>
          <a:xfrm rot="21324342">
            <a:off x="6934200" y="295062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tar: 5 Points 13"/>
          <p:cNvSpPr/>
          <p:nvPr/>
        </p:nvSpPr>
        <p:spPr>
          <a:xfrm rot="15689750">
            <a:off x="1514475" y="385168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F794990-61A6-4D1A-85E1-7D07432440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665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249">
        <p:fade/>
      </p:transition>
    </mc:Choice>
    <mc:Fallback>
      <p:transition spd="med" advTm="10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4" presetClass="emph" presetSubtype="0" repeatCount="indefinite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1" grpId="0"/>
      <p:bldP spid="21" grpId="1"/>
      <p:bldP spid="21" grpId="2"/>
      <p:bldP spid="21" grpId="3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55649" y="3455405"/>
            <a:ext cx="3378201" cy="6246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49" y="2607680"/>
            <a:ext cx="6770269" cy="6246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5649" y="1702805"/>
            <a:ext cx="4599500" cy="6246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96411" y="5334378"/>
            <a:ext cx="5819964" cy="7708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794555"/>
          </a:xfrm>
        </p:spPr>
        <p:txBody>
          <a:bodyPr/>
          <a:lstStyle/>
          <a:p>
            <a:pPr algn="ctr"/>
            <a:r>
              <a:rPr lang="en-GB" dirty="0"/>
              <a:t>Seriously, this is what it does…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2759869" y="5406171"/>
            <a:ext cx="51152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How has that little, tiny word totally changed these sentences?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9"/>
          <a:stretch/>
        </p:blipFill>
        <p:spPr>
          <a:xfrm>
            <a:off x="1185399" y="4438650"/>
            <a:ext cx="1673520" cy="2419350"/>
          </a:xfrm>
          <a:prstGeom prst="rect">
            <a:avLst/>
          </a:prstGeom>
        </p:spPr>
      </p:pic>
      <p:sp>
        <p:nvSpPr>
          <p:cNvPr id="17" name="Star: 5 Points 16"/>
          <p:cNvSpPr/>
          <p:nvPr/>
        </p:nvSpPr>
        <p:spPr>
          <a:xfrm rot="15689750">
            <a:off x="772599" y="4277077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5 Points 17"/>
          <p:cNvSpPr/>
          <p:nvPr/>
        </p:nvSpPr>
        <p:spPr>
          <a:xfrm rot="15689750">
            <a:off x="7753350" y="1697469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tar: 5 Points 18"/>
          <p:cNvSpPr/>
          <p:nvPr/>
        </p:nvSpPr>
        <p:spPr>
          <a:xfrm rot="15689750">
            <a:off x="7471801" y="382347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/>
          <p:cNvSpPr/>
          <p:nvPr/>
        </p:nvSpPr>
        <p:spPr>
          <a:xfrm rot="15689750">
            <a:off x="4366700" y="3340817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/>
          <p:cNvSpPr/>
          <p:nvPr/>
        </p:nvSpPr>
        <p:spPr>
          <a:xfrm rot="15689750">
            <a:off x="5372099" y="641350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0"/>
          <p:cNvSpPr txBox="1">
            <a:spLocks/>
          </p:cNvSpPr>
          <p:nvPr/>
        </p:nvSpPr>
        <p:spPr>
          <a:xfrm>
            <a:off x="539749" y="1792234"/>
            <a:ext cx="7176626" cy="22362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200" b="0" dirty="0">
                <a:solidFill>
                  <a:schemeClr val="tx1"/>
                </a:solidFill>
              </a:rPr>
              <a:t>I can’t run very far yet.</a:t>
            </a:r>
          </a:p>
          <a:p>
            <a:endParaRPr lang="en-GB" sz="3200" b="0" dirty="0">
              <a:solidFill>
                <a:schemeClr val="tx1"/>
              </a:solidFill>
            </a:endParaRPr>
          </a:p>
          <a:p>
            <a:r>
              <a:rPr lang="en-GB" sz="3200" b="0" dirty="0">
                <a:solidFill>
                  <a:schemeClr val="tx1"/>
                </a:solidFill>
              </a:rPr>
              <a:t>I haven’t got good handwriting yet.</a:t>
            </a:r>
          </a:p>
          <a:p>
            <a:endParaRPr lang="en-GB" sz="3200" b="0" dirty="0">
              <a:solidFill>
                <a:schemeClr val="tx1"/>
              </a:solidFill>
            </a:endParaRPr>
          </a:p>
          <a:p>
            <a:r>
              <a:rPr lang="en-GB" sz="3200" b="0" dirty="0">
                <a:solidFill>
                  <a:schemeClr val="tx1"/>
                </a:solidFill>
              </a:rPr>
              <a:t>I can’t swim yet.</a:t>
            </a:r>
          </a:p>
        </p:txBody>
      </p:sp>
      <p:sp>
        <p:nvSpPr>
          <p:cNvPr id="26" name="Star: 5 Points 25"/>
          <p:cNvSpPr/>
          <p:nvPr/>
        </p:nvSpPr>
        <p:spPr>
          <a:xfrm rot="15689750">
            <a:off x="631825" y="661336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button"/>
          <p:cNvSpPr/>
          <p:nvPr/>
        </p:nvSpPr>
        <p:spPr>
          <a:xfrm>
            <a:off x="4489450" y="1703711"/>
            <a:ext cx="860936" cy="62469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Click here</a:t>
            </a:r>
          </a:p>
        </p:txBody>
      </p:sp>
      <p:sp>
        <p:nvSpPr>
          <p:cNvPr id="28" name="button"/>
          <p:cNvSpPr/>
          <p:nvPr/>
        </p:nvSpPr>
        <p:spPr>
          <a:xfrm>
            <a:off x="6664982" y="2607680"/>
            <a:ext cx="860936" cy="62469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Click here</a:t>
            </a:r>
          </a:p>
        </p:txBody>
      </p:sp>
      <p:sp>
        <p:nvSpPr>
          <p:cNvPr id="29" name="button"/>
          <p:cNvSpPr/>
          <p:nvPr/>
        </p:nvSpPr>
        <p:spPr>
          <a:xfrm>
            <a:off x="3272914" y="3454259"/>
            <a:ext cx="860936" cy="62469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Click here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78D998D-46AA-4C56-B1BE-E993A5FEE8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81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9866">
        <p:fade/>
      </p:transition>
    </mc:Choice>
    <mc:Fallback>
      <p:transition spd="med" advTm="198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8" grpId="0" animBg="1"/>
      <p:bldP spid="29" grpId="0" animBg="1"/>
    </p:bldLst>
  </p:timing>
  <p:extLst>
    <p:ext uri="{E180D4A7-C9FB-4DFB-919C-405C955672EB}">
      <p14:showEvtLst xmlns:p14="http://schemas.microsoft.com/office/powerpoint/2010/main">
        <p14:triggerEvt type="onClick" time="4275" objId="27"/>
        <p14:triggerEvt type="onClick" time="8135" objId="28"/>
        <p14:triggerEvt type="onClick" time="11080" objId="29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755648" y="2747674"/>
            <a:ext cx="7589292" cy="8592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 flipV="1">
            <a:off x="755649" y="3727458"/>
            <a:ext cx="7589292" cy="8906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flipV="1">
            <a:off x="3130475" y="4735814"/>
            <a:ext cx="2883050" cy="527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 flipV="1">
            <a:off x="755650" y="2100014"/>
            <a:ext cx="7589292" cy="5271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0"/>
          <p:cNvSpPr txBox="1">
            <a:spLocks/>
          </p:cNvSpPr>
          <p:nvPr/>
        </p:nvSpPr>
        <p:spPr>
          <a:xfrm>
            <a:off x="3077721" y="4735814"/>
            <a:ext cx="2980180" cy="5271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400" b="0" dirty="0">
                <a:solidFill>
                  <a:schemeClr val="tx1"/>
                </a:solidFill>
                <a:latin typeface="Twinkl" pitchFamily="50" charset="0"/>
              </a:rPr>
              <a:t>What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can</a:t>
            </a:r>
            <a:r>
              <a:rPr lang="en-GB" sz="2400" b="0" dirty="0">
                <a:solidFill>
                  <a:schemeClr val="tx1"/>
                </a:solidFill>
                <a:latin typeface="Twinkl" pitchFamily="50" charset="0"/>
              </a:rPr>
              <a:t> we do?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1197"/>
          </a:xfrm>
        </p:spPr>
        <p:txBody>
          <a:bodyPr/>
          <a:lstStyle/>
          <a:p>
            <a:pPr algn="ctr"/>
            <a:r>
              <a:rPr lang="en-GB" sz="5400" dirty="0"/>
              <a:t>You Can Do It!</a:t>
            </a:r>
          </a:p>
        </p:txBody>
      </p:sp>
      <p:sp>
        <p:nvSpPr>
          <p:cNvPr id="17" name="Star: 5 Points 16"/>
          <p:cNvSpPr/>
          <p:nvPr/>
        </p:nvSpPr>
        <p:spPr>
          <a:xfrm rot="15689750">
            <a:off x="772599" y="1659707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5 Points 17"/>
          <p:cNvSpPr/>
          <p:nvPr/>
        </p:nvSpPr>
        <p:spPr>
          <a:xfrm rot="15689750">
            <a:off x="7484741" y="93475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tar: 5 Points 18"/>
          <p:cNvSpPr/>
          <p:nvPr/>
        </p:nvSpPr>
        <p:spPr>
          <a:xfrm rot="15689750">
            <a:off x="6823548" y="504075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/>
          <p:cNvSpPr/>
          <p:nvPr/>
        </p:nvSpPr>
        <p:spPr>
          <a:xfrm rot="15689750">
            <a:off x="1194728" y="469711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/>
          <p:cNvSpPr/>
          <p:nvPr/>
        </p:nvSpPr>
        <p:spPr>
          <a:xfrm rot="15689750">
            <a:off x="8374025" y="343189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tar: 5 Points 25"/>
          <p:cNvSpPr/>
          <p:nvPr/>
        </p:nvSpPr>
        <p:spPr>
          <a:xfrm rot="15689750">
            <a:off x="2806659" y="5373291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78F136-586D-4EC6-AC81-0D330F58DDB9}"/>
              </a:ext>
            </a:extLst>
          </p:cNvPr>
          <p:cNvSpPr/>
          <p:nvPr/>
        </p:nvSpPr>
        <p:spPr>
          <a:xfrm>
            <a:off x="910564" y="2756661"/>
            <a:ext cx="75892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                          but I can work hard to make it </a:t>
            </a:r>
            <a:br>
              <a:rPr lang="en-GB" sz="2400" dirty="0">
                <a:latin typeface="Twinkl" pitchFamily="50" charset="0"/>
              </a:rPr>
            </a:br>
            <a:r>
              <a:rPr lang="en-GB" sz="2400" dirty="0">
                <a:latin typeface="Twinkl" pitchFamily="50" charset="0"/>
              </a:rPr>
              <a:t>possible.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67242A-4ABF-40BD-B8A0-51D88DED5901}"/>
              </a:ext>
            </a:extLst>
          </p:cNvPr>
          <p:cNvSpPr/>
          <p:nvPr/>
        </p:nvSpPr>
        <p:spPr>
          <a:xfrm>
            <a:off x="910564" y="2756662"/>
            <a:ext cx="30952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It might not be easy,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D7787D-B92A-4125-A34F-4526F1B7431C}"/>
              </a:ext>
            </a:extLst>
          </p:cNvPr>
          <p:cNvSpPr/>
          <p:nvPr/>
        </p:nvSpPr>
        <p:spPr>
          <a:xfrm>
            <a:off x="755648" y="2127917"/>
            <a:ext cx="75892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Adding the word 'yet’ to anything makes it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600442-3662-44C2-A7EC-9801A495A740}"/>
              </a:ext>
            </a:extLst>
          </p:cNvPr>
          <p:cNvSpPr/>
          <p:nvPr/>
        </p:nvSpPr>
        <p:spPr>
          <a:xfrm>
            <a:off x="755647" y="3758681"/>
            <a:ext cx="76014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All we have to do now is think about how we might achieve it.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C8F04B4-6F96-4A26-BDB3-1F70FCDBF1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545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7536">
        <p:fade/>
      </p:transition>
    </mc:Choice>
    <mc:Fallback>
      <p:transition spd="med" advTm="175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6" grpId="0" animBg="1"/>
      <p:bldP spid="26" grpId="1" animBg="1"/>
      <p:bldP spid="6" grpId="0"/>
      <p:bldP spid="4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8EAF747-6413-43DA-93A1-22E0B417DAD5}"/>
              </a:ext>
            </a:extLst>
          </p:cNvPr>
          <p:cNvSpPr/>
          <p:nvPr/>
        </p:nvSpPr>
        <p:spPr>
          <a:xfrm>
            <a:off x="463423" y="1658643"/>
            <a:ext cx="82186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Now try adding your own 'but I can' statements to transform something you thought you couldn't do into something that is possible.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1197"/>
          </a:xfrm>
        </p:spPr>
        <p:txBody>
          <a:bodyPr/>
          <a:lstStyle/>
          <a:p>
            <a:pPr algn="ctr"/>
            <a:r>
              <a:rPr lang="en-GB" sz="5400" dirty="0"/>
              <a:t>What Can We Do?</a:t>
            </a:r>
          </a:p>
        </p:txBody>
      </p:sp>
      <p:sp>
        <p:nvSpPr>
          <p:cNvPr id="17" name="Star: 5 Points 16"/>
          <p:cNvSpPr/>
          <p:nvPr/>
        </p:nvSpPr>
        <p:spPr>
          <a:xfrm rot="15689750">
            <a:off x="631825" y="1611906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5 Points 17"/>
          <p:cNvSpPr/>
          <p:nvPr/>
        </p:nvSpPr>
        <p:spPr>
          <a:xfrm rot="15689750">
            <a:off x="8022941" y="1316858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tar: 5 Points 18"/>
          <p:cNvSpPr/>
          <p:nvPr/>
        </p:nvSpPr>
        <p:spPr>
          <a:xfrm rot="15689750">
            <a:off x="631825" y="404715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/>
          <p:cNvSpPr/>
          <p:nvPr/>
        </p:nvSpPr>
        <p:spPr>
          <a:xfrm rot="15689750">
            <a:off x="8022942" y="464632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/>
          <p:cNvSpPr/>
          <p:nvPr/>
        </p:nvSpPr>
        <p:spPr>
          <a:xfrm rot="15689750">
            <a:off x="7203584" y="3485422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tar: 5 Points 25"/>
          <p:cNvSpPr/>
          <p:nvPr/>
        </p:nvSpPr>
        <p:spPr>
          <a:xfrm rot="15689750">
            <a:off x="5118107" y="605968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tar: 5 Points 13"/>
          <p:cNvSpPr/>
          <p:nvPr/>
        </p:nvSpPr>
        <p:spPr>
          <a:xfrm rot="15689750">
            <a:off x="3883550" y="362861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tar: 5 Points 14"/>
          <p:cNvSpPr/>
          <p:nvPr/>
        </p:nvSpPr>
        <p:spPr>
          <a:xfrm rot="15689750">
            <a:off x="6160034" y="4803511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4BAD26-0527-4527-BCFB-FCFF6BB20F30}"/>
              </a:ext>
            </a:extLst>
          </p:cNvPr>
          <p:cNvSpPr/>
          <p:nvPr/>
        </p:nvSpPr>
        <p:spPr>
          <a:xfrm>
            <a:off x="455847" y="2989699"/>
            <a:ext cx="82200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400" b="1" dirty="0">
                <a:solidFill>
                  <a:srgbClr val="90C15B"/>
                </a:solidFill>
                <a:latin typeface="Twinkl" pitchFamily="50" charset="0"/>
              </a:rPr>
              <a:t>                               but I can try to run a bit further every day.</a:t>
            </a:r>
            <a:endParaRPr lang="en-GB" sz="24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2D0F72-DB0F-4CB5-9898-A13692CA22E5}"/>
              </a:ext>
            </a:extLst>
          </p:cNvPr>
          <p:cNvSpPr/>
          <p:nvPr/>
        </p:nvSpPr>
        <p:spPr>
          <a:xfrm>
            <a:off x="455848" y="2982922"/>
            <a:ext cx="82200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400" b="1" dirty="0">
                <a:solidFill>
                  <a:srgbClr val="8F5FA9"/>
                </a:solidFill>
                <a:latin typeface="Twinkl" pitchFamily="50" charset="0"/>
              </a:rPr>
              <a:t>I can’t run very far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F7CBF6-9BB9-4973-9C91-0F973F31CC6F}"/>
              </a:ext>
            </a:extLst>
          </p:cNvPr>
          <p:cNvSpPr/>
          <p:nvPr/>
        </p:nvSpPr>
        <p:spPr>
          <a:xfrm>
            <a:off x="455847" y="4063871"/>
            <a:ext cx="82200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400" b="1" dirty="0">
                <a:solidFill>
                  <a:srgbClr val="90C15B"/>
                </a:solidFill>
                <a:latin typeface="Twinkl" pitchFamily="50" charset="0"/>
              </a:rPr>
              <a:t>                                                  but I can practise for five minutes every day.</a:t>
            </a:r>
            <a:endParaRPr lang="en-GB" sz="24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50B8EF5-D46D-4535-94A6-1FF6246A4870}"/>
              </a:ext>
            </a:extLst>
          </p:cNvPr>
          <p:cNvSpPr/>
          <p:nvPr/>
        </p:nvSpPr>
        <p:spPr>
          <a:xfrm>
            <a:off x="455848" y="4057094"/>
            <a:ext cx="82200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400" b="1" dirty="0">
                <a:solidFill>
                  <a:srgbClr val="8F5FA9"/>
                </a:solidFill>
                <a:latin typeface="Twinkl" pitchFamily="50" charset="0"/>
              </a:rPr>
              <a:t>I haven’t got good handwriting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8299D0-21F2-48B3-B043-08C46AF0C0A2}"/>
              </a:ext>
            </a:extLst>
          </p:cNvPr>
          <p:cNvSpPr/>
          <p:nvPr/>
        </p:nvSpPr>
        <p:spPr>
          <a:xfrm>
            <a:off x="455847" y="5095088"/>
            <a:ext cx="82200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400" b="1" dirty="0">
                <a:solidFill>
                  <a:srgbClr val="90C15B"/>
                </a:solidFill>
                <a:latin typeface="Twinkl" pitchFamily="50" charset="0"/>
              </a:rPr>
              <a:t>                    but I can practise my sounds each day.</a:t>
            </a:r>
            <a:endParaRPr lang="en-GB" sz="2400" b="1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0D5EA49-41D3-451D-9C3E-574DF7E214A2}"/>
              </a:ext>
            </a:extLst>
          </p:cNvPr>
          <p:cNvSpPr/>
          <p:nvPr/>
        </p:nvSpPr>
        <p:spPr>
          <a:xfrm>
            <a:off x="455848" y="5088311"/>
            <a:ext cx="82200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400" b="1" dirty="0">
                <a:solidFill>
                  <a:srgbClr val="8F5FA9"/>
                </a:solidFill>
                <a:latin typeface="Twinkl" pitchFamily="50" charset="0"/>
              </a:rPr>
              <a:t>I can’t read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2C75F13-B2B6-42B1-A190-573B40F56B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70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8903">
        <p:fade/>
      </p:transition>
    </mc:Choice>
    <mc:Fallback>
      <p:transition spd="med" advTm="28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6" grpId="0" animBg="1"/>
      <p:bldP spid="26" grpId="1" animBg="1"/>
      <p:bldP spid="14" grpId="0" animBg="1"/>
      <p:bldP spid="14" grpId="1" animBg="1"/>
      <p:bldP spid="15" grpId="0" animBg="1"/>
      <p:bldP spid="15" grpId="1" animBg="1"/>
      <p:bldP spid="2" grpId="0"/>
      <p:bldP spid="6" grpId="0"/>
      <p:bldP spid="23" grpId="0"/>
      <p:bldP spid="24" grpId="0"/>
      <p:bldP spid="25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1682210"/>
            <a:ext cx="7632700" cy="8565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2673407"/>
            <a:ext cx="7632700" cy="5216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55650" y="3328130"/>
            <a:ext cx="7632700" cy="8565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4308569"/>
            <a:ext cx="7632700" cy="5216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0"/>
          <p:cNvSpPr txBox="1">
            <a:spLocks/>
          </p:cNvSpPr>
          <p:nvPr/>
        </p:nvSpPr>
        <p:spPr>
          <a:xfrm>
            <a:off x="755650" y="1789228"/>
            <a:ext cx="7632700" cy="331240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marL="742950" indent="-742950">
              <a:buAutoNum type="arabicPeriod"/>
            </a:pPr>
            <a:r>
              <a:rPr lang="en-GB" sz="2400" b="0" dirty="0">
                <a:latin typeface="+mn-lt"/>
              </a:rPr>
              <a:t>Talk about things you can do.</a:t>
            </a:r>
            <a:br>
              <a:rPr lang="en-GB" sz="2400" b="0" dirty="0">
                <a:solidFill>
                  <a:schemeClr val="tx1"/>
                </a:solidFill>
                <a:latin typeface="Twinkl" pitchFamily="50" charset="0"/>
              </a:rPr>
            </a:br>
            <a:endParaRPr lang="en-GB" sz="2400" b="0" dirty="0">
              <a:solidFill>
                <a:schemeClr val="tx1"/>
              </a:solidFill>
              <a:latin typeface="Twinkl" pitchFamily="50" charset="0"/>
            </a:endParaRPr>
          </a:p>
          <a:p>
            <a:pPr marL="742950" indent="-742950">
              <a:buAutoNum type="arabicPeriod"/>
            </a:pPr>
            <a:r>
              <a:rPr lang="en-GB" sz="2400" b="0" dirty="0">
                <a:solidFill>
                  <a:schemeClr val="tx1"/>
                </a:solidFill>
                <a:latin typeface="Twinkl" pitchFamily="50" charset="0"/>
              </a:rPr>
              <a:t>Talk about things you can’t do yet.</a:t>
            </a:r>
            <a:br>
              <a:rPr lang="en-GB" sz="2400" b="0" dirty="0">
                <a:solidFill>
                  <a:schemeClr val="tx1"/>
                </a:solidFill>
                <a:latin typeface="Twinkl" pitchFamily="50" charset="0"/>
              </a:rPr>
            </a:br>
            <a:endParaRPr lang="en-GB" sz="2400" b="0" dirty="0">
              <a:solidFill>
                <a:schemeClr val="tx1"/>
              </a:solidFill>
              <a:latin typeface="Twinkl" pitchFamily="50" charset="0"/>
            </a:endParaRPr>
          </a:p>
          <a:p>
            <a:pPr marL="742950" indent="-742950">
              <a:buAutoNum type="arabicPeriod"/>
            </a:pPr>
            <a:r>
              <a:rPr lang="en-GB" sz="2400" b="0" dirty="0">
                <a:solidFill>
                  <a:schemeClr val="tx1"/>
                </a:solidFill>
                <a:latin typeface="Twinkl" pitchFamily="50" charset="0"/>
              </a:rPr>
              <a:t>Now add what you can do to work towards achieving your goals by adding, ‘but I can…’</a:t>
            </a:r>
            <a:br>
              <a:rPr lang="en-GB" sz="2400" b="0" dirty="0">
                <a:solidFill>
                  <a:schemeClr val="tx1"/>
                </a:solidFill>
                <a:latin typeface="Twinkl" pitchFamily="50" charset="0"/>
              </a:rPr>
            </a:br>
            <a:endParaRPr lang="en-GB" sz="2400" b="0" dirty="0">
              <a:solidFill>
                <a:schemeClr val="tx1"/>
              </a:solidFill>
              <a:latin typeface="Twinkl" pitchFamily="50" charset="0"/>
            </a:endParaRPr>
          </a:p>
          <a:p>
            <a:pPr marL="742950" indent="-742950">
              <a:buAutoNum type="arabicPeriod"/>
            </a:pPr>
            <a:r>
              <a:rPr lang="en-GB" sz="2400" b="0" dirty="0">
                <a:solidFill>
                  <a:schemeClr val="tx1"/>
                </a:solidFill>
                <a:latin typeface="Twinkl" pitchFamily="50" charset="0"/>
              </a:rPr>
              <a:t>Remember the power of yet when completing your home learning tasks!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1197"/>
          </a:xfrm>
        </p:spPr>
        <p:txBody>
          <a:bodyPr/>
          <a:lstStyle/>
          <a:p>
            <a:pPr algn="ctr"/>
            <a:r>
              <a:rPr lang="en-GB" sz="5400" dirty="0"/>
              <a:t>Now You…</a:t>
            </a:r>
          </a:p>
        </p:txBody>
      </p:sp>
      <p:sp>
        <p:nvSpPr>
          <p:cNvPr id="22" name="Star: 5 Points 21"/>
          <p:cNvSpPr/>
          <p:nvPr/>
        </p:nvSpPr>
        <p:spPr>
          <a:xfrm rot="15689750">
            <a:off x="7800864" y="996174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9"/>
          <a:stretch/>
        </p:blipFill>
        <p:spPr>
          <a:xfrm>
            <a:off x="6059102" y="5068772"/>
            <a:ext cx="1396741" cy="2019220"/>
          </a:xfrm>
          <a:prstGeom prst="rect">
            <a:avLst/>
          </a:prstGeom>
        </p:spPr>
      </p:pic>
      <p:sp>
        <p:nvSpPr>
          <p:cNvPr id="29" name="Star: 5 Points 28"/>
          <p:cNvSpPr/>
          <p:nvPr/>
        </p:nvSpPr>
        <p:spPr>
          <a:xfrm rot="15689750">
            <a:off x="1171464" y="1277723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/>
          <p:cNvSpPr/>
          <p:nvPr/>
        </p:nvSpPr>
        <p:spPr>
          <a:xfrm rot="15689750">
            <a:off x="4427585" y="4944947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/>
          <p:cNvSpPr/>
          <p:nvPr/>
        </p:nvSpPr>
        <p:spPr>
          <a:xfrm rot="15689750">
            <a:off x="1704864" y="5283635"/>
            <a:ext cx="247650" cy="247650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76FA816-160B-4AF8-85AA-F051FAD1A2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9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5112">
        <p:fade/>
      </p:transition>
    </mc:Choice>
    <mc:Fallback>
      <p:transition spd="med" advTm="85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2" grpId="0" animBg="1"/>
      <p:bldP spid="22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.9|2|2.9|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.5|4.3|2.4|4|1.7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339</Words>
  <Application>Microsoft Office PowerPoint</Application>
  <PresentationFormat>On-screen Show (4:3)</PresentationFormat>
  <Paragraphs>49</Paragraphs>
  <Slides>17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Twinkl SemiBold</vt:lpstr>
      <vt:lpstr>Twinkl</vt:lpstr>
      <vt:lpstr>Sassoon Infant Rg</vt:lpstr>
      <vt:lpstr>Calibri</vt:lpstr>
      <vt:lpstr>Arial</vt:lpstr>
      <vt:lpstr>Office Theme</vt:lpstr>
      <vt:lpstr>PowerPoint Presentation</vt:lpstr>
      <vt:lpstr>There’s a  magic word…</vt:lpstr>
      <vt:lpstr>…it’s not  very big…</vt:lpstr>
      <vt:lpstr>…but it is very important…</vt:lpstr>
      <vt:lpstr>…because it has special powers.</vt:lpstr>
      <vt:lpstr>Look at these sentences</vt:lpstr>
      <vt:lpstr>Now for the magic word…</vt:lpstr>
      <vt:lpstr>…what could it be?</vt:lpstr>
      <vt:lpstr>Not long now…</vt:lpstr>
      <vt:lpstr>…just a bit longer…</vt:lpstr>
      <vt:lpstr>…no really, it’s coming soon…</vt:lpstr>
      <vt:lpstr>…the word is…</vt:lpstr>
      <vt:lpstr>Yet!</vt:lpstr>
      <vt:lpstr>Seriously, this is what it does…</vt:lpstr>
      <vt:lpstr>You Can Do It!</vt:lpstr>
      <vt:lpstr>What Can We Do?</vt:lpstr>
      <vt:lpstr>Now You…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Harris</dc:creator>
  <cp:lastModifiedBy>Isabelle Pitman</cp:lastModifiedBy>
  <cp:revision>17</cp:revision>
  <dcterms:created xsi:type="dcterms:W3CDTF">2017-09-19T10:08:20Z</dcterms:created>
  <dcterms:modified xsi:type="dcterms:W3CDTF">2021-01-16T13:21:25Z</dcterms:modified>
</cp:coreProperties>
</file>