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8" r:id="rId2"/>
    <p:sldId id="257" r:id="rId3"/>
    <p:sldId id="270" r:id="rId4"/>
    <p:sldId id="258" r:id="rId5"/>
    <p:sldId id="269" r:id="rId6"/>
    <p:sldId id="271" r:id="rId7"/>
    <p:sldId id="272" r:id="rId8"/>
    <p:sldId id="276" r:id="rId9"/>
    <p:sldId id="273" r:id="rId10"/>
    <p:sldId id="275" r:id="rId11"/>
    <p:sldId id="274" r:id="rId12"/>
    <p:sldId id="267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1F84C4-FF35-4325-AF95-0542993346A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421D35C-F09C-4EC1-8322-E63324BDBF7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3A7409B-2E46-40E3-876A-D14C56F824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BE4A8E-9543-4699-92AC-3D5E056B2E54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4961DD1-D662-4EFD-A537-05D34409C5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DB84B10-C380-4E49-8CBC-00A5A89EB8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983DC-C098-4D93-B843-D37FF15965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31669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BC00C3-BDAF-4378-BEC3-78F2977B77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A46BA7-6216-4C6D-A4DF-67B0B0B7BE4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0E3F36-1C7B-404B-A430-DC3CF873D2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BE4A8E-9543-4699-92AC-3D5E056B2E54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9A9E70C-3132-4DE3-8FFB-C564D0B1E0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390D399-4C76-4379-8EB2-7A0D610B83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983DC-C098-4D93-B843-D37FF15965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33404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F72AB0-AFAF-4D26-8EC3-33E2A0CF66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412E585-7770-454D-A66E-3BC130DB325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3E751E0-C153-4BEC-A471-2E2CDDF5F2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BE4A8E-9543-4699-92AC-3D5E056B2E54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6643762-5398-49C6-A860-117E7161AD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A9DD209-7F5D-4D6C-A8D6-9C2A7185F9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983DC-C098-4D93-B843-D37FF15965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51402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2DAA38-68FF-4B41-A820-9B9EEE3EF4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A85823C-79C0-4B9C-B8A8-A1B99B7D988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6948D7D-F3BE-4DFF-BFD0-24CB06110F6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7935364-EE74-45C6-8D8E-3F3B2CA2CB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BE4A8E-9543-4699-92AC-3D5E056B2E54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940DAEA-58BB-456C-ADAD-415E005B85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FA8028E-D0D9-495C-A2B7-BC6482ACF8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983DC-C098-4D93-B843-D37FF15965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37398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168635-6908-4BE8-A4E6-A500DB2E09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A5E63A3-3D4D-4713-99D6-F4DF711746F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7EC20F5-A6C8-47EA-9E31-8565DC244E5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B1721AE-F285-458E-B900-43B96E6DD4D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EE6D3BC-4674-4A9A-AB76-0DD2FC7DE34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C38C7D4-8F20-4C21-85DF-A0923268B7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BE4A8E-9543-4699-92AC-3D5E056B2E54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D1D29A6-CAAA-4711-81C5-7955CB5763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48B8894-E91C-4BF3-AB0E-8DD4729847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983DC-C098-4D93-B843-D37FF15965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73356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B00AF7-6EF6-4ABD-8105-0424850C6E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78B5118-ACD3-44BA-9911-01DE3BFE43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BE4A8E-9543-4699-92AC-3D5E056B2E54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28AD87C-6468-4DCC-AFF8-9BC354C049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7802599-2D71-406E-9EAC-3ED81A08A6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983DC-C098-4D93-B843-D37FF15965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55073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2E77331-093A-4874-AA11-14114C4F28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BE4A8E-9543-4699-92AC-3D5E056B2E54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B7D42F0-5C0D-4652-B7AD-83646A7898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0F16C13-B0E7-460A-B3C5-6A2838D470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983DC-C098-4D93-B843-D37FF15965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30315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9CB67-F96D-492D-ABD0-90FCCD8EF3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D43875C-E9B5-48F2-92FB-F708596600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E0475B9-12A2-4A11-9991-1A2B86E5710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F733D46-86CF-40BF-98A5-6422C42595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BE4A8E-9543-4699-92AC-3D5E056B2E54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183BEA6-E6A0-4844-A0B8-271593B67A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1879F9A-7CBF-4E55-B63A-FDF1B6E9E8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983DC-C098-4D93-B843-D37FF15965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9128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DAB61C-5036-4507-B8B0-F736DE1655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D8F6EC1-3E2C-4338-8876-50915E0E88D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94C8632-38BE-4EF1-A836-FE077864809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BA51DC7-EC4E-4701-9ADB-744B5DFE08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BE4A8E-9543-4699-92AC-3D5E056B2E54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2DD0826-969F-4BD7-BFB4-0A65A42883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2DE16DB-DFDF-48DA-8CAC-A6D5CF2709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983DC-C098-4D93-B843-D37FF15965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84032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FD788A-4D12-474C-BBC1-4500584B1F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CF658AB-3ED8-403A-B92D-72261BC9228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F6E54A-D053-47A6-BC2C-CD4F076EB6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BE4A8E-9543-4699-92AC-3D5E056B2E54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AD79DCD-304A-4A74-8148-45B37794A9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D73D103-5269-456E-AB45-29D453D213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983DC-C098-4D93-B843-D37FF15965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48398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D17F779-F652-4F2A-AE3B-A287952ADA5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B8178AE-C6BD-4548-A1EA-47B23F6C0ED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687E10F-C4A7-4DE0-BE58-745DF5F904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BE4A8E-9543-4699-92AC-3D5E056B2E54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25D2672-1260-48D3-9D65-2006D9C8FC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B9CB8CC-9BED-40B1-9786-E26514167E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983DC-C098-4D93-B843-D37FF15965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16968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10F4832-DCE4-4CB7-9D6F-1E242C4033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E4E6CE-A1E1-4BEA-B3A1-D1A1537AA82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10D69DD-F7EA-4A94-A1E7-0A2688B33D6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BE4A8E-9543-4699-92AC-3D5E056B2E54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7120853-DF24-4955-8BF9-277BC9016B5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5F44457-8DE1-4261-A3DA-3F47C0C5CB8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5983DC-C098-4D93-B843-D37FF15965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89093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2.pn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media3.m4a"/><Relationship Id="rId2" Type="http://schemas.microsoft.com/office/2007/relationships/media" Target="../media/media3.m4a"/><Relationship Id="rId1" Type="http://schemas.openxmlformats.org/officeDocument/2006/relationships/tags" Target="../tags/tag1.xml"/><Relationship Id="rId6" Type="http://schemas.openxmlformats.org/officeDocument/2006/relationships/image" Target="../media/image2.png"/><Relationship Id="rId5" Type="http://schemas.openxmlformats.org/officeDocument/2006/relationships/image" Target="../media/image4.jpeg"/><Relationship Id="rId4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media4.m4a"/><Relationship Id="rId2" Type="http://schemas.microsoft.com/office/2007/relationships/media" Target="../media/media4.m4a"/><Relationship Id="rId1" Type="http://schemas.openxmlformats.org/officeDocument/2006/relationships/tags" Target="../tags/tag2.xml"/><Relationship Id="rId6" Type="http://schemas.openxmlformats.org/officeDocument/2006/relationships/image" Target="../media/image2.png"/><Relationship Id="rId5" Type="http://schemas.openxmlformats.org/officeDocument/2006/relationships/image" Target="../media/image5.jpeg"/><Relationship Id="rId4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2.png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audio" Target="../media/media6.m4a"/><Relationship Id="rId7" Type="http://schemas.openxmlformats.org/officeDocument/2006/relationships/image" Target="../media/image9.jpeg"/><Relationship Id="rId2" Type="http://schemas.microsoft.com/office/2007/relationships/media" Target="../media/media6.m4a"/><Relationship Id="rId1" Type="http://schemas.openxmlformats.org/officeDocument/2006/relationships/tags" Target="../tags/tag3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2.png"/><Relationship Id="rId4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5" Type="http://schemas.openxmlformats.org/officeDocument/2006/relationships/image" Target="../media/image2.png"/><Relationship Id="rId4" Type="http://schemas.openxmlformats.org/officeDocument/2006/relationships/image" Target="../media/image1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5" Type="http://schemas.openxmlformats.org/officeDocument/2006/relationships/image" Target="../media/image2.png"/><Relationship Id="rId4" Type="http://schemas.openxmlformats.org/officeDocument/2006/relationships/image" Target="../media/image1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5" Type="http://schemas.openxmlformats.org/officeDocument/2006/relationships/image" Target="../media/image2.png"/><Relationship Id="rId4" Type="http://schemas.openxmlformats.org/officeDocument/2006/relationships/image" Target="../media/image1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5" Type="http://schemas.openxmlformats.org/officeDocument/2006/relationships/image" Target="../media/image2.png"/><Relationship Id="rId4" Type="http://schemas.openxmlformats.org/officeDocument/2006/relationships/image" Target="../media/image1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5" Type="http://schemas.openxmlformats.org/officeDocument/2006/relationships/image" Target="../media/image2.png"/><Relationship Id="rId4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72CD46-E291-47D6-A9EB-9115B35A724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419100"/>
            <a:ext cx="9144000" cy="1154112"/>
          </a:xfrm>
        </p:spPr>
        <p:txBody>
          <a:bodyPr>
            <a:normAutofit/>
          </a:bodyPr>
          <a:lstStyle/>
          <a:p>
            <a:r>
              <a:rPr lang="en-GB" sz="7200" dirty="0">
                <a:solidFill>
                  <a:schemeClr val="bg1"/>
                </a:solidFill>
              </a:rPr>
              <a:t>English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4F35ED8-94D6-4DE0-984B-B0BC115CA53F}"/>
              </a:ext>
            </a:extLst>
          </p:cNvPr>
          <p:cNvSpPr/>
          <p:nvPr/>
        </p:nvSpPr>
        <p:spPr>
          <a:xfrm>
            <a:off x="3176588" y="1949450"/>
            <a:ext cx="6278867" cy="4205288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26" name="Picture 2" descr="HIV Research: How Cows Are Helping | Time">
            <a:extLst>
              <a:ext uri="{FF2B5EF4-FFF2-40B4-BE49-F238E27FC236}">
                <a16:creationId xmlns:a16="http://schemas.microsoft.com/office/drawing/2014/main" id="{39A1BFF8-D4B7-4640-BC7F-CDADEC780AA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6588" y="1949450"/>
            <a:ext cx="6278867" cy="4178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DB16F9EC-0909-4371-9463-A7B91219116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54537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7902"/>
    </mc:Choice>
    <mc:Fallback>
      <p:transition spd="slow" advTm="1790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72CD46-E291-47D6-A9EB-9115B35A724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006007" y="390525"/>
            <a:ext cx="9726412" cy="1858962"/>
          </a:xfrm>
        </p:spPr>
        <p:txBody>
          <a:bodyPr>
            <a:normAutofit fontScale="90000"/>
          </a:bodyPr>
          <a:lstStyle/>
          <a:p>
            <a:pPr algn="l"/>
            <a:r>
              <a:rPr lang="en-GB" sz="7200" dirty="0">
                <a:solidFill>
                  <a:srgbClr val="0070C0"/>
                </a:solidFill>
              </a:rPr>
              <a:t>Learning Objective: </a:t>
            </a:r>
            <a:br>
              <a:rPr lang="en-GB" sz="7200" dirty="0">
                <a:solidFill>
                  <a:srgbClr val="0070C0"/>
                </a:solidFill>
              </a:rPr>
            </a:br>
            <a:r>
              <a:rPr lang="en-GB" sz="7200" dirty="0"/>
              <a:t>To write non-fiction facts.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C5397CD-F823-4B88-A6BC-2EF0651BC035}"/>
              </a:ext>
            </a:extLst>
          </p:cNvPr>
          <p:cNvSpPr/>
          <p:nvPr/>
        </p:nvSpPr>
        <p:spPr>
          <a:xfrm>
            <a:off x="4614863" y="2609849"/>
            <a:ext cx="3348037" cy="3571875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050" name="Picture 2" descr="Dairy cows | Viva! - The Vegan Charity">
            <a:extLst>
              <a:ext uri="{FF2B5EF4-FFF2-40B4-BE49-F238E27FC236}">
                <a16:creationId xmlns:a16="http://schemas.microsoft.com/office/drawing/2014/main" id="{E3327E76-1AD4-4A6C-90A4-68EAB7CE46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4863" y="2676524"/>
            <a:ext cx="3348037" cy="35051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7DDD2EC3-E758-43C2-9381-746A80217C3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32935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7149"/>
    </mc:Choice>
    <mc:Fallback>
      <p:transition spd="slow" advTm="2714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72CD46-E291-47D6-A9EB-9115B35A724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47674" y="295275"/>
            <a:ext cx="11401425" cy="1154112"/>
          </a:xfrm>
        </p:spPr>
        <p:txBody>
          <a:bodyPr>
            <a:normAutofit fontScale="90000"/>
          </a:bodyPr>
          <a:lstStyle/>
          <a:p>
            <a:pPr algn="l"/>
            <a:r>
              <a:rPr lang="en-GB" sz="7200" dirty="0"/>
              <a:t>What do you know about cows?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9E8EEF10-C7AA-4972-96D7-9B67CCDCD380}"/>
              </a:ext>
            </a:extLst>
          </p:cNvPr>
          <p:cNvSpPr txBox="1">
            <a:spLocks/>
          </p:cNvSpPr>
          <p:nvPr/>
        </p:nvSpPr>
        <p:spPr>
          <a:xfrm>
            <a:off x="447672" y="449262"/>
            <a:ext cx="10658475" cy="2141538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685800" indent="-685800" algn="l">
              <a:buFont typeface="Arial" panose="020B0604020202020204" pitchFamily="34" charset="0"/>
              <a:buChar char="•"/>
            </a:pPr>
            <a:r>
              <a:rPr lang="en-GB" sz="5400" dirty="0"/>
              <a:t>Cows are mammals.</a:t>
            </a: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F33DF29D-86FE-4A33-8DDE-6DFAAA19226E}"/>
              </a:ext>
            </a:extLst>
          </p:cNvPr>
          <p:cNvSpPr txBox="1">
            <a:spLocks/>
          </p:cNvSpPr>
          <p:nvPr/>
        </p:nvSpPr>
        <p:spPr>
          <a:xfrm>
            <a:off x="600072" y="3567907"/>
            <a:ext cx="10658475" cy="2141538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53975" cmpd="sng">
            <a:solidFill>
              <a:srgbClr val="FF0000"/>
            </a:solidFill>
          </a:ln>
        </p:spPr>
        <p:txBody>
          <a:bodyPr vert="horz" lIns="91440" tIns="45720" rIns="91440" bIns="45720" rtlCol="0" anchor="b">
            <a:normAutofit fontScale="97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5400" dirty="0"/>
              <a:t>A mammal is an animal that gives birth to live young and they feed their babies with milk.</a:t>
            </a:r>
          </a:p>
        </p:txBody>
      </p:sp>
      <p:pic>
        <p:nvPicPr>
          <p:cNvPr id="4098" name="Picture 2" descr="5 Ways Drinking Milk Hurts Cows ? | Save Animals | PETA Kids">
            <a:extLst>
              <a:ext uri="{FF2B5EF4-FFF2-40B4-BE49-F238E27FC236}">
                <a16:creationId xmlns:a16="http://schemas.microsoft.com/office/drawing/2014/main" id="{C03C9299-3011-48C8-8B90-C1314D91E5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7563" y="1449387"/>
            <a:ext cx="2890837" cy="18414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43F54CED-F810-4165-8BE0-91E9CF0E0576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3690900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1770"/>
    </mc:Choice>
    <mc:Fallback>
      <p:transition spd="slow" advTm="5177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72CD46-E291-47D6-A9EB-9115B35A724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47674" y="295275"/>
            <a:ext cx="11401425" cy="1154112"/>
          </a:xfrm>
        </p:spPr>
        <p:txBody>
          <a:bodyPr>
            <a:normAutofit fontScale="90000"/>
          </a:bodyPr>
          <a:lstStyle/>
          <a:p>
            <a:pPr algn="l"/>
            <a:r>
              <a:rPr lang="en-GB" sz="7200" dirty="0"/>
              <a:t>What do you know about cows?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3FA72ECA-5243-4CB8-B34A-CDA1F00447DA}"/>
              </a:ext>
            </a:extLst>
          </p:cNvPr>
          <p:cNvSpPr txBox="1">
            <a:spLocks/>
          </p:cNvSpPr>
          <p:nvPr/>
        </p:nvSpPr>
        <p:spPr>
          <a:xfrm>
            <a:off x="447674" y="589755"/>
            <a:ext cx="10658475" cy="2141538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685800" indent="-685800" algn="l">
              <a:buFont typeface="Arial" panose="020B0604020202020204" pitchFamily="34" charset="0"/>
              <a:buChar char="•"/>
            </a:pPr>
            <a:r>
              <a:rPr lang="en-GB" sz="5400" dirty="0"/>
              <a:t>Cows are herbivores.</a:t>
            </a:r>
          </a:p>
        </p:txBody>
      </p:sp>
      <p:pic>
        <p:nvPicPr>
          <p:cNvPr id="3076" name="Picture 4" descr="Freedom from Hunger &amp; Thirst | Animal Care for Cow | SPCA Kids Education">
            <a:extLst>
              <a:ext uri="{FF2B5EF4-FFF2-40B4-BE49-F238E27FC236}">
                <a16:creationId xmlns:a16="http://schemas.microsoft.com/office/drawing/2014/main" id="{8D6469E9-45DE-4C4E-9016-567F42752C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19988" y="1449387"/>
            <a:ext cx="2974720" cy="1768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itle 1">
            <a:extLst>
              <a:ext uri="{FF2B5EF4-FFF2-40B4-BE49-F238E27FC236}">
                <a16:creationId xmlns:a16="http://schemas.microsoft.com/office/drawing/2014/main" id="{A727CD1A-2220-456B-9071-6053002DB413}"/>
              </a:ext>
            </a:extLst>
          </p:cNvPr>
          <p:cNvSpPr txBox="1">
            <a:spLocks/>
          </p:cNvSpPr>
          <p:nvPr/>
        </p:nvSpPr>
        <p:spPr>
          <a:xfrm>
            <a:off x="766762" y="3590925"/>
            <a:ext cx="10658475" cy="2141538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53975" cmpd="sng">
            <a:solidFill>
              <a:srgbClr val="FF0000"/>
            </a:solidFill>
          </a:ln>
        </p:spPr>
        <p:txBody>
          <a:bodyPr vert="horz" lIns="91440" tIns="45720" rIns="91440" bIns="45720" rtlCol="0" anchor="b">
            <a:normAutofit fontScale="97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5400" dirty="0"/>
              <a:t>A herbivore is an animal that only eats plants in their daily diet. They only need plants to get energy.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735A56C2-05D1-451C-8658-92A25E7FD45A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569415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621"/>
    </mc:Choice>
    <mc:Fallback>
      <p:transition spd="slow" advTm="4062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72CD46-E291-47D6-A9EB-9115B35A724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47674" y="295275"/>
            <a:ext cx="11401425" cy="1154112"/>
          </a:xfrm>
        </p:spPr>
        <p:txBody>
          <a:bodyPr>
            <a:normAutofit/>
          </a:bodyPr>
          <a:lstStyle/>
          <a:p>
            <a:pPr algn="l"/>
            <a:r>
              <a:rPr lang="en-GB" sz="7200" dirty="0"/>
              <a:t>More facts…</a:t>
            </a:r>
          </a:p>
        </p:txBody>
      </p:sp>
      <p:pic>
        <p:nvPicPr>
          <p:cNvPr id="3074" name="Picture 2" descr="Woolshed 1: Grazing problems with cows' teeth">
            <a:extLst>
              <a:ext uri="{FF2B5EF4-FFF2-40B4-BE49-F238E27FC236}">
                <a16:creationId xmlns:a16="http://schemas.microsoft.com/office/drawing/2014/main" id="{AD2B115E-2CBE-4543-AC2F-8797102F9C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0317" y="3683522"/>
            <a:ext cx="4122737" cy="28040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63717514-B2E9-4ACB-ABC9-26CBB95E6948}"/>
              </a:ext>
            </a:extLst>
          </p:cNvPr>
          <p:cNvSpPr txBox="1">
            <a:spLocks/>
          </p:cNvSpPr>
          <p:nvPr/>
        </p:nvSpPr>
        <p:spPr>
          <a:xfrm>
            <a:off x="447674" y="1449387"/>
            <a:ext cx="10658475" cy="2141538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685800" indent="-685800" algn="l">
              <a:buFont typeface="Arial" panose="020B0604020202020204" pitchFamily="34" charset="0"/>
              <a:buChar char="•"/>
            </a:pPr>
            <a:r>
              <a:rPr lang="en-GB" sz="5400" dirty="0"/>
              <a:t>Cows don’t have teeth on top at the front of their mouth; instead they have a hard pad on which to chew.</a:t>
            </a:r>
          </a:p>
        </p:txBody>
      </p:sp>
      <p:pic>
        <p:nvPicPr>
          <p:cNvPr id="10" name="Audio 9">
            <a:hlinkClick r:id="" action="ppaction://media"/>
            <a:extLst>
              <a:ext uri="{FF2B5EF4-FFF2-40B4-BE49-F238E27FC236}">
                <a16:creationId xmlns:a16="http://schemas.microsoft.com/office/drawing/2014/main" id="{D89D664F-A123-42F3-8FC9-426F64A0F4B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73923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7850"/>
    </mc:Choice>
    <mc:Fallback>
      <p:transition spd="slow" advTm="1785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72CD46-E291-47D6-A9EB-9115B35A724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47674" y="295275"/>
            <a:ext cx="11401425" cy="1154112"/>
          </a:xfrm>
        </p:spPr>
        <p:txBody>
          <a:bodyPr>
            <a:normAutofit/>
          </a:bodyPr>
          <a:lstStyle/>
          <a:p>
            <a:pPr algn="l"/>
            <a:r>
              <a:rPr lang="en-GB" sz="7200" dirty="0"/>
              <a:t>More facts…</a:t>
            </a: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63717514-B2E9-4ACB-ABC9-26CBB95E6948}"/>
              </a:ext>
            </a:extLst>
          </p:cNvPr>
          <p:cNvSpPr txBox="1">
            <a:spLocks/>
          </p:cNvSpPr>
          <p:nvPr/>
        </p:nvSpPr>
        <p:spPr>
          <a:xfrm>
            <a:off x="447674" y="1449387"/>
            <a:ext cx="10658475" cy="2141538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685800" indent="-685800" algn="l">
              <a:buFont typeface="Arial" panose="020B0604020202020204" pitchFamily="34" charset="0"/>
              <a:buChar char="•"/>
            </a:pPr>
            <a:r>
              <a:rPr lang="en-GB" sz="5400" dirty="0"/>
              <a:t>Black and white cows are called ‘Holstein’ Cows and their markings are like fingerprints; they are all different.</a:t>
            </a:r>
          </a:p>
        </p:txBody>
      </p:sp>
      <p:pic>
        <p:nvPicPr>
          <p:cNvPr id="6146" name="Picture 2" descr="10 Herbivores - My Animals">
            <a:extLst>
              <a:ext uri="{FF2B5EF4-FFF2-40B4-BE49-F238E27FC236}">
                <a16:creationId xmlns:a16="http://schemas.microsoft.com/office/drawing/2014/main" id="{C4307F71-6679-4F41-A253-77FF23D212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8930" y="3939187"/>
            <a:ext cx="3413187" cy="22802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Cattle | Disney Animals Wiki | Fandom">
            <a:extLst>
              <a:ext uri="{FF2B5EF4-FFF2-40B4-BE49-F238E27FC236}">
                <a16:creationId xmlns:a16="http://schemas.microsoft.com/office/drawing/2014/main" id="{12B8DC32-2641-4C1D-AA18-EF6BD92B55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3980" y="3922173"/>
            <a:ext cx="2732241" cy="2297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Do we say mode of nutrition in herbivores to be herbivorous or herbivore? |  Socratic">
            <a:extLst>
              <a:ext uri="{FF2B5EF4-FFF2-40B4-BE49-F238E27FC236}">
                <a16:creationId xmlns:a16="http://schemas.microsoft.com/office/drawing/2014/main" id="{C13BB7F6-9D99-4B4E-A782-03717575E0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08084" y="3895385"/>
            <a:ext cx="3398065" cy="2270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527A302F-0C51-4177-9C37-FE7EAEBAB862}"/>
              </a:ext>
            </a:extLst>
          </p:cNvPr>
          <p:cNvSpPr txBox="1">
            <a:spLocks/>
          </p:cNvSpPr>
          <p:nvPr/>
        </p:nvSpPr>
        <p:spPr>
          <a:xfrm>
            <a:off x="766762" y="3648136"/>
            <a:ext cx="10658475" cy="2845386"/>
          </a:xfrm>
          <a:prstGeom prst="rect">
            <a:avLst/>
          </a:prstGeom>
          <a:noFill/>
          <a:ln w="53975" cmpd="sng">
            <a:solidFill>
              <a:srgbClr val="FF0000"/>
            </a:solidFill>
          </a:ln>
        </p:spPr>
        <p:txBody>
          <a:bodyPr vert="horz" lIns="91440" tIns="45720" rIns="91440" bIns="45720" rtlCol="0" anchor="b">
            <a:normAutofit fontScale="975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en-GB" sz="5400" dirty="0"/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33030972-97BD-4F3A-9477-6740681A62E7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6900984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1346"/>
    </mc:Choice>
    <mc:Fallback>
      <p:transition spd="slow" advTm="3134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72CD46-E291-47D6-A9EB-9115B35A724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47674" y="117721"/>
            <a:ext cx="11401425" cy="1154112"/>
          </a:xfrm>
        </p:spPr>
        <p:txBody>
          <a:bodyPr>
            <a:normAutofit/>
          </a:bodyPr>
          <a:lstStyle/>
          <a:p>
            <a:pPr algn="l"/>
            <a:r>
              <a:rPr lang="en-GB" sz="6600" dirty="0"/>
              <a:t>Did you know…</a:t>
            </a: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63717514-B2E9-4ACB-ABC9-26CBB95E6948}"/>
              </a:ext>
            </a:extLst>
          </p:cNvPr>
          <p:cNvSpPr txBox="1">
            <a:spLocks/>
          </p:cNvSpPr>
          <p:nvPr/>
        </p:nvSpPr>
        <p:spPr>
          <a:xfrm>
            <a:off x="447674" y="1191934"/>
            <a:ext cx="10658475" cy="3122613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685800" indent="-685800" algn="l">
              <a:buFont typeface="Arial" panose="020B0604020202020204" pitchFamily="34" charset="0"/>
              <a:buChar char="•"/>
            </a:pPr>
            <a:r>
              <a:rPr lang="en-GB" sz="5400" dirty="0"/>
              <a:t>Cows can walk up steps but they find it very tricky to walk down! This is because their  body is big and their legs are not that strong. </a:t>
            </a:r>
          </a:p>
        </p:txBody>
      </p:sp>
      <p:pic>
        <p:nvPicPr>
          <p:cNvPr id="7170" name="Picture 2" descr="Cattle Loading Ramp- Adjustable 4.8m - Commander Ag-Quip">
            <a:extLst>
              <a:ext uri="{FF2B5EF4-FFF2-40B4-BE49-F238E27FC236}">
                <a16:creationId xmlns:a16="http://schemas.microsoft.com/office/drawing/2014/main" id="{EFBA3B46-8EA4-46F9-AAA8-111DF68645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2391" y="4261652"/>
            <a:ext cx="3667217" cy="24786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155F90E1-16D1-44B5-8CE6-6CEFC53BDEB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53848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3890"/>
    </mc:Choice>
    <mc:Fallback>
      <p:transition spd="slow" advTm="2389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72CD46-E291-47D6-A9EB-9115B35A724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47674" y="117721"/>
            <a:ext cx="11401425" cy="1154112"/>
          </a:xfrm>
        </p:spPr>
        <p:txBody>
          <a:bodyPr>
            <a:normAutofit/>
          </a:bodyPr>
          <a:lstStyle/>
          <a:p>
            <a:pPr algn="l"/>
            <a:r>
              <a:rPr lang="en-GB" sz="6600" dirty="0"/>
              <a:t>Cows give us milk!</a:t>
            </a:r>
          </a:p>
        </p:txBody>
      </p:sp>
      <p:pic>
        <p:nvPicPr>
          <p:cNvPr id="11266" name="Picture 2" descr="How To Milk A Cow - Hobby Farms">
            <a:extLst>
              <a:ext uri="{FF2B5EF4-FFF2-40B4-BE49-F238E27FC236}">
                <a16:creationId xmlns:a16="http://schemas.microsoft.com/office/drawing/2014/main" id="{4C07FCED-742A-4316-8AA2-2DE5712843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8778" y="1501436"/>
            <a:ext cx="7777579" cy="44870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7FFECBD9-8138-41F0-9AA5-43BCCD2A924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69949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479"/>
    </mc:Choice>
    <mc:Fallback>
      <p:transition spd="slow" advTm="1147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72CD46-E291-47D6-A9EB-9115B35A724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47674" y="117721"/>
            <a:ext cx="11401425" cy="1154112"/>
          </a:xfrm>
        </p:spPr>
        <p:txBody>
          <a:bodyPr>
            <a:normAutofit/>
          </a:bodyPr>
          <a:lstStyle/>
          <a:p>
            <a:pPr algn="l"/>
            <a:r>
              <a:rPr lang="en-GB" sz="6600" dirty="0"/>
              <a:t>Did you know…</a:t>
            </a: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63717514-B2E9-4ACB-ABC9-26CBB95E6948}"/>
              </a:ext>
            </a:extLst>
          </p:cNvPr>
          <p:cNvSpPr txBox="1">
            <a:spLocks/>
          </p:cNvSpPr>
          <p:nvPr/>
        </p:nvSpPr>
        <p:spPr>
          <a:xfrm>
            <a:off x="447674" y="1191934"/>
            <a:ext cx="10658475" cy="3122613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685800" indent="-685800" algn="l">
              <a:buFont typeface="Arial" panose="020B0604020202020204" pitchFamily="34" charset="0"/>
              <a:buChar char="•"/>
            </a:pPr>
            <a:r>
              <a:rPr lang="en-GB" sz="5400" dirty="0"/>
              <a:t>If it is hot, cows will drink 140 litres of water in a day. If they do not have enough water, they will produce less milk. </a:t>
            </a:r>
          </a:p>
        </p:txBody>
      </p:sp>
      <p:pic>
        <p:nvPicPr>
          <p:cNvPr id="8194" name="Picture 2" descr="Are Your Cows Thirsty? | WVC">
            <a:extLst>
              <a:ext uri="{FF2B5EF4-FFF2-40B4-BE49-F238E27FC236}">
                <a16:creationId xmlns:a16="http://schemas.microsoft.com/office/drawing/2014/main" id="{537CC6CC-AB95-4304-B5DE-3F6EDD8C2C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410" y="3643425"/>
            <a:ext cx="4316397" cy="28704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9442189B-1A96-4F50-BB09-09D5EA210A5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68616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3115"/>
    </mc:Choice>
    <mc:Fallback>
      <p:transition spd="slow" advTm="2311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72CD46-E291-47D6-A9EB-9115B35A724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47674" y="117721"/>
            <a:ext cx="11401425" cy="1154112"/>
          </a:xfrm>
        </p:spPr>
        <p:txBody>
          <a:bodyPr>
            <a:normAutofit/>
          </a:bodyPr>
          <a:lstStyle/>
          <a:p>
            <a:pPr algn="l"/>
            <a:r>
              <a:rPr lang="en-GB" sz="6600" dirty="0"/>
              <a:t>Did you know…</a:t>
            </a: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63717514-B2E9-4ACB-ABC9-26CBB95E6948}"/>
              </a:ext>
            </a:extLst>
          </p:cNvPr>
          <p:cNvSpPr txBox="1">
            <a:spLocks/>
          </p:cNvSpPr>
          <p:nvPr/>
        </p:nvSpPr>
        <p:spPr>
          <a:xfrm>
            <a:off x="342901" y="543864"/>
            <a:ext cx="10658475" cy="3122613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685800" indent="-685800" algn="l">
              <a:buFont typeface="Arial" panose="020B0604020202020204" pitchFamily="34" charset="0"/>
              <a:buChar char="•"/>
            </a:pPr>
            <a:r>
              <a:rPr lang="en-GB" sz="5400" dirty="0"/>
              <a:t>Cows are colour blind; they find it very tricky to see the colours red and green.  </a:t>
            </a:r>
          </a:p>
        </p:txBody>
      </p:sp>
      <p:pic>
        <p:nvPicPr>
          <p:cNvPr id="10242" name="Picture 2" descr="Green cows and black grass - Science Musings">
            <a:extLst>
              <a:ext uri="{FF2B5EF4-FFF2-40B4-BE49-F238E27FC236}">
                <a16:creationId xmlns:a16="http://schemas.microsoft.com/office/drawing/2014/main" id="{74CF23D4-C612-4E95-91ED-990BF69A99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4072" y="3066417"/>
            <a:ext cx="6852914" cy="34264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833B55B7-F6D7-4A85-BA4B-BB7EB199931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65247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3550"/>
    </mc:Choice>
    <mc:Fallback>
      <p:transition spd="slow" advTm="2355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72CD46-E291-47D6-A9EB-9115B35A724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47674" y="117721"/>
            <a:ext cx="11401425" cy="1154112"/>
          </a:xfrm>
        </p:spPr>
        <p:txBody>
          <a:bodyPr>
            <a:normAutofit/>
          </a:bodyPr>
          <a:lstStyle/>
          <a:p>
            <a:pPr algn="l"/>
            <a:r>
              <a:rPr lang="en-GB" sz="6600" dirty="0"/>
              <a:t>Did you know…</a:t>
            </a: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63717514-B2E9-4ACB-ABC9-26CBB95E6948}"/>
              </a:ext>
            </a:extLst>
          </p:cNvPr>
          <p:cNvSpPr txBox="1">
            <a:spLocks/>
          </p:cNvSpPr>
          <p:nvPr/>
        </p:nvSpPr>
        <p:spPr>
          <a:xfrm>
            <a:off x="447674" y="614886"/>
            <a:ext cx="10658475" cy="3122613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685800" indent="-685800" algn="l">
              <a:buFont typeface="Arial" panose="020B0604020202020204" pitchFamily="34" charset="0"/>
              <a:buChar char="•"/>
            </a:pPr>
            <a:r>
              <a:rPr lang="en-GB" sz="5400" dirty="0"/>
              <a:t>A ‘Dexter’ cow is very small and people sometimes keep them as a pet. </a:t>
            </a:r>
          </a:p>
        </p:txBody>
      </p:sp>
      <p:pic>
        <p:nvPicPr>
          <p:cNvPr id="9218" name="Picture 2" descr="Ideal Small Farm Cows: Dexter Cattle | MOTHER EARTH NEWS">
            <a:extLst>
              <a:ext uri="{FF2B5EF4-FFF2-40B4-BE49-F238E27FC236}">
                <a16:creationId xmlns:a16="http://schemas.microsoft.com/office/drawing/2014/main" id="{E9977391-94F3-4A91-911A-B0E85D59F5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2311" y="3080550"/>
            <a:ext cx="6005976" cy="32904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A4CEDE8A-6C61-4874-8ED8-8AEA0D28FBC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06869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1811"/>
    </mc:Choice>
    <mc:Fallback>
      <p:transition spd="slow" advTm="2181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9E8EEF10-C7AA-4972-96D7-9B67CCDCD380}"/>
              </a:ext>
            </a:extLst>
          </p:cNvPr>
          <p:cNvSpPr txBox="1">
            <a:spLocks/>
          </p:cNvSpPr>
          <p:nvPr/>
        </p:nvSpPr>
        <p:spPr>
          <a:xfrm>
            <a:off x="6649375" y="5024758"/>
            <a:ext cx="5433134" cy="137953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GB" sz="4400" dirty="0"/>
              <a:t>Read the information again.</a:t>
            </a:r>
          </a:p>
          <a:p>
            <a:pPr algn="l"/>
            <a:endParaRPr lang="en-GB" sz="4400" dirty="0"/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GB" sz="4400" dirty="0"/>
              <a:t>Write some non-fiction facts.</a:t>
            </a:r>
          </a:p>
          <a:p>
            <a:pPr algn="l"/>
            <a:endParaRPr lang="en-GB" sz="4400" dirty="0"/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GB" sz="4400" dirty="0"/>
              <a:t>Remember the sentence rules.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endParaRPr lang="en-GB" sz="4400" dirty="0"/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GB" sz="4400" dirty="0"/>
              <a:t>Draw a cow!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6AE277CE-DFFC-4453-9E18-D69A51E8A07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448" y="389722"/>
            <a:ext cx="4544632" cy="5918757"/>
          </a:xfrm>
          <a:prstGeom prst="rect">
            <a:avLst/>
          </a:prstGeom>
        </p:spPr>
      </p:pic>
      <p:pic>
        <p:nvPicPr>
          <p:cNvPr id="11" name="Audio 10">
            <a:hlinkClick r:id="" action="ppaction://media"/>
            <a:extLst>
              <a:ext uri="{FF2B5EF4-FFF2-40B4-BE49-F238E27FC236}">
                <a16:creationId xmlns:a16="http://schemas.microsoft.com/office/drawing/2014/main" id="{CA1C8FE1-5265-4AE3-AD63-779859B6A9C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96346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8685"/>
    </mc:Choice>
    <mc:Fallback>
      <p:transition spd="slow" advTm="6868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1.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8.4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7.6|2.3|2.1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2048</TotalTime>
  <Words>260</Words>
  <Application>Microsoft Office PowerPoint</Application>
  <PresentationFormat>Widescreen</PresentationFormat>
  <Paragraphs>28</Paragraphs>
  <Slides>12</Slides>
  <Notes>0</Notes>
  <HiddenSlides>0</HiddenSlides>
  <MMClips>12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Arial</vt:lpstr>
      <vt:lpstr>Calibri</vt:lpstr>
      <vt:lpstr>Calibri Light</vt:lpstr>
      <vt:lpstr>Office Theme</vt:lpstr>
      <vt:lpstr>English</vt:lpstr>
      <vt:lpstr>Learning Objective:  To write non-fiction facts.</vt:lpstr>
      <vt:lpstr>What do you know about cows?</vt:lpstr>
      <vt:lpstr>What do you know about cows?</vt:lpstr>
      <vt:lpstr>More facts…</vt:lpstr>
      <vt:lpstr>More facts…</vt:lpstr>
      <vt:lpstr>Did you know…</vt:lpstr>
      <vt:lpstr>Cows give us milk!</vt:lpstr>
      <vt:lpstr>Did you know…</vt:lpstr>
      <vt:lpstr>Did you know…</vt:lpstr>
      <vt:lpstr>Did you know…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English</dc:title>
  <dc:creator>J. West</dc:creator>
  <cp:lastModifiedBy>J. West</cp:lastModifiedBy>
  <cp:revision>25</cp:revision>
  <dcterms:created xsi:type="dcterms:W3CDTF">2021-01-17T00:09:15Z</dcterms:created>
  <dcterms:modified xsi:type="dcterms:W3CDTF">2021-01-24T13:18:55Z</dcterms:modified>
</cp:coreProperties>
</file>