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58" r:id="rId2"/>
    <p:sldId id="263" r:id="rId3"/>
    <p:sldId id="274" r:id="rId4"/>
    <p:sldId id="264" r:id="rId5"/>
    <p:sldId id="268" r:id="rId6"/>
    <p:sldId id="272" r:id="rId7"/>
    <p:sldId id="270" r:id="rId8"/>
    <p:sldId id="271" r:id="rId9"/>
    <p:sldId id="273" r:id="rId10"/>
    <p:sldId id="275" r:id="rId11"/>
    <p:sldId id="276" r:id="rId12"/>
    <p:sldId id="277" r:id="rId13"/>
    <p:sldId id="278" r:id="rId14"/>
    <p:sldId id="267"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Sassoon Infant Rg" panose="02000503030000020003" charset="0"/>
      <p:regular r:id="rId22"/>
      <p:bold r:id="rId23"/>
    </p:embeddedFont>
    <p:embeddedFont>
      <p:font typeface="SassoonPrimaryInfant" pitchFamily="2" charset="0"/>
      <p:regular r:id="rId24"/>
      <p:bold r:id="rId25"/>
    </p:embeddedFont>
    <p:embeddedFont>
      <p:font typeface="Tuffy" panose="020B0603060100000000" charset="0"/>
      <p:regular r:id="rId26"/>
      <p:bold r:id="rId27"/>
      <p:italic r:id="rId28"/>
      <p:boldItalic r:id="rId29"/>
    </p:embeddedFont>
    <p:embeddedFont>
      <p:font typeface="Twinkl" panose="020B0604020202020204" charset="0"/>
      <p:regular r:id="rId30"/>
      <p:bold r:id="rId31"/>
    </p:embeddedFont>
    <p:embeddedFont>
      <p:font typeface="Twinkl SemiBold" charset="0"/>
      <p:bold r:id="rId32"/>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EDF97"/>
    <a:srgbClr val="AFDEF8"/>
    <a:srgbClr val="90C7E5"/>
    <a:srgbClr val="4DB1E3"/>
    <a:srgbClr val="ACDDFC"/>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86" d="100"/>
          <a:sy n="86" d="100"/>
        </p:scale>
        <p:origin x="1152"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A79F1CE-95A2-422E-B356-A88BEE07307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ECB9B1B4-9D64-415B-BE5F-A58E1E25A5B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68FD458-727E-4156-B7A9-5FD66894D354}" type="datetimeFigureOut">
              <a:rPr lang="en-GB"/>
              <a:pPr>
                <a:defRPr/>
              </a:pPr>
              <a:t>18/02/2022</a:t>
            </a:fld>
            <a:endParaRPr lang="en-GB"/>
          </a:p>
        </p:txBody>
      </p:sp>
      <p:sp>
        <p:nvSpPr>
          <p:cNvPr id="4" name="Footer Placeholder 3">
            <a:extLst>
              <a:ext uri="{FF2B5EF4-FFF2-40B4-BE49-F238E27FC236}">
                <a16:creationId xmlns:a16="http://schemas.microsoft.com/office/drawing/2014/main" id="{B92B88A2-B4D6-4A6B-AD3C-39B9F31CB32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63D1CD9D-CD0F-448E-B96D-A4E253B9B58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71DFC39-173F-499E-9607-83066BADBF7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AE795F3-A0B1-4563-AB57-193DB12F274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0ADD8962-EDA1-4DBB-B425-54BF684F0499}"/>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1931F1E-944D-4F55-9ECC-57FCAD536EF5}" type="datetimeFigureOut">
              <a:rPr lang="en-GB"/>
              <a:pPr>
                <a:defRPr/>
              </a:pPr>
              <a:t>18/02/2022</a:t>
            </a:fld>
            <a:endParaRPr lang="en-GB"/>
          </a:p>
        </p:txBody>
      </p:sp>
      <p:sp>
        <p:nvSpPr>
          <p:cNvPr id="4" name="Slide Image Placeholder 3">
            <a:extLst>
              <a:ext uri="{FF2B5EF4-FFF2-40B4-BE49-F238E27FC236}">
                <a16:creationId xmlns:a16="http://schemas.microsoft.com/office/drawing/2014/main" id="{88A54D29-2988-4CFA-8B0F-178598AA2977}"/>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DD9278BB-AB0C-4C3A-9EAE-3547E5C2888E}"/>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25A6FFF-25B1-4727-AB47-763F1A37930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D29943D7-FB43-4FEF-A11B-1A3C6B3D9EE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B9894E1-0D22-4A4D-875B-B9BF7C80A528}"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B3EFFADE-5420-4CEF-B049-6571BA6F50B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30997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991D53AE-4DF1-45D6-A3E5-1115F5D9DBF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56A96CD4-2D45-44CA-A77A-A0891E513B4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0818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594CD31C-EFD6-4996-A19B-FFDB4223617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68529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F5497EA9-3892-489E-AD31-3C1A14E257CD}"/>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126F0803-BE46-4D6C-B2D6-887C91AF23CA}"/>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63C57042-1A8C-49F1-841D-22EC2AD8AA5F}"/>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BD0BA897-C156-4CA2-A2BD-D49B2AA1B28B}"/>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6132B58F-5364-4347-9800-FF3177A040B0}"/>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57427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7B55DFED-279D-461A-B731-431A2DDCC092}"/>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423754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0578FDD-5715-4999-B615-03298012DAE3}"/>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63336A5A-0976-408E-8AF5-477C1AD6A6A4}"/>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0B872F6-95E1-41EF-A2BD-E18C9C6AC557}"/>
              </a:ext>
            </a:extLst>
          </p:cNvPr>
          <p:cNvSpPr txBox="1"/>
          <p:nvPr/>
        </p:nvSpPr>
        <p:spPr>
          <a:xfrm>
            <a:off x="4509856" y="621437"/>
            <a:ext cx="4403325" cy="2123658"/>
          </a:xfrm>
          <a:prstGeom prst="rect">
            <a:avLst/>
          </a:prstGeom>
          <a:solidFill>
            <a:schemeClr val="bg1"/>
          </a:solidFill>
          <a:ln w="76200">
            <a:solidFill>
              <a:srgbClr val="0070C0"/>
            </a:solidFill>
          </a:ln>
        </p:spPr>
        <p:txBody>
          <a:bodyPr wrap="square" rtlCol="0">
            <a:spAutoFit/>
          </a:bodyPr>
          <a:lstStyle/>
          <a:p>
            <a:pPr algn="ctr"/>
            <a:r>
              <a:rPr lang="en-GB" sz="6600" dirty="0">
                <a:latin typeface="SassoonPrimaryInfant" pitchFamily="2" charset="0"/>
              </a:rPr>
              <a:t>All About Chickens!</a:t>
            </a:r>
          </a:p>
        </p:txBody>
      </p:sp>
      <p:sp>
        <p:nvSpPr>
          <p:cNvPr id="4" name="Rectangle 3">
            <a:extLst>
              <a:ext uri="{FF2B5EF4-FFF2-40B4-BE49-F238E27FC236}">
                <a16:creationId xmlns:a16="http://schemas.microsoft.com/office/drawing/2014/main" id="{29677C42-2BE7-4B4B-A902-F12648EEFE31}"/>
              </a:ext>
            </a:extLst>
          </p:cNvPr>
          <p:cNvSpPr/>
          <p:nvPr/>
        </p:nvSpPr>
        <p:spPr>
          <a:xfrm>
            <a:off x="8469297" y="6143348"/>
            <a:ext cx="603682" cy="71465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a:extLst>
              <a:ext uri="{FF2B5EF4-FFF2-40B4-BE49-F238E27FC236}">
                <a16:creationId xmlns:a16="http://schemas.microsoft.com/office/drawing/2014/main" id="{9CF88D56-0FE5-491A-8727-F61A1215B315}"/>
              </a:ext>
            </a:extLst>
          </p:cNvPr>
          <p:cNvSpPr/>
          <p:nvPr/>
        </p:nvSpPr>
        <p:spPr bwMode="auto">
          <a:xfrm>
            <a:off x="503238" y="512763"/>
            <a:ext cx="8137525" cy="407699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1" name="Title 1">
            <a:extLst>
              <a:ext uri="{FF2B5EF4-FFF2-40B4-BE49-F238E27FC236}">
                <a16:creationId xmlns:a16="http://schemas.microsoft.com/office/drawing/2014/main" id="{1CF694C4-2410-437A-9605-C64645F4318E}"/>
              </a:ext>
            </a:extLst>
          </p:cNvPr>
          <p:cNvSpPr txBox="1">
            <a:spLocks/>
          </p:cNvSpPr>
          <p:nvPr/>
        </p:nvSpPr>
        <p:spPr bwMode="auto">
          <a:xfrm>
            <a:off x="503237" y="857250"/>
            <a:ext cx="4511521"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spcBef>
                <a:spcPct val="0"/>
              </a:spcBef>
              <a:buFontTx/>
              <a:buNone/>
            </a:pPr>
            <a:r>
              <a:rPr lang="en-US" altLang="en-US" sz="3600" dirty="0">
                <a:solidFill>
                  <a:schemeClr val="tx1"/>
                </a:solidFill>
                <a:latin typeface="Twinkl SemiBold" pitchFamily="2" charset="0"/>
              </a:rPr>
              <a:t>Learning Objective:</a:t>
            </a:r>
          </a:p>
        </p:txBody>
      </p:sp>
      <p:sp>
        <p:nvSpPr>
          <p:cNvPr id="9222" name="Content Placeholder 15">
            <a:extLst>
              <a:ext uri="{FF2B5EF4-FFF2-40B4-BE49-F238E27FC236}">
                <a16:creationId xmlns:a16="http://schemas.microsoft.com/office/drawing/2014/main" id="{DEB009C2-A1D0-43B7-B27C-BE012F72EEB4}"/>
              </a:ext>
            </a:extLst>
          </p:cNvPr>
          <p:cNvSpPr>
            <a:spLocks noGrp="1"/>
          </p:cNvSpPr>
          <p:nvPr>
            <p:ph idx="1"/>
          </p:nvPr>
        </p:nvSpPr>
        <p:spPr>
          <a:xfrm>
            <a:off x="628650" y="1127125"/>
            <a:ext cx="7886700" cy="1409700"/>
          </a:xfrm>
        </p:spPr>
        <p:txBody>
          <a:bodyPr>
            <a:normAutofit/>
          </a:bodyPr>
          <a:lstStyle/>
          <a:p>
            <a:pPr marL="0" indent="0" eaLnBrk="1" hangingPunct="1">
              <a:lnSpc>
                <a:spcPct val="100000"/>
              </a:lnSpc>
              <a:spcBef>
                <a:spcPct val="0"/>
              </a:spcBef>
              <a:buFont typeface="Arial" panose="020B0604020202020204" pitchFamily="34" charset="0"/>
              <a:buNone/>
            </a:pPr>
            <a:r>
              <a:rPr lang="en-US" altLang="en-US" sz="3200" dirty="0">
                <a:latin typeface="SassoonPrimaryInfant" pitchFamily="2" charset="0"/>
                <a:cs typeface="Twinkl" pitchFamily="2" charset="0"/>
              </a:rPr>
              <a:t>To design a chicken coop!</a:t>
            </a:r>
          </a:p>
        </p:txBody>
      </p:sp>
      <p:pic>
        <p:nvPicPr>
          <p:cNvPr id="9225" name="Picture 9" descr="Fowl Language: AI Decodes the Nuances of Chicken &quot;Speech&quot; - Scientific  American">
            <a:extLst>
              <a:ext uri="{FF2B5EF4-FFF2-40B4-BE49-F238E27FC236}">
                <a16:creationId xmlns:a16="http://schemas.microsoft.com/office/drawing/2014/main" id="{5A81A32F-7391-47E9-AB11-CC281ADF3A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4831" y="2287588"/>
            <a:ext cx="5174338" cy="344328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a:extLst>
              <a:ext uri="{FF2B5EF4-FFF2-40B4-BE49-F238E27FC236}">
                <a16:creationId xmlns:a16="http://schemas.microsoft.com/office/drawing/2014/main" id="{9CF88D56-0FE5-491A-8727-F61A1215B315}"/>
              </a:ext>
            </a:extLst>
          </p:cNvPr>
          <p:cNvSpPr/>
          <p:nvPr/>
        </p:nvSpPr>
        <p:spPr bwMode="auto">
          <a:xfrm>
            <a:off x="503237" y="583784"/>
            <a:ext cx="8137525" cy="4076992"/>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2" name="Content Placeholder 15">
            <a:extLst>
              <a:ext uri="{FF2B5EF4-FFF2-40B4-BE49-F238E27FC236}">
                <a16:creationId xmlns:a16="http://schemas.microsoft.com/office/drawing/2014/main" id="{DEB009C2-A1D0-43B7-B27C-BE012F72EEB4}"/>
              </a:ext>
            </a:extLst>
          </p:cNvPr>
          <p:cNvSpPr>
            <a:spLocks noGrp="1"/>
          </p:cNvSpPr>
          <p:nvPr>
            <p:ph idx="1"/>
          </p:nvPr>
        </p:nvSpPr>
        <p:spPr>
          <a:xfrm>
            <a:off x="628649" y="995424"/>
            <a:ext cx="7886700" cy="1409700"/>
          </a:xfrm>
        </p:spPr>
        <p:txBody>
          <a:bodyPr>
            <a:normAutofit fontScale="85000" lnSpcReduction="10000"/>
          </a:bodyPr>
          <a:lstStyle/>
          <a:p>
            <a:pPr marL="0" indent="0" eaLnBrk="1" hangingPunct="1">
              <a:lnSpc>
                <a:spcPct val="100000"/>
              </a:lnSpc>
              <a:spcBef>
                <a:spcPct val="0"/>
              </a:spcBef>
              <a:buFont typeface="Arial" panose="020B0604020202020204" pitchFamily="34" charset="0"/>
              <a:buNone/>
            </a:pPr>
            <a:r>
              <a:rPr lang="en-US" altLang="en-US" sz="3200" dirty="0">
                <a:latin typeface="SassoonPrimaryInfant" pitchFamily="2" charset="0"/>
                <a:cs typeface="Twinkl" pitchFamily="2" charset="0"/>
              </a:rPr>
              <a:t>Yesterday, we learnt some non-fiction facts about chickens! Can you remember any of these facts?</a:t>
            </a:r>
          </a:p>
        </p:txBody>
      </p:sp>
      <p:pic>
        <p:nvPicPr>
          <p:cNvPr id="1026" name="Picture 2" descr="10 Surprising Facts About Chickens | PETA">
            <a:extLst>
              <a:ext uri="{FF2B5EF4-FFF2-40B4-BE49-F238E27FC236}">
                <a16:creationId xmlns:a16="http://schemas.microsoft.com/office/drawing/2014/main" id="{E581AB2E-C2A4-4C0B-A286-764719D78E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3524" y="2405124"/>
            <a:ext cx="4966700" cy="3305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42784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0006E223-CB6C-4C43-88F6-5197897B7D3C}"/>
              </a:ext>
            </a:extLst>
          </p:cNvPr>
          <p:cNvSpPr>
            <a:spLocks noGrp="1"/>
          </p:cNvSpPr>
          <p:nvPr>
            <p:ph type="title"/>
          </p:nvPr>
        </p:nvSpPr>
        <p:spPr>
          <a:xfrm>
            <a:off x="457200" y="479425"/>
            <a:ext cx="8220075" cy="993775"/>
          </a:xfrm>
        </p:spPr>
        <p:txBody>
          <a:bodyPr/>
          <a:lstStyle/>
          <a:p>
            <a:pPr eaLnBrk="1" hangingPunct="1"/>
            <a:r>
              <a:rPr lang="en-US" altLang="en-US" sz="3600">
                <a:latin typeface="Twinkl" pitchFamily="2" charset="0"/>
                <a:cs typeface="Twinkl" pitchFamily="2" charset="0"/>
              </a:rPr>
              <a:t>Facts About Chickens</a:t>
            </a:r>
            <a:endParaRPr lang="en-GB" altLang="en-US" sz="3600"/>
          </a:p>
        </p:txBody>
      </p:sp>
      <p:sp>
        <p:nvSpPr>
          <p:cNvPr id="5" name="Rectangle 4">
            <a:extLst>
              <a:ext uri="{FF2B5EF4-FFF2-40B4-BE49-F238E27FC236}">
                <a16:creationId xmlns:a16="http://schemas.microsoft.com/office/drawing/2014/main" id="{C9E33CC5-6BDA-4955-B979-FD201FEB18E4}"/>
              </a:ext>
            </a:extLst>
          </p:cNvPr>
          <p:cNvSpPr>
            <a:spLocks noChangeArrowheads="1"/>
          </p:cNvSpPr>
          <p:nvPr/>
        </p:nvSpPr>
        <p:spPr bwMode="auto">
          <a:xfrm>
            <a:off x="750888" y="1360488"/>
            <a:ext cx="7632700" cy="772107"/>
          </a:xfrm>
          <a:prstGeom prst="rect">
            <a:avLst/>
          </a:prstGeom>
          <a:solidFill>
            <a:srgbClr val="CEDF9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cs typeface="Twinkl" pitchFamily="2" charset="0"/>
              </a:rPr>
              <a:t>There are 25 billion chickens on Earth, which is more that any other bird.</a:t>
            </a:r>
          </a:p>
        </p:txBody>
      </p:sp>
      <p:sp>
        <p:nvSpPr>
          <p:cNvPr id="14" name="Rectangle 13">
            <a:extLst>
              <a:ext uri="{FF2B5EF4-FFF2-40B4-BE49-F238E27FC236}">
                <a16:creationId xmlns:a16="http://schemas.microsoft.com/office/drawing/2014/main" id="{A36B2D0F-58D5-4C8E-966E-CB1CD6B8BD26}"/>
              </a:ext>
            </a:extLst>
          </p:cNvPr>
          <p:cNvSpPr>
            <a:spLocks noChangeArrowheads="1"/>
          </p:cNvSpPr>
          <p:nvPr/>
        </p:nvSpPr>
        <p:spPr bwMode="auto">
          <a:xfrm>
            <a:off x="750888" y="2225675"/>
            <a:ext cx="7632700" cy="771525"/>
          </a:xfrm>
          <a:prstGeom prst="rect">
            <a:avLst/>
          </a:prstGeom>
          <a:solidFill>
            <a:srgbClr val="AFDEF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cs typeface="Twinkl" pitchFamily="2" charset="0"/>
              </a:rPr>
              <a:t>Chickens cannot fly; they can fly 1-2 </a:t>
            </a:r>
            <a:r>
              <a:rPr lang="en-US" altLang="en-US" dirty="0" err="1">
                <a:solidFill>
                  <a:schemeClr val="tx1"/>
                </a:solidFill>
                <a:cs typeface="Twinkl" pitchFamily="2" charset="0"/>
              </a:rPr>
              <a:t>metres</a:t>
            </a:r>
            <a:r>
              <a:rPr lang="en-US" altLang="en-US" dirty="0">
                <a:solidFill>
                  <a:schemeClr val="tx1"/>
                </a:solidFill>
                <a:cs typeface="Twinkl" pitchFamily="2" charset="0"/>
              </a:rPr>
              <a:t> off the ground but are unable to go any higher and they flop down to the ground again.</a:t>
            </a:r>
          </a:p>
        </p:txBody>
      </p:sp>
      <p:sp>
        <p:nvSpPr>
          <p:cNvPr id="16" name="Rectangle 15">
            <a:extLst>
              <a:ext uri="{FF2B5EF4-FFF2-40B4-BE49-F238E27FC236}">
                <a16:creationId xmlns:a16="http://schemas.microsoft.com/office/drawing/2014/main" id="{4FF972C4-2C8D-4383-A5B4-DE5932EF6F9A}"/>
              </a:ext>
            </a:extLst>
          </p:cNvPr>
          <p:cNvSpPr>
            <a:spLocks noChangeArrowheads="1"/>
          </p:cNvSpPr>
          <p:nvPr/>
        </p:nvSpPr>
        <p:spPr bwMode="auto">
          <a:xfrm>
            <a:off x="750888" y="3089275"/>
            <a:ext cx="6916737" cy="1049338"/>
          </a:xfrm>
          <a:prstGeom prst="rect">
            <a:avLst/>
          </a:prstGeom>
          <a:solidFill>
            <a:srgbClr val="CEDF9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cs typeface="Twinkl" pitchFamily="2" charset="0"/>
              </a:rPr>
              <a:t>Baby chickens are called chicks. Female chickens are called pullets until they can begin laying eggs and then they are called hens. Male chickens are usually called roosters, cocks or cockerels. </a:t>
            </a:r>
          </a:p>
        </p:txBody>
      </p:sp>
      <p:pic>
        <p:nvPicPr>
          <p:cNvPr id="10246" name="Picture 7">
            <a:extLst>
              <a:ext uri="{FF2B5EF4-FFF2-40B4-BE49-F238E27FC236}">
                <a16:creationId xmlns:a16="http://schemas.microsoft.com/office/drawing/2014/main" id="{0568A08F-D693-44A6-8789-648A64EA91C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258050" y="3792538"/>
            <a:ext cx="1787525" cy="2989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a16="http://schemas.microsoft.com/office/drawing/2014/main" id="{78903790-330E-4599-BD87-FEBBC16B0E8E}"/>
              </a:ext>
            </a:extLst>
          </p:cNvPr>
          <p:cNvSpPr>
            <a:spLocks noChangeArrowheads="1"/>
          </p:cNvSpPr>
          <p:nvPr/>
        </p:nvSpPr>
        <p:spPr bwMode="auto">
          <a:xfrm>
            <a:off x="750888" y="4230688"/>
            <a:ext cx="6388100" cy="1047750"/>
          </a:xfrm>
          <a:prstGeom prst="rect">
            <a:avLst/>
          </a:prstGeom>
          <a:solidFill>
            <a:srgbClr val="AFDEF8"/>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cs typeface="Twinkl" pitchFamily="2" charset="0"/>
              </a:rPr>
              <a:t>Chicken is a popular food all around the world - the bird </a:t>
            </a:r>
          </a:p>
          <a:p>
            <a:pPr eaLnBrk="1" hangingPunct="1">
              <a:lnSpc>
                <a:spcPct val="100000"/>
              </a:lnSpc>
              <a:spcBef>
                <a:spcPct val="0"/>
              </a:spcBef>
              <a:buFontTx/>
              <a:buNone/>
            </a:pPr>
            <a:r>
              <a:rPr lang="en-US" altLang="en-US" dirty="0">
                <a:solidFill>
                  <a:schemeClr val="tx1"/>
                </a:solidFill>
                <a:cs typeface="Twinkl" pitchFamily="2" charset="0"/>
              </a:rPr>
              <a:t>provides both meat and eggs, which is a main source of </a:t>
            </a:r>
          </a:p>
          <a:p>
            <a:pPr eaLnBrk="1" hangingPunct="1">
              <a:lnSpc>
                <a:spcPct val="100000"/>
              </a:lnSpc>
              <a:spcBef>
                <a:spcPct val="0"/>
              </a:spcBef>
              <a:buFontTx/>
              <a:buNone/>
            </a:pPr>
            <a:r>
              <a:rPr lang="en-US" altLang="en-US" dirty="0">
                <a:solidFill>
                  <a:schemeClr val="tx1"/>
                </a:solidFill>
                <a:cs typeface="Twinkl" pitchFamily="2" charset="0"/>
              </a:rPr>
              <a:t>food for many people. </a:t>
            </a:r>
          </a:p>
        </p:txBody>
      </p:sp>
      <p:sp>
        <p:nvSpPr>
          <p:cNvPr id="18" name="Rectangle 17">
            <a:extLst>
              <a:ext uri="{FF2B5EF4-FFF2-40B4-BE49-F238E27FC236}">
                <a16:creationId xmlns:a16="http://schemas.microsoft.com/office/drawing/2014/main" id="{25BA54B5-D11D-4C63-BC9B-47FDA6E65641}"/>
              </a:ext>
            </a:extLst>
          </p:cNvPr>
          <p:cNvSpPr>
            <a:spLocks noChangeArrowheads="1"/>
          </p:cNvSpPr>
          <p:nvPr/>
        </p:nvSpPr>
        <p:spPr bwMode="auto">
          <a:xfrm>
            <a:off x="750888" y="5370513"/>
            <a:ext cx="6388100" cy="773112"/>
          </a:xfrm>
          <a:prstGeom prst="rect">
            <a:avLst/>
          </a:prstGeom>
          <a:solidFill>
            <a:srgbClr val="CEDF9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cs typeface="Twinkl" pitchFamily="2" charset="0"/>
              </a:rPr>
              <a:t>Chickens are omnivores, which means they eat fruits and vegetables as well as bugs and insects.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fade">
                                      <p:cBhvr>
                                        <p:cTn id="35" dur="1000"/>
                                        <p:tgtEl>
                                          <p:spTgt spid="18"/>
                                        </p:tgtEl>
                                      </p:cBhvr>
                                    </p:animEffect>
                                    <p:anim calcmode="lin" valueType="num">
                                      <p:cBhvr>
                                        <p:cTn id="36" dur="1000" fill="hold"/>
                                        <p:tgtEl>
                                          <p:spTgt spid="18"/>
                                        </p:tgtEl>
                                        <p:attrNameLst>
                                          <p:attrName>ppt_x</p:attrName>
                                        </p:attrNameLst>
                                      </p:cBhvr>
                                      <p:tavLst>
                                        <p:tav tm="0">
                                          <p:val>
                                            <p:strVal val="#ppt_x"/>
                                          </p:val>
                                        </p:tav>
                                        <p:tav tm="100000">
                                          <p:val>
                                            <p:strVal val="#ppt_x"/>
                                          </p:val>
                                        </p:tav>
                                      </p:tavLst>
                                    </p:anim>
                                    <p:anim calcmode="lin" valueType="num">
                                      <p:cBhvr>
                                        <p:cTn id="37"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4" grpId="0" animBg="1"/>
      <p:bldP spid="16" grpId="0" animBg="1"/>
      <p:bldP spid="17" grpId="0" animBg="1"/>
      <p:bldP spid="1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8D3D4743-95B3-4FFF-99EF-0E6E17B88AE1}"/>
              </a:ext>
            </a:extLst>
          </p:cNvPr>
          <p:cNvSpPr>
            <a:spLocks noGrp="1"/>
          </p:cNvSpPr>
          <p:nvPr>
            <p:ph type="title"/>
          </p:nvPr>
        </p:nvSpPr>
        <p:spPr>
          <a:xfrm>
            <a:off x="457200" y="479425"/>
            <a:ext cx="8220075" cy="993775"/>
          </a:xfrm>
        </p:spPr>
        <p:txBody>
          <a:bodyPr/>
          <a:lstStyle/>
          <a:p>
            <a:pPr eaLnBrk="1" hangingPunct="1"/>
            <a:r>
              <a:rPr lang="en-US" altLang="en-US" sz="3600">
                <a:latin typeface="Twinkl" pitchFamily="2" charset="0"/>
                <a:cs typeface="Twinkl" pitchFamily="2" charset="0"/>
              </a:rPr>
              <a:t>What Chickens Need</a:t>
            </a:r>
            <a:endParaRPr lang="en-GB" altLang="en-US" sz="3600"/>
          </a:p>
        </p:txBody>
      </p:sp>
      <p:pic>
        <p:nvPicPr>
          <p:cNvPr id="3" name="Picture 2">
            <a:extLst>
              <a:ext uri="{FF2B5EF4-FFF2-40B4-BE49-F238E27FC236}">
                <a16:creationId xmlns:a16="http://schemas.microsoft.com/office/drawing/2014/main" id="{7985011D-C682-4D58-8B6F-CFF5C6A9F47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51509" y="3457575"/>
            <a:ext cx="3830637" cy="255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7E759BFE-BADD-4E88-BA6A-441B0236042F}"/>
              </a:ext>
            </a:extLst>
          </p:cNvPr>
          <p:cNvSpPr>
            <a:spLocks noChangeArrowheads="1"/>
          </p:cNvSpPr>
          <p:nvPr/>
        </p:nvSpPr>
        <p:spPr bwMode="auto">
          <a:xfrm>
            <a:off x="693738" y="1370013"/>
            <a:ext cx="7805737" cy="2434101"/>
          </a:xfrm>
          <a:prstGeom prst="rect">
            <a:avLst/>
          </a:prstGeom>
          <a:solidFill>
            <a:srgbClr val="CEDF9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sz="2400" dirty="0">
                <a:solidFill>
                  <a:schemeClr val="tx1"/>
                </a:solidFill>
                <a:latin typeface="SassoonPrimaryInfant" pitchFamily="2" charset="0"/>
                <a:cs typeface="Twinkl" pitchFamily="2" charset="0"/>
              </a:rPr>
              <a:t>In order to live happy and healthy lives, chickens have certain things that they need. If you are keeping chickens you must look after them carefully. Chickens need a warm, cosy place to sleep. They need food and water. If you do not give them these things they will lose their feathers.  If you are mean to them, they will stop laying eggs.</a:t>
            </a:r>
          </a:p>
        </p:txBody>
      </p:sp>
      <p:pic>
        <p:nvPicPr>
          <p:cNvPr id="6" name="Picture 5">
            <a:extLst>
              <a:ext uri="{FF2B5EF4-FFF2-40B4-BE49-F238E27FC236}">
                <a16:creationId xmlns:a16="http://schemas.microsoft.com/office/drawing/2014/main" id="{841B78AE-3CED-41D4-8A6D-73FB3E9925B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59946" y="3814011"/>
            <a:ext cx="3303957" cy="2196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Box 21">
            <a:extLst>
              <a:ext uri="{FF2B5EF4-FFF2-40B4-BE49-F238E27FC236}">
                <a16:creationId xmlns:a16="http://schemas.microsoft.com/office/drawing/2014/main" id="{63D8B098-DCB5-4DA5-9FFA-A6CFE5BC91A0}"/>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itchFamily="34" charset="0"/>
                <a:cs typeface="Arial" panose="020B0604020202020204" pitchFamily="34" charset="0"/>
              </a:rPr>
              <a:t>Photo courtesy of tlemens and congerdesign (@pixabay.com)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401DD062-96B8-43C0-8F89-165BFB74F655}"/>
              </a:ext>
            </a:extLst>
          </p:cNvPr>
          <p:cNvSpPr>
            <a:spLocks noGrp="1"/>
          </p:cNvSpPr>
          <p:nvPr>
            <p:ph type="title"/>
          </p:nvPr>
        </p:nvSpPr>
        <p:spPr>
          <a:xfrm>
            <a:off x="457200" y="479425"/>
            <a:ext cx="8220075" cy="993775"/>
          </a:xfrm>
        </p:spPr>
        <p:txBody>
          <a:bodyPr/>
          <a:lstStyle/>
          <a:p>
            <a:pPr eaLnBrk="1" hangingPunct="1"/>
            <a:r>
              <a:rPr lang="en-US" altLang="en-US" sz="3600">
                <a:latin typeface="Twinkl" pitchFamily="2" charset="0"/>
                <a:cs typeface="Twinkl" pitchFamily="2" charset="0"/>
              </a:rPr>
              <a:t>What Chickens Need</a:t>
            </a:r>
            <a:endParaRPr lang="en-GB" altLang="en-US" sz="3600"/>
          </a:p>
        </p:txBody>
      </p:sp>
      <p:sp>
        <p:nvSpPr>
          <p:cNvPr id="7" name="Rectangle 6">
            <a:extLst>
              <a:ext uri="{FF2B5EF4-FFF2-40B4-BE49-F238E27FC236}">
                <a16:creationId xmlns:a16="http://schemas.microsoft.com/office/drawing/2014/main" id="{B5A901F2-EC7B-4158-842B-3E6692ADBC7C}"/>
              </a:ext>
            </a:extLst>
          </p:cNvPr>
          <p:cNvSpPr/>
          <p:nvPr/>
        </p:nvSpPr>
        <p:spPr>
          <a:xfrm>
            <a:off x="719138" y="1625600"/>
            <a:ext cx="7696200" cy="493713"/>
          </a:xfrm>
          <a:prstGeom prst="rect">
            <a:avLst/>
          </a:prstGeom>
          <a:solidFill>
            <a:schemeClr val="accent5">
              <a:lumMod val="40000"/>
              <a:lumOff val="60000"/>
            </a:schemeClr>
          </a:solidFill>
        </p:spPr>
        <p:txBody>
          <a:bodyPr lIns="108000" tIns="108000" rIns="108000" bIns="108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Twinkl" charset="0"/>
                <a:ea typeface="Twinkl" charset="0"/>
                <a:cs typeface="Twinkl" charset="0"/>
              </a:rPr>
              <a:t>clean drinking water;</a:t>
            </a:r>
          </a:p>
        </p:txBody>
      </p:sp>
      <p:pic>
        <p:nvPicPr>
          <p:cNvPr id="12292" name="Picture 7">
            <a:extLst>
              <a:ext uri="{FF2B5EF4-FFF2-40B4-BE49-F238E27FC236}">
                <a16:creationId xmlns:a16="http://schemas.microsoft.com/office/drawing/2014/main" id="{C070A304-F7DD-475A-9F1D-05B605656A9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683250" y="3678238"/>
            <a:ext cx="3794125" cy="379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8">
            <a:extLst>
              <a:ext uri="{FF2B5EF4-FFF2-40B4-BE49-F238E27FC236}">
                <a16:creationId xmlns:a16="http://schemas.microsoft.com/office/drawing/2014/main" id="{CC97AED0-DE33-46B6-8C60-B16522D46E4B}"/>
              </a:ext>
            </a:extLst>
          </p:cNvPr>
          <p:cNvSpPr>
            <a:spLocks noChangeArrowheads="1"/>
          </p:cNvSpPr>
          <p:nvPr/>
        </p:nvSpPr>
        <p:spPr bwMode="auto">
          <a:xfrm>
            <a:off x="719138" y="1271588"/>
            <a:ext cx="76962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cs typeface="Twinkl" pitchFamily="2" charset="0"/>
              </a:rPr>
              <a:t>Healthy chickens always need:</a:t>
            </a:r>
          </a:p>
        </p:txBody>
      </p:sp>
      <p:sp>
        <p:nvSpPr>
          <p:cNvPr id="10" name="Rectangle 9">
            <a:extLst>
              <a:ext uri="{FF2B5EF4-FFF2-40B4-BE49-F238E27FC236}">
                <a16:creationId xmlns:a16="http://schemas.microsoft.com/office/drawing/2014/main" id="{CADDCE2C-6A38-469A-9AE8-6A2C352AE028}"/>
              </a:ext>
            </a:extLst>
          </p:cNvPr>
          <p:cNvSpPr/>
          <p:nvPr/>
        </p:nvSpPr>
        <p:spPr>
          <a:xfrm>
            <a:off x="719138" y="2249488"/>
            <a:ext cx="7696200" cy="495300"/>
          </a:xfrm>
          <a:prstGeom prst="rect">
            <a:avLst/>
          </a:prstGeom>
          <a:solidFill>
            <a:schemeClr val="accent5">
              <a:lumMod val="40000"/>
              <a:lumOff val="60000"/>
            </a:schemeClr>
          </a:solidFill>
        </p:spPr>
        <p:txBody>
          <a:bodyPr lIns="108000" tIns="108000" rIns="108000" bIns="108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Twinkl" charset="0"/>
                <a:ea typeface="Twinkl" charset="0"/>
                <a:cs typeface="Twinkl" charset="0"/>
              </a:rPr>
              <a:t>food to graze on such as fruits, vegetables, grains, bugs and insects</a:t>
            </a:r>
          </a:p>
        </p:txBody>
      </p:sp>
      <p:sp>
        <p:nvSpPr>
          <p:cNvPr id="12" name="Rectangle 11">
            <a:extLst>
              <a:ext uri="{FF2B5EF4-FFF2-40B4-BE49-F238E27FC236}">
                <a16:creationId xmlns:a16="http://schemas.microsoft.com/office/drawing/2014/main" id="{B69DD113-0BE6-4F01-AB60-5CB3E89296F5}"/>
              </a:ext>
            </a:extLst>
          </p:cNvPr>
          <p:cNvSpPr/>
          <p:nvPr/>
        </p:nvSpPr>
        <p:spPr>
          <a:xfrm>
            <a:off x="719138" y="2889250"/>
            <a:ext cx="7696200" cy="495108"/>
          </a:xfrm>
          <a:prstGeom prst="rect">
            <a:avLst/>
          </a:prstGeom>
          <a:solidFill>
            <a:schemeClr val="accent5">
              <a:lumMod val="40000"/>
              <a:lumOff val="60000"/>
            </a:schemeClr>
          </a:solidFill>
        </p:spPr>
        <p:txBody>
          <a:bodyPr lIns="108000" tIns="108000" rIns="108000" bIns="108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Twinkl" charset="0"/>
                <a:ea typeface="Twinkl" charset="0"/>
                <a:cs typeface="Twinkl" charset="0"/>
              </a:rPr>
              <a:t>space to scratch around because that is what they like doing</a:t>
            </a:r>
          </a:p>
        </p:txBody>
      </p:sp>
      <p:sp>
        <p:nvSpPr>
          <p:cNvPr id="13" name="Rectangle 12">
            <a:extLst>
              <a:ext uri="{FF2B5EF4-FFF2-40B4-BE49-F238E27FC236}">
                <a16:creationId xmlns:a16="http://schemas.microsoft.com/office/drawing/2014/main" id="{D1222FC2-2B75-42EF-99D1-92C1A65AD13C}"/>
              </a:ext>
            </a:extLst>
          </p:cNvPr>
          <p:cNvSpPr/>
          <p:nvPr/>
        </p:nvSpPr>
        <p:spPr>
          <a:xfrm>
            <a:off x="719138" y="3527425"/>
            <a:ext cx="5983287" cy="773113"/>
          </a:xfrm>
          <a:prstGeom prst="rect">
            <a:avLst/>
          </a:prstGeom>
          <a:solidFill>
            <a:schemeClr val="accent5">
              <a:lumMod val="40000"/>
              <a:lumOff val="60000"/>
            </a:schemeClr>
          </a:solidFill>
        </p:spPr>
        <p:txBody>
          <a:bodyPr lIns="108000" tIns="108000" rIns="108000" bIns="108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Twinkl" charset="0"/>
                <a:ea typeface="Twinkl" charset="0"/>
                <a:cs typeface="Twinkl" charset="0"/>
              </a:rPr>
              <a:t>housing that protects them from outside predators such as foxes, cats and dogs;</a:t>
            </a:r>
          </a:p>
        </p:txBody>
      </p:sp>
      <p:sp>
        <p:nvSpPr>
          <p:cNvPr id="15" name="Rectangle 14">
            <a:extLst>
              <a:ext uri="{FF2B5EF4-FFF2-40B4-BE49-F238E27FC236}">
                <a16:creationId xmlns:a16="http://schemas.microsoft.com/office/drawing/2014/main" id="{E5349E9E-1E44-4EBE-983D-C2B2DDACE13C}"/>
              </a:ext>
            </a:extLst>
          </p:cNvPr>
          <p:cNvSpPr/>
          <p:nvPr/>
        </p:nvSpPr>
        <p:spPr>
          <a:xfrm>
            <a:off x="719138" y="4465638"/>
            <a:ext cx="5295900" cy="771525"/>
          </a:xfrm>
          <a:prstGeom prst="rect">
            <a:avLst/>
          </a:prstGeom>
          <a:solidFill>
            <a:schemeClr val="accent5">
              <a:lumMod val="40000"/>
              <a:lumOff val="60000"/>
            </a:schemeClr>
          </a:solidFill>
        </p:spPr>
        <p:txBody>
          <a:bodyPr lIns="108000" tIns="108000" rIns="108000" bIns="108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Twinkl" charset="0"/>
                <a:ea typeface="Twinkl" charset="0"/>
                <a:cs typeface="Twinkl" charset="0"/>
              </a:rPr>
              <a:t>shelter from the cold, wind and rain as well as harsh sun;</a:t>
            </a:r>
          </a:p>
        </p:txBody>
      </p:sp>
      <p:sp>
        <p:nvSpPr>
          <p:cNvPr id="16" name="Rectangle 15">
            <a:extLst>
              <a:ext uri="{FF2B5EF4-FFF2-40B4-BE49-F238E27FC236}">
                <a16:creationId xmlns:a16="http://schemas.microsoft.com/office/drawing/2014/main" id="{1C094D6E-8BA2-4EEE-B301-A62A858812EE}"/>
              </a:ext>
            </a:extLst>
          </p:cNvPr>
          <p:cNvSpPr/>
          <p:nvPr/>
        </p:nvSpPr>
        <p:spPr>
          <a:xfrm>
            <a:off x="719138" y="5364163"/>
            <a:ext cx="5295900" cy="495300"/>
          </a:xfrm>
          <a:prstGeom prst="rect">
            <a:avLst/>
          </a:prstGeom>
          <a:solidFill>
            <a:schemeClr val="accent5">
              <a:lumMod val="40000"/>
              <a:lumOff val="60000"/>
            </a:schemeClr>
          </a:solidFill>
        </p:spPr>
        <p:txBody>
          <a:bodyPr lIns="108000" tIns="108000" rIns="108000" bIns="108000">
            <a:spAutoFit/>
          </a:bodyPr>
          <a:lstStyle/>
          <a:p>
            <a:pPr marL="285750" indent="-285750" eaLnBrk="1" fontAlgn="auto" hangingPunct="1">
              <a:spcBef>
                <a:spcPts val="0"/>
              </a:spcBef>
              <a:spcAft>
                <a:spcPts val="0"/>
              </a:spcAft>
              <a:buFont typeface="Arial" panose="020B0604020202020204" pitchFamily="34" charset="0"/>
              <a:buChar char="•"/>
              <a:defRPr/>
            </a:pPr>
            <a:r>
              <a:rPr lang="en-US" dirty="0">
                <a:latin typeface="Twinkl" charset="0"/>
                <a:ea typeface="Twinkl" charset="0"/>
                <a:cs typeface="Twinkl" charset="0"/>
              </a:rPr>
              <a:t>a nesting spot to lay eggs in quiet and privacy.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1000"/>
                                        <p:tgtEl>
                                          <p:spTgt spid="16"/>
                                        </p:tgtEl>
                                      </p:cBhvr>
                                    </p:animEffect>
                                    <p:anim calcmode="lin" valueType="num">
                                      <p:cBhvr>
                                        <p:cTn id="43" dur="1000" fill="hold"/>
                                        <p:tgtEl>
                                          <p:spTgt spid="16"/>
                                        </p:tgtEl>
                                        <p:attrNameLst>
                                          <p:attrName>ppt_x</p:attrName>
                                        </p:attrNameLst>
                                      </p:cBhvr>
                                      <p:tavLst>
                                        <p:tav tm="0">
                                          <p:val>
                                            <p:strVal val="#ppt_x"/>
                                          </p:val>
                                        </p:tav>
                                        <p:tav tm="100000">
                                          <p:val>
                                            <p:strVal val="#ppt_x"/>
                                          </p:val>
                                        </p:tav>
                                      </p:tavLst>
                                    </p:anim>
                                    <p:anim calcmode="lin" valueType="num">
                                      <p:cBhvr>
                                        <p:cTn id="4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2" grpId="0" animBg="1"/>
      <p:bldP spid="13" grpId="0" animBg="1"/>
      <p:bldP spid="15"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687E34CB-0BD1-4B92-BE9B-4BADA2FA8ED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31837" y="2859087"/>
            <a:ext cx="3835400"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itle 20">
            <a:extLst>
              <a:ext uri="{FF2B5EF4-FFF2-40B4-BE49-F238E27FC236}">
                <a16:creationId xmlns:a16="http://schemas.microsoft.com/office/drawing/2014/main" id="{94284933-861E-4ACD-8E08-9C4230F26ABB}"/>
              </a:ext>
            </a:extLst>
          </p:cNvPr>
          <p:cNvSpPr>
            <a:spLocks noGrp="1"/>
          </p:cNvSpPr>
          <p:nvPr>
            <p:ph type="title"/>
          </p:nvPr>
        </p:nvSpPr>
        <p:spPr>
          <a:xfrm>
            <a:off x="457200" y="479425"/>
            <a:ext cx="8220075" cy="993775"/>
          </a:xfrm>
        </p:spPr>
        <p:txBody>
          <a:bodyPr/>
          <a:lstStyle/>
          <a:p>
            <a:pPr eaLnBrk="1" hangingPunct="1"/>
            <a:r>
              <a:rPr lang="en-US" altLang="en-US" sz="3600">
                <a:latin typeface="Twinkl" pitchFamily="2" charset="0"/>
                <a:cs typeface="Twinkl" pitchFamily="2" charset="0"/>
              </a:rPr>
              <a:t>Chicken Coop</a:t>
            </a:r>
            <a:endParaRPr lang="en-GB" altLang="en-US" sz="3600"/>
          </a:p>
        </p:txBody>
      </p:sp>
      <p:sp>
        <p:nvSpPr>
          <p:cNvPr id="13316" name="Rectangle 11">
            <a:extLst>
              <a:ext uri="{FF2B5EF4-FFF2-40B4-BE49-F238E27FC236}">
                <a16:creationId xmlns:a16="http://schemas.microsoft.com/office/drawing/2014/main" id="{9700F781-0322-418F-A275-E8A0A9C86194}"/>
              </a:ext>
            </a:extLst>
          </p:cNvPr>
          <p:cNvSpPr>
            <a:spLocks noChangeArrowheads="1"/>
          </p:cNvSpPr>
          <p:nvPr/>
        </p:nvSpPr>
        <p:spPr bwMode="auto">
          <a:xfrm>
            <a:off x="673100" y="1239838"/>
            <a:ext cx="8013700" cy="169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sz="3200" dirty="0">
                <a:solidFill>
                  <a:schemeClr val="tx1"/>
                </a:solidFill>
                <a:latin typeface="SassoonPrimaryInfant" pitchFamily="2" charset="0"/>
                <a:cs typeface="Twinkl" pitchFamily="2" charset="0"/>
              </a:rPr>
              <a:t>Chickens need a little home called a Chicken Coop. It must be strong with a strong door so that foxes cannot get in!</a:t>
            </a:r>
          </a:p>
        </p:txBody>
      </p:sp>
      <p:pic>
        <p:nvPicPr>
          <p:cNvPr id="29" name="Picture 28">
            <a:extLst>
              <a:ext uri="{FF2B5EF4-FFF2-40B4-BE49-F238E27FC236}">
                <a16:creationId xmlns:a16="http://schemas.microsoft.com/office/drawing/2014/main" id="{E992151F-563B-4876-89CF-98019759E96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50019" y="2870994"/>
            <a:ext cx="3816350" cy="2759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8" name="TextBox 21">
            <a:extLst>
              <a:ext uri="{FF2B5EF4-FFF2-40B4-BE49-F238E27FC236}">
                <a16:creationId xmlns:a16="http://schemas.microsoft.com/office/drawing/2014/main" id="{58B47074-E8CD-4909-A02B-B823013777E2}"/>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itchFamily="34" charset="0"/>
                <a:cs typeface="Arial" panose="020B0604020202020204" pitchFamily="34" charset="0"/>
              </a:rPr>
              <a:t>Photo courtesy of ChickenMan and JaredandCorin (@wikimedia.com)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1000"/>
                                        <p:tgtEl>
                                          <p:spTgt spid="25"/>
                                        </p:tgtEl>
                                      </p:cBhvr>
                                    </p:animEffect>
                                    <p:anim calcmode="lin" valueType="num">
                                      <p:cBhvr>
                                        <p:cTn id="8" dur="1000" fill="hold"/>
                                        <p:tgtEl>
                                          <p:spTgt spid="25"/>
                                        </p:tgtEl>
                                        <p:attrNameLst>
                                          <p:attrName>ppt_x</p:attrName>
                                        </p:attrNameLst>
                                      </p:cBhvr>
                                      <p:tavLst>
                                        <p:tav tm="0">
                                          <p:val>
                                            <p:strVal val="#ppt_x"/>
                                          </p:val>
                                        </p:tav>
                                        <p:tav tm="100000">
                                          <p:val>
                                            <p:strVal val="#ppt_x"/>
                                          </p:val>
                                        </p:tav>
                                      </p:tavLst>
                                    </p:anim>
                                    <p:anim calcmode="lin" valueType="num">
                                      <p:cBhvr>
                                        <p:cTn id="9"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1000"/>
                                        <p:tgtEl>
                                          <p:spTgt spid="29"/>
                                        </p:tgtEl>
                                      </p:cBhvr>
                                    </p:animEffect>
                                    <p:anim calcmode="lin" valueType="num">
                                      <p:cBhvr>
                                        <p:cTn id="15" dur="1000" fill="hold"/>
                                        <p:tgtEl>
                                          <p:spTgt spid="29"/>
                                        </p:tgtEl>
                                        <p:attrNameLst>
                                          <p:attrName>ppt_x</p:attrName>
                                        </p:attrNameLst>
                                      </p:cBhvr>
                                      <p:tavLst>
                                        <p:tav tm="0">
                                          <p:val>
                                            <p:strVal val="#ppt_x"/>
                                          </p:val>
                                        </p:tav>
                                        <p:tav tm="100000">
                                          <p:val>
                                            <p:strVal val="#ppt_x"/>
                                          </p:val>
                                        </p:tav>
                                      </p:tavLst>
                                    </p:anim>
                                    <p:anim calcmode="lin" valueType="num">
                                      <p:cBhvr>
                                        <p:cTn id="16"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3B857FA5-2056-4EA8-B6BB-CAFD94169756}"/>
              </a:ext>
            </a:extLst>
          </p:cNvPr>
          <p:cNvSpPr>
            <a:spLocks noGrp="1"/>
          </p:cNvSpPr>
          <p:nvPr>
            <p:ph type="title"/>
          </p:nvPr>
        </p:nvSpPr>
        <p:spPr>
          <a:xfrm>
            <a:off x="457200" y="479425"/>
            <a:ext cx="8220075" cy="993775"/>
          </a:xfrm>
        </p:spPr>
        <p:txBody>
          <a:bodyPr/>
          <a:lstStyle/>
          <a:p>
            <a:pPr eaLnBrk="1" hangingPunct="1"/>
            <a:r>
              <a:rPr lang="en-US" altLang="en-US" sz="3600">
                <a:latin typeface="Twinkl" pitchFamily="2" charset="0"/>
                <a:cs typeface="Twinkl" pitchFamily="2" charset="0"/>
              </a:rPr>
              <a:t>Chicken Coop</a:t>
            </a:r>
            <a:endParaRPr lang="en-GB" altLang="en-US" sz="3600"/>
          </a:p>
        </p:txBody>
      </p:sp>
      <p:sp>
        <p:nvSpPr>
          <p:cNvPr id="14339" name="Rectangle 11">
            <a:extLst>
              <a:ext uri="{FF2B5EF4-FFF2-40B4-BE49-F238E27FC236}">
                <a16:creationId xmlns:a16="http://schemas.microsoft.com/office/drawing/2014/main" id="{2303F2F1-9BA2-4422-99E4-CEE904628D40}"/>
              </a:ext>
            </a:extLst>
          </p:cNvPr>
          <p:cNvSpPr>
            <a:spLocks noChangeArrowheads="1"/>
          </p:cNvSpPr>
          <p:nvPr/>
        </p:nvSpPr>
        <p:spPr bwMode="auto">
          <a:xfrm>
            <a:off x="673100" y="1239838"/>
            <a:ext cx="7421563" cy="772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cs typeface="Twinkl" pitchFamily="2" charset="0"/>
              </a:rPr>
              <a:t>What do you notice about these chicken coops? Are they both strong? Will they protect the chickens from predators?</a:t>
            </a:r>
          </a:p>
        </p:txBody>
      </p:sp>
      <p:pic>
        <p:nvPicPr>
          <p:cNvPr id="3" name="Picture 2">
            <a:extLst>
              <a:ext uri="{FF2B5EF4-FFF2-40B4-BE49-F238E27FC236}">
                <a16:creationId xmlns:a16="http://schemas.microsoft.com/office/drawing/2014/main" id="{C787906D-8873-4535-A593-6623C46B5F9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2475" y="2376488"/>
            <a:ext cx="3835400"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77E51037-7562-4A28-B867-2063A451EB4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87875" y="2376488"/>
            <a:ext cx="3816350"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2" name="TextBox 21">
            <a:extLst>
              <a:ext uri="{FF2B5EF4-FFF2-40B4-BE49-F238E27FC236}">
                <a16:creationId xmlns:a16="http://schemas.microsoft.com/office/drawing/2014/main" id="{513B93E6-6201-4AF1-B87A-9EBCC53E544F}"/>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itchFamily="34" charset="0"/>
                <a:cs typeface="Arial" panose="020B0604020202020204" pitchFamily="34" charset="0"/>
              </a:rPr>
              <a:t>Photo courtesy of PhilCatterall and Jessica Reeder (@wikimedia.com)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0">
            <a:extLst>
              <a:ext uri="{FF2B5EF4-FFF2-40B4-BE49-F238E27FC236}">
                <a16:creationId xmlns:a16="http://schemas.microsoft.com/office/drawing/2014/main" id="{9E05C821-06FD-47C4-9C91-9C34D92E7C52}"/>
              </a:ext>
            </a:extLst>
          </p:cNvPr>
          <p:cNvSpPr>
            <a:spLocks noGrp="1"/>
          </p:cNvSpPr>
          <p:nvPr>
            <p:ph type="title"/>
          </p:nvPr>
        </p:nvSpPr>
        <p:spPr>
          <a:xfrm>
            <a:off x="457200" y="479425"/>
            <a:ext cx="8220075" cy="993775"/>
          </a:xfrm>
        </p:spPr>
        <p:txBody>
          <a:bodyPr/>
          <a:lstStyle/>
          <a:p>
            <a:pPr eaLnBrk="1" hangingPunct="1"/>
            <a:r>
              <a:rPr lang="en-US" altLang="en-US" sz="3600">
                <a:latin typeface="Twinkl" pitchFamily="2" charset="0"/>
                <a:cs typeface="Twinkl" pitchFamily="2" charset="0"/>
              </a:rPr>
              <a:t>Designing a Chicken Coop</a:t>
            </a:r>
            <a:endParaRPr lang="en-GB" altLang="en-US" sz="3600"/>
          </a:p>
        </p:txBody>
      </p:sp>
      <p:sp>
        <p:nvSpPr>
          <p:cNvPr id="12" name="Rectangle 11">
            <a:extLst>
              <a:ext uri="{FF2B5EF4-FFF2-40B4-BE49-F238E27FC236}">
                <a16:creationId xmlns:a16="http://schemas.microsoft.com/office/drawing/2014/main" id="{69CF8990-3C11-4C19-BF7E-568E3447EA3A}"/>
              </a:ext>
            </a:extLst>
          </p:cNvPr>
          <p:cNvSpPr>
            <a:spLocks noChangeArrowheads="1"/>
          </p:cNvSpPr>
          <p:nvPr/>
        </p:nvSpPr>
        <p:spPr bwMode="auto">
          <a:xfrm>
            <a:off x="719138" y="1300163"/>
            <a:ext cx="7743825"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cs typeface="Twinkl" pitchFamily="2" charset="0"/>
              </a:rPr>
              <a:t>M</a:t>
            </a:r>
            <a:r>
              <a:rPr lang="en-US" altLang="en-US" sz="2400" dirty="0">
                <a:solidFill>
                  <a:schemeClr val="tx1"/>
                </a:solidFill>
                <a:latin typeface="SassoonPrimaryInfant" pitchFamily="2" charset="0"/>
                <a:cs typeface="Twinkl" pitchFamily="2" charset="0"/>
              </a:rPr>
              <a:t>any people keep chickens in their back gardens to produce eggs. This is a great way to get eggs without going to the shops!</a:t>
            </a:r>
          </a:p>
        </p:txBody>
      </p:sp>
      <p:sp>
        <p:nvSpPr>
          <p:cNvPr id="6" name="Rectangle 5">
            <a:extLst>
              <a:ext uri="{FF2B5EF4-FFF2-40B4-BE49-F238E27FC236}">
                <a16:creationId xmlns:a16="http://schemas.microsoft.com/office/drawing/2014/main" id="{84889C1E-4295-49C8-9EDE-9C6FD9489281}"/>
              </a:ext>
            </a:extLst>
          </p:cNvPr>
          <p:cNvSpPr>
            <a:spLocks noChangeArrowheads="1"/>
          </p:cNvSpPr>
          <p:nvPr/>
        </p:nvSpPr>
        <p:spPr bwMode="auto">
          <a:xfrm>
            <a:off x="719138" y="2541588"/>
            <a:ext cx="77438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b="1" dirty="0">
                <a:solidFill>
                  <a:schemeClr val="tx1"/>
                </a:solidFill>
                <a:cs typeface="Twinkl" pitchFamily="2" charset="0"/>
              </a:rPr>
              <a:t>Today you are going to design a Chicken Coop! </a:t>
            </a:r>
          </a:p>
        </p:txBody>
      </p:sp>
      <p:sp>
        <p:nvSpPr>
          <p:cNvPr id="7" name="Rectangle 6">
            <a:extLst>
              <a:ext uri="{FF2B5EF4-FFF2-40B4-BE49-F238E27FC236}">
                <a16:creationId xmlns:a16="http://schemas.microsoft.com/office/drawing/2014/main" id="{9864A32D-DE09-443E-8D4F-CB2DAC53D8A6}"/>
              </a:ext>
            </a:extLst>
          </p:cNvPr>
          <p:cNvSpPr>
            <a:spLocks noChangeArrowheads="1"/>
          </p:cNvSpPr>
          <p:nvPr/>
        </p:nvSpPr>
        <p:spPr bwMode="auto">
          <a:xfrm>
            <a:off x="719138" y="3209925"/>
            <a:ext cx="77438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a:solidFill>
                  <a:schemeClr val="tx1"/>
                </a:solidFill>
                <a:cs typeface="Twinkl" pitchFamily="2" charset="0"/>
              </a:rPr>
              <a:t>You will need to consider the following:</a:t>
            </a:r>
          </a:p>
        </p:txBody>
      </p:sp>
      <p:sp>
        <p:nvSpPr>
          <p:cNvPr id="9" name="Rectangle 8">
            <a:extLst>
              <a:ext uri="{FF2B5EF4-FFF2-40B4-BE49-F238E27FC236}">
                <a16:creationId xmlns:a16="http://schemas.microsoft.com/office/drawing/2014/main" id="{A8EC11F8-A786-4BA9-98F7-82CB6D7365B0}"/>
              </a:ext>
            </a:extLst>
          </p:cNvPr>
          <p:cNvSpPr>
            <a:spLocks noChangeArrowheads="1"/>
          </p:cNvSpPr>
          <p:nvPr/>
        </p:nvSpPr>
        <p:spPr bwMode="auto">
          <a:xfrm>
            <a:off x="719138" y="3646488"/>
            <a:ext cx="7697787" cy="495300"/>
          </a:xfrm>
          <a:prstGeom prst="rect">
            <a:avLst/>
          </a:prstGeom>
          <a:solidFill>
            <a:srgbClr val="CEDF9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cs typeface="Twinkl" pitchFamily="2" charset="0"/>
              </a:rPr>
              <a:t>What chickens need to live a healthy and happy life.</a:t>
            </a:r>
          </a:p>
        </p:txBody>
      </p:sp>
      <p:sp>
        <p:nvSpPr>
          <p:cNvPr id="10" name="Rectangle 9">
            <a:extLst>
              <a:ext uri="{FF2B5EF4-FFF2-40B4-BE49-F238E27FC236}">
                <a16:creationId xmlns:a16="http://schemas.microsoft.com/office/drawing/2014/main" id="{7E4FE87C-FB56-4553-8D56-441EF07D360E}"/>
              </a:ext>
            </a:extLst>
          </p:cNvPr>
          <p:cNvSpPr/>
          <p:nvPr/>
        </p:nvSpPr>
        <p:spPr>
          <a:xfrm>
            <a:off x="719138" y="4265613"/>
            <a:ext cx="7705724" cy="495108"/>
          </a:xfrm>
          <a:prstGeom prst="rect">
            <a:avLst/>
          </a:prstGeom>
          <a:solidFill>
            <a:schemeClr val="accent5">
              <a:lumMod val="40000"/>
              <a:lumOff val="60000"/>
            </a:schemeClr>
          </a:solidFill>
        </p:spPr>
        <p:txBody>
          <a:bodyPr wrap="square" lIns="108000" tIns="108000" rIns="108000" bIns="108000">
            <a:spAutoFit/>
          </a:bodyPr>
          <a:lstStyle/>
          <a:p>
            <a:pPr eaLnBrk="1" fontAlgn="auto" hangingPunct="1">
              <a:spcBef>
                <a:spcPts val="0"/>
              </a:spcBef>
              <a:spcAft>
                <a:spcPts val="0"/>
              </a:spcAft>
              <a:defRPr/>
            </a:pPr>
            <a:r>
              <a:rPr lang="en-US" dirty="0">
                <a:latin typeface="Twinkl" charset="0"/>
                <a:ea typeface="Twinkl" charset="0"/>
                <a:cs typeface="Twinkl" charset="0"/>
              </a:rPr>
              <a:t>Where your chicken coop will be in your back garden.</a:t>
            </a:r>
          </a:p>
        </p:txBody>
      </p:sp>
      <p:sp>
        <p:nvSpPr>
          <p:cNvPr id="11" name="Rectangle 10">
            <a:extLst>
              <a:ext uri="{FF2B5EF4-FFF2-40B4-BE49-F238E27FC236}">
                <a16:creationId xmlns:a16="http://schemas.microsoft.com/office/drawing/2014/main" id="{CA7FB61D-9312-4818-8C15-3ACEA9E5148C}"/>
              </a:ext>
            </a:extLst>
          </p:cNvPr>
          <p:cNvSpPr>
            <a:spLocks noChangeArrowheads="1"/>
          </p:cNvSpPr>
          <p:nvPr/>
        </p:nvSpPr>
        <p:spPr bwMode="auto">
          <a:xfrm>
            <a:off x="719138" y="4832350"/>
            <a:ext cx="6575425" cy="495300"/>
          </a:xfrm>
          <a:prstGeom prst="rect">
            <a:avLst/>
          </a:prstGeom>
          <a:solidFill>
            <a:srgbClr val="CEDF97"/>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pPr>
            <a:r>
              <a:rPr lang="en-US" altLang="en-US" dirty="0">
                <a:solidFill>
                  <a:schemeClr val="tx1"/>
                </a:solidFill>
                <a:cs typeface="Twinkl" pitchFamily="2" charset="0"/>
              </a:rPr>
              <a:t>Which materials you would use to make the chicken coop.</a:t>
            </a:r>
          </a:p>
        </p:txBody>
      </p:sp>
      <p:sp>
        <p:nvSpPr>
          <p:cNvPr id="13" name="Rectangle 12">
            <a:extLst>
              <a:ext uri="{FF2B5EF4-FFF2-40B4-BE49-F238E27FC236}">
                <a16:creationId xmlns:a16="http://schemas.microsoft.com/office/drawing/2014/main" id="{ADE5974F-AED7-45DC-8299-6A6DF38AF96F}"/>
              </a:ext>
            </a:extLst>
          </p:cNvPr>
          <p:cNvSpPr/>
          <p:nvPr/>
        </p:nvSpPr>
        <p:spPr>
          <a:xfrm>
            <a:off x="719138" y="5400675"/>
            <a:ext cx="7697787" cy="773113"/>
          </a:xfrm>
          <a:prstGeom prst="rect">
            <a:avLst/>
          </a:prstGeom>
          <a:solidFill>
            <a:schemeClr val="accent5">
              <a:lumMod val="40000"/>
              <a:lumOff val="60000"/>
            </a:schemeClr>
          </a:solidFill>
        </p:spPr>
        <p:txBody>
          <a:bodyPr lIns="108000" tIns="108000" rIns="108000" bIns="108000">
            <a:spAutoFit/>
          </a:bodyPr>
          <a:lstStyle/>
          <a:p>
            <a:pPr eaLnBrk="1" fontAlgn="auto" hangingPunct="1">
              <a:spcBef>
                <a:spcPts val="0"/>
              </a:spcBef>
              <a:spcAft>
                <a:spcPts val="0"/>
              </a:spcAft>
              <a:defRPr/>
            </a:pPr>
            <a:r>
              <a:rPr lang="en-US" dirty="0">
                <a:latin typeface="Twinkl" charset="0"/>
                <a:ea typeface="Twinkl" charset="0"/>
                <a:cs typeface="Twinkl" charset="0"/>
              </a:rPr>
              <a:t>The structure of the chicken coop and how it would provide a safe shelter for the hens away from foxes.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
                                          </p:val>
                                        </p:tav>
                                        <p:tav tm="100000">
                                          <p:val>
                                            <p:strVal val="#ppt_x"/>
                                          </p:val>
                                        </p:tav>
                                      </p:tavLst>
                                    </p:anim>
                                    <p:anim calcmode="lin" valueType="num">
                                      <p:cBhvr>
                                        <p:cTn id="23"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1000"/>
                                        <p:tgtEl>
                                          <p:spTgt spid="13"/>
                                        </p:tgtEl>
                                      </p:cBhvr>
                                    </p:animEffect>
                                    <p:anim calcmode="lin" valueType="num">
                                      <p:cBhvr>
                                        <p:cTn id="50" dur="1000" fill="hold"/>
                                        <p:tgtEl>
                                          <p:spTgt spid="13"/>
                                        </p:tgtEl>
                                        <p:attrNameLst>
                                          <p:attrName>ppt_x</p:attrName>
                                        </p:attrNameLst>
                                      </p:cBhvr>
                                      <p:tavLst>
                                        <p:tav tm="0">
                                          <p:val>
                                            <p:strVal val="#ppt_x"/>
                                          </p:val>
                                        </p:tav>
                                        <p:tav tm="100000">
                                          <p:val>
                                            <p:strVal val="#ppt_x"/>
                                          </p:val>
                                        </p:tav>
                                      </p:tavLst>
                                    </p:anim>
                                    <p:anim calcmode="lin" valueType="num">
                                      <p:cBhvr>
                                        <p:cTn id="5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6" grpId="0"/>
      <p:bldP spid="7" grpId="0"/>
      <p:bldP spid="9" grpId="0" animBg="1"/>
      <p:bldP spid="10" grpId="0" animBg="1"/>
      <p:bldP spid="11"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3B857FA5-2056-4EA8-B6BB-CAFD94169756}"/>
              </a:ext>
            </a:extLst>
          </p:cNvPr>
          <p:cNvSpPr>
            <a:spLocks noGrp="1"/>
          </p:cNvSpPr>
          <p:nvPr>
            <p:ph type="title"/>
          </p:nvPr>
        </p:nvSpPr>
        <p:spPr>
          <a:xfrm>
            <a:off x="457200" y="479425"/>
            <a:ext cx="8220075" cy="993775"/>
          </a:xfrm>
        </p:spPr>
        <p:txBody>
          <a:bodyPr/>
          <a:lstStyle/>
          <a:p>
            <a:pPr eaLnBrk="1" hangingPunct="1"/>
            <a:r>
              <a:rPr lang="en-US" altLang="en-US" sz="3600" dirty="0">
                <a:latin typeface="Twinkl" pitchFamily="2" charset="0"/>
                <a:cs typeface="Twinkl" pitchFamily="2" charset="0"/>
              </a:rPr>
              <a:t>Ideas for a Chicken Coop</a:t>
            </a:r>
            <a:endParaRPr lang="en-GB" altLang="en-US" sz="3600" dirty="0"/>
          </a:p>
        </p:txBody>
      </p:sp>
      <p:sp>
        <p:nvSpPr>
          <p:cNvPr id="14342" name="TextBox 21">
            <a:extLst>
              <a:ext uri="{FF2B5EF4-FFF2-40B4-BE49-F238E27FC236}">
                <a16:creationId xmlns:a16="http://schemas.microsoft.com/office/drawing/2014/main" id="{513B93E6-6201-4AF1-B87A-9EBCC53E544F}"/>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itchFamily="34" charset="0"/>
                <a:cs typeface="Arial" panose="020B0604020202020204" pitchFamily="34" charset="0"/>
              </a:rPr>
              <a:t>Photo courtesy of PhilCatterall and Jessica Reeder (@wikimedia.com) - granted under creative commons licence – attribution</a:t>
            </a:r>
          </a:p>
        </p:txBody>
      </p:sp>
      <p:pic>
        <p:nvPicPr>
          <p:cNvPr id="2050" name="Picture 2" descr="main image of &quot;Deluxe Large Chicken Coop Hen Poultry Ark House Nest Box Home Hutch Shelter Cage&quot;">
            <a:extLst>
              <a:ext uri="{FF2B5EF4-FFF2-40B4-BE49-F238E27FC236}">
                <a16:creationId xmlns:a16="http://schemas.microsoft.com/office/drawing/2014/main" id="{D1DD1D44-2F56-4D06-B04B-1E4B4EF00E7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98263" y="1668831"/>
            <a:ext cx="4147474" cy="41474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07101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3B857FA5-2056-4EA8-B6BB-CAFD94169756}"/>
              </a:ext>
            </a:extLst>
          </p:cNvPr>
          <p:cNvSpPr>
            <a:spLocks noGrp="1"/>
          </p:cNvSpPr>
          <p:nvPr>
            <p:ph type="title"/>
          </p:nvPr>
        </p:nvSpPr>
        <p:spPr>
          <a:xfrm>
            <a:off x="457200" y="479425"/>
            <a:ext cx="8220075" cy="993775"/>
          </a:xfrm>
        </p:spPr>
        <p:txBody>
          <a:bodyPr/>
          <a:lstStyle/>
          <a:p>
            <a:pPr eaLnBrk="1" hangingPunct="1"/>
            <a:r>
              <a:rPr lang="en-US" altLang="en-US" sz="3600" dirty="0">
                <a:latin typeface="Twinkl" pitchFamily="2" charset="0"/>
                <a:cs typeface="Twinkl" pitchFamily="2" charset="0"/>
              </a:rPr>
              <a:t>Ideas for a Chicken Coop</a:t>
            </a:r>
            <a:endParaRPr lang="en-GB" altLang="en-US" sz="3600" dirty="0"/>
          </a:p>
        </p:txBody>
      </p:sp>
      <p:sp>
        <p:nvSpPr>
          <p:cNvPr id="14342" name="TextBox 21">
            <a:extLst>
              <a:ext uri="{FF2B5EF4-FFF2-40B4-BE49-F238E27FC236}">
                <a16:creationId xmlns:a16="http://schemas.microsoft.com/office/drawing/2014/main" id="{513B93E6-6201-4AF1-B87A-9EBCC53E544F}"/>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itchFamily="34" charset="0"/>
                <a:cs typeface="Arial" panose="020B0604020202020204" pitchFamily="34" charset="0"/>
              </a:rPr>
              <a:t>Photo courtesy of PhilCatterall and Jessica Reeder (@wikimedia.com) - granted under creative commons licence – attribution</a:t>
            </a:r>
          </a:p>
        </p:txBody>
      </p:sp>
      <p:pic>
        <p:nvPicPr>
          <p:cNvPr id="5" name="Picture 4" descr="main image of &quot;PawHut Chicken Coop w/ Outdoor Run Nesting Box Removable Tray Waterproof Roof&quot;">
            <a:extLst>
              <a:ext uri="{FF2B5EF4-FFF2-40B4-BE49-F238E27FC236}">
                <a16:creationId xmlns:a16="http://schemas.microsoft.com/office/drawing/2014/main" id="{5545A595-4C52-405F-B6BA-76D34E1F1A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8862" y="1473200"/>
            <a:ext cx="4476750" cy="4476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69034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3B857FA5-2056-4EA8-B6BB-CAFD94169756}"/>
              </a:ext>
            </a:extLst>
          </p:cNvPr>
          <p:cNvSpPr>
            <a:spLocks noGrp="1"/>
          </p:cNvSpPr>
          <p:nvPr>
            <p:ph type="title"/>
          </p:nvPr>
        </p:nvSpPr>
        <p:spPr>
          <a:xfrm>
            <a:off x="457200" y="479425"/>
            <a:ext cx="8220075" cy="993775"/>
          </a:xfrm>
        </p:spPr>
        <p:txBody>
          <a:bodyPr/>
          <a:lstStyle/>
          <a:p>
            <a:pPr eaLnBrk="1" hangingPunct="1"/>
            <a:r>
              <a:rPr lang="en-US" altLang="en-US" sz="3600" dirty="0">
                <a:latin typeface="Twinkl" pitchFamily="2" charset="0"/>
                <a:cs typeface="Twinkl" pitchFamily="2" charset="0"/>
              </a:rPr>
              <a:t>Ideas for a Chicken Coop</a:t>
            </a:r>
            <a:endParaRPr lang="en-GB" altLang="en-US" sz="3600" dirty="0"/>
          </a:p>
        </p:txBody>
      </p:sp>
      <p:sp>
        <p:nvSpPr>
          <p:cNvPr id="14342" name="TextBox 21">
            <a:extLst>
              <a:ext uri="{FF2B5EF4-FFF2-40B4-BE49-F238E27FC236}">
                <a16:creationId xmlns:a16="http://schemas.microsoft.com/office/drawing/2014/main" id="{513B93E6-6201-4AF1-B87A-9EBCC53E544F}"/>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itchFamily="34" charset="0"/>
                <a:cs typeface="Arial" panose="020B0604020202020204" pitchFamily="34" charset="0"/>
              </a:rPr>
              <a:t>Photo courtesy of PhilCatterall and Jessica Reeder (@wikimedia.com) - granted under creative commons licence – attribution</a:t>
            </a:r>
          </a:p>
        </p:txBody>
      </p:sp>
      <p:pic>
        <p:nvPicPr>
          <p:cNvPr id="3074" name="Picture 2" descr="main image of &quot;Chicken Coop Hen House Roll Bar Chicken House Coop Rabbit Hutch Nest Put Mobile&quot;">
            <a:extLst>
              <a:ext uri="{FF2B5EF4-FFF2-40B4-BE49-F238E27FC236}">
                <a16:creationId xmlns:a16="http://schemas.microsoft.com/office/drawing/2014/main" id="{F3B40C31-D648-4659-935C-750D8E4467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7093" y="1554610"/>
            <a:ext cx="4476750" cy="4476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81547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3B857FA5-2056-4EA8-B6BB-CAFD94169756}"/>
              </a:ext>
            </a:extLst>
          </p:cNvPr>
          <p:cNvSpPr>
            <a:spLocks noGrp="1"/>
          </p:cNvSpPr>
          <p:nvPr>
            <p:ph type="title"/>
          </p:nvPr>
        </p:nvSpPr>
        <p:spPr>
          <a:xfrm>
            <a:off x="457200" y="479425"/>
            <a:ext cx="8220075" cy="993775"/>
          </a:xfrm>
        </p:spPr>
        <p:txBody>
          <a:bodyPr/>
          <a:lstStyle/>
          <a:p>
            <a:pPr eaLnBrk="1" hangingPunct="1"/>
            <a:r>
              <a:rPr lang="en-US" altLang="en-US" sz="3600" dirty="0">
                <a:latin typeface="Twinkl" pitchFamily="2" charset="0"/>
              </a:rPr>
              <a:t>Let’s Design!</a:t>
            </a:r>
            <a:endParaRPr lang="en-GB" altLang="en-US" sz="3600" dirty="0"/>
          </a:p>
        </p:txBody>
      </p:sp>
      <p:sp>
        <p:nvSpPr>
          <p:cNvPr id="14342" name="TextBox 21">
            <a:extLst>
              <a:ext uri="{FF2B5EF4-FFF2-40B4-BE49-F238E27FC236}">
                <a16:creationId xmlns:a16="http://schemas.microsoft.com/office/drawing/2014/main" id="{513B93E6-6201-4AF1-B87A-9EBCC53E544F}"/>
              </a:ext>
            </a:extLst>
          </p:cNvPr>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itchFamily="34" charset="0"/>
                <a:cs typeface="Arial" panose="020B0604020202020204" pitchFamily="34" charset="0"/>
              </a:rPr>
              <a:t>Photo courtesy of PhilCatterall and Jessica Reeder (@wikimedia.com) - granted under creative commons licence – attribution</a:t>
            </a:r>
          </a:p>
        </p:txBody>
      </p:sp>
      <p:pic>
        <p:nvPicPr>
          <p:cNvPr id="2" name="Picture 1">
            <a:extLst>
              <a:ext uri="{FF2B5EF4-FFF2-40B4-BE49-F238E27FC236}">
                <a16:creationId xmlns:a16="http://schemas.microsoft.com/office/drawing/2014/main" id="{68135855-FC80-4C06-A690-4DF6F9113FA4}"/>
              </a:ext>
            </a:extLst>
          </p:cNvPr>
          <p:cNvPicPr>
            <a:picLocks noChangeAspect="1"/>
          </p:cNvPicPr>
          <p:nvPr/>
        </p:nvPicPr>
        <p:blipFill>
          <a:blip r:embed="rId2"/>
          <a:stretch>
            <a:fillRect/>
          </a:stretch>
        </p:blipFill>
        <p:spPr>
          <a:xfrm>
            <a:off x="1022226" y="1241556"/>
            <a:ext cx="3406435" cy="4801016"/>
          </a:xfrm>
          <a:prstGeom prst="rect">
            <a:avLst/>
          </a:prstGeom>
        </p:spPr>
      </p:pic>
      <p:sp>
        <p:nvSpPr>
          <p:cNvPr id="3" name="TextBox 2">
            <a:extLst>
              <a:ext uri="{FF2B5EF4-FFF2-40B4-BE49-F238E27FC236}">
                <a16:creationId xmlns:a16="http://schemas.microsoft.com/office/drawing/2014/main" id="{BE26A397-09B3-4FF3-9217-70789E0E0FDB}"/>
              </a:ext>
            </a:extLst>
          </p:cNvPr>
          <p:cNvSpPr txBox="1"/>
          <p:nvPr/>
        </p:nvSpPr>
        <p:spPr>
          <a:xfrm>
            <a:off x="4849750" y="1473200"/>
            <a:ext cx="3406435" cy="4524315"/>
          </a:xfrm>
          <a:prstGeom prst="rect">
            <a:avLst/>
          </a:prstGeom>
          <a:noFill/>
        </p:spPr>
        <p:txBody>
          <a:bodyPr wrap="square" rtlCol="0">
            <a:spAutoFit/>
          </a:bodyPr>
          <a:lstStyle/>
          <a:p>
            <a:r>
              <a:rPr lang="en-GB" dirty="0"/>
              <a:t>Design a warm an cosy Chicken Coop. </a:t>
            </a:r>
          </a:p>
          <a:p>
            <a:endParaRPr lang="en-GB" dirty="0"/>
          </a:p>
          <a:p>
            <a:r>
              <a:rPr lang="en-GB" dirty="0"/>
              <a:t>Remember to keep them safe from any animals who may wish to eat chickens!</a:t>
            </a:r>
          </a:p>
          <a:p>
            <a:endParaRPr lang="en-GB" dirty="0"/>
          </a:p>
          <a:p>
            <a:r>
              <a:rPr lang="en-GB" dirty="0"/>
              <a:t>Do they have a safe and quiet place to lay their eggs?</a:t>
            </a:r>
          </a:p>
          <a:p>
            <a:endParaRPr lang="en-GB" dirty="0"/>
          </a:p>
          <a:p>
            <a:r>
              <a:rPr lang="en-GB" dirty="0"/>
              <a:t>Don’t forget to give the coop a strong door to protect them during the night!</a:t>
            </a:r>
          </a:p>
          <a:p>
            <a:endParaRPr lang="en-GB" dirty="0"/>
          </a:p>
          <a:p>
            <a:r>
              <a:rPr lang="en-GB" dirty="0"/>
              <a:t>Finally, describe your chicken coop. Use the sentence rules.</a:t>
            </a:r>
          </a:p>
        </p:txBody>
      </p:sp>
    </p:spTree>
    <p:extLst>
      <p:ext uri="{BB962C8B-B14F-4D97-AF65-F5344CB8AC3E}">
        <p14:creationId xmlns:p14="http://schemas.microsoft.com/office/powerpoint/2010/main" val="38630955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C2D07FF1-3EB1-4D9E-84F9-D2450425A22C}" vid="{819F8316-0E89-457C-B2A7-A168B6D0BF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284</TotalTime>
  <Words>688</Words>
  <Application>Microsoft Office PowerPoint</Application>
  <PresentationFormat>On-screen Show (4:3)</PresentationFormat>
  <Paragraphs>56</Paragraphs>
  <Slides>14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SassoonPrimaryInfant</vt:lpstr>
      <vt:lpstr>Calibri</vt:lpstr>
      <vt:lpstr>Arial</vt:lpstr>
      <vt:lpstr>Twinkl SemiBold</vt:lpstr>
      <vt:lpstr>Twinkl</vt:lpstr>
      <vt:lpstr>Sassoon Infant Rg</vt:lpstr>
      <vt:lpstr>Tuffy</vt:lpstr>
      <vt:lpstr>Office Theme</vt:lpstr>
      <vt:lpstr>PowerPoint Presentation</vt:lpstr>
      <vt:lpstr>PowerPoint Presentation</vt:lpstr>
      <vt:lpstr>PowerPoint Presentation</vt:lpstr>
      <vt:lpstr>Facts About Chickens</vt:lpstr>
      <vt:lpstr>What Chickens Need</vt:lpstr>
      <vt:lpstr>What Chickens Need</vt:lpstr>
      <vt:lpstr>Chicken Coop</vt:lpstr>
      <vt:lpstr>Chicken Coop</vt:lpstr>
      <vt:lpstr>Designing a Chicken Coop</vt:lpstr>
      <vt:lpstr>Ideas for a Chicken Coop</vt:lpstr>
      <vt:lpstr>Ideas for a Chicken Coop</vt:lpstr>
      <vt:lpstr>Ideas for a Chicken Coop</vt:lpstr>
      <vt:lpstr>Let’s Design!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Shauna Luckett</dc:creator>
  <cp:lastModifiedBy>Janet West</cp:lastModifiedBy>
  <cp:revision>23</cp:revision>
  <dcterms:created xsi:type="dcterms:W3CDTF">2017-06-02T08:09:06Z</dcterms:created>
  <dcterms:modified xsi:type="dcterms:W3CDTF">2022-02-18T08:18:38Z</dcterms:modified>
</cp:coreProperties>
</file>