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9" r:id="rId2"/>
    <p:sldId id="281" r:id="rId3"/>
    <p:sldId id="284" r:id="rId4"/>
    <p:sldId id="282" r:id="rId5"/>
    <p:sldId id="283" r:id="rId6"/>
    <p:sldId id="258" r:id="rId7"/>
    <p:sldId id="300" r:id="rId8"/>
    <p:sldId id="257" r:id="rId9"/>
    <p:sldId id="276" r:id="rId10"/>
    <p:sldId id="287" r:id="rId11"/>
    <p:sldId id="288" r:id="rId12"/>
    <p:sldId id="274" r:id="rId13"/>
    <p:sldId id="289" r:id="rId14"/>
    <p:sldId id="290" r:id="rId15"/>
    <p:sldId id="291" r:id="rId16"/>
    <p:sldId id="294" r:id="rId17"/>
    <p:sldId id="301" r:id="rId18"/>
    <p:sldId id="295" r:id="rId19"/>
    <p:sldId id="296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1A8D71-D94B-7BF8-72C2-40FD6F663538}" v="92" dt="2025-05-05T11:45:46.530"/>
    <p1510:client id="{70EA2A30-83EB-E94D-153C-5D08459DE40D}" v="17" dt="2025-05-06T12:36:01.695"/>
    <p1510:client id="{C9ACC723-C96E-E0AA-F029-CC7D6A49386F}" v="186" dt="2025-05-07T11:23:00.5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015" autoAdjust="0"/>
    <p:restoredTop sz="97691" autoAdjust="0"/>
  </p:normalViewPr>
  <p:slideViewPr>
    <p:cSldViewPr>
      <p:cViewPr varScale="1">
        <p:scale>
          <a:sx n="109" d="100"/>
          <a:sy n="109" d="100"/>
        </p:scale>
        <p:origin x="1644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F07424-AD68-4182-9A6F-7A6396C5DFA6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3187E9-0648-4E1C-9CD0-1E58BF6F3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286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308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sz="1400" b="0" i="0" u="none" strike="noStrike" baseline="0" dirty="0">
              <a:solidFill>
                <a:srgbClr val="000000"/>
              </a:solidFill>
              <a:latin typeface="Symbo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Symbo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Practise chanting the number names. Encourage your child to join in with you. When they are confident, try starting from different numbers - 4, 5, 6, 12 </a:t>
            </a: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Sing number rhymes together - there are lots of commercial t apes and CD’s available.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Give your child the opportunity to count a range of interesting objects (coins, pasta shapes, buttons etc.). Encourage them to touch and move each object as they count.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Count things you cannot touch or see (more difficult!!). Try lights on the ceiling, window panes, jumps, claps or oranges in a bag.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Play games that involve counting (e.g. snakes and ladders, dice games, games that involve collecting objects).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pPr algn="l"/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</a:t>
            </a:r>
            <a:r>
              <a:rPr lang="en-GB" sz="1400" b="1" i="0" u="none" strike="noStrike" baseline="0" dirty="0">
                <a:latin typeface="Arial-BoldMT"/>
              </a:rPr>
              <a:t>Build a tower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For this game you need a dice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and some building blocks or </a:t>
            </a:r>
            <a:r>
              <a:rPr lang="en-GB" sz="1200" b="0" i="0" u="none" strike="noStrike" baseline="0" dirty="0" err="1">
                <a:latin typeface="ArialMT"/>
              </a:rPr>
              <a:t>lego</a:t>
            </a:r>
            <a:r>
              <a:rPr lang="en-GB" sz="1200" b="0" i="0" u="none" strike="noStrike" baseline="0" dirty="0">
                <a:latin typeface="ArialMT"/>
              </a:rPr>
              <a:t> bricks.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Take turns.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Roll the dice.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Collect the number of bricks to build your own tower.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The first to 10 wins!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For a change, start with 10 blocks or bricks each. Take away the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number on the dice. First to exactly zero wins.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sz="1400" b="0" i="0" u="none" strike="noStrike" baseline="0" dirty="0">
              <a:solidFill>
                <a:srgbClr val="000000"/>
              </a:solidFill>
              <a:latin typeface="Symbo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Symbo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Practise chanting the number names. Encourage your child to join in with you. When they are confident, try starting from different numbers - 4, 5, 6, 12 </a:t>
            </a: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Sing number rhymes together - there are lots of commercial t apes and CD’s available.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Give your child the opportunity to count a range of interesting objects (coins, pasta shapes, buttons etc.). Encourage them to touch and move each object as they count.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Count things you cannot touch or see (more difficult!!). Try lights on the ceiling, window panes, jumps, claps or oranges in a bag.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Play games that involve counting (e.g. snakes and ladders, dice games, games that involve collecting objects).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pPr algn="l"/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</a:t>
            </a:r>
            <a:r>
              <a:rPr lang="en-GB" sz="1400" b="1" i="0" u="none" strike="noStrike" baseline="0" dirty="0">
                <a:latin typeface="Arial-BoldMT"/>
              </a:rPr>
              <a:t>Build a tower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For this game you need a dice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and some building blocks or </a:t>
            </a:r>
            <a:r>
              <a:rPr lang="en-GB" sz="1200" b="0" i="0" u="none" strike="noStrike" baseline="0" dirty="0" err="1">
                <a:latin typeface="ArialMT"/>
              </a:rPr>
              <a:t>lego</a:t>
            </a:r>
            <a:r>
              <a:rPr lang="en-GB" sz="1200" b="0" i="0" u="none" strike="noStrike" baseline="0" dirty="0">
                <a:latin typeface="ArialMT"/>
              </a:rPr>
              <a:t> bricks.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Take turns.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Roll the dice.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Collect the number of bricks to build your own tower.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The first to 10 wins!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For a change, start with 10 blocks or bricks each. Take away the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number on the dice. First to exactly zero wins.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10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sz="1400" b="0" i="0" u="none" strike="noStrike" baseline="0" dirty="0">
              <a:solidFill>
                <a:srgbClr val="000000"/>
              </a:solidFill>
              <a:latin typeface="Symbo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Symbo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Practise chanting the number names. Encourage your child to join in with you. When they are confident, try starting from different numbers - 4, 5, 6, 12 </a:t>
            </a: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Sing number rhymes together - there are lots of commercial t apes and CD’s available.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Give your child the opportunity to count a range of interesting objects (coins, pasta shapes, buttons etc.). Encourage them to touch and move each object as they count.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Count things you cannot touch or see (more difficult!!). Try lights on the ceiling, window panes, jumps, claps or oranges in a bag.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Play games that involve counting (e.g. snakes and ladders, dice games, games that involve collecting objects).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pPr algn="l"/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</a:t>
            </a:r>
            <a:r>
              <a:rPr lang="en-GB" sz="1400" b="1" i="0" u="none" strike="noStrike" baseline="0" dirty="0">
                <a:latin typeface="Arial-BoldMT"/>
              </a:rPr>
              <a:t>Build a tower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For this game you need a dice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and some building blocks or </a:t>
            </a:r>
            <a:r>
              <a:rPr lang="en-GB" sz="1200" b="0" i="0" u="none" strike="noStrike" baseline="0" dirty="0" err="1">
                <a:latin typeface="ArialMT"/>
              </a:rPr>
              <a:t>lego</a:t>
            </a:r>
            <a:r>
              <a:rPr lang="en-GB" sz="1200" b="0" i="0" u="none" strike="noStrike" baseline="0" dirty="0">
                <a:latin typeface="ArialMT"/>
              </a:rPr>
              <a:t> bricks.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Take turns.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Roll the dice.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Collect the number of bricks to build your own tower.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The first to 10 wins!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For a change, start with 10 blocks or bricks each. Take away the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number on the dice. First to exactly zero wins.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11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Look for numerals in the environment. You can spot numerals at home, in the street or when out shopping.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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Cut out numerals from newspapers, magazines or birthday cards. Then help your child to put the numbers in orders.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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Make mistakes when chanting, counting or ordering numbers. Can your child spot what you have done wrong?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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Choose a number of the week e.g. 5. Practise counting to 5 and on from 5. Count out groups of 5 objects (5 dolls, 5 bricks, 5 pens). See how many places you can spot the numeral 5.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12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sz="1400" b="0" i="0" u="none" strike="noStrike" baseline="0" dirty="0">
              <a:solidFill>
                <a:srgbClr val="000000"/>
              </a:solidFill>
              <a:latin typeface="Symbo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Symbo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Practise chanting the number names. Encourage your child to join in with you. When they are confident, try starting from different numbers - 4, 5, 6, 12 </a:t>
            </a: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Sing number rhymes together - there are lots of commercial t apes and CD’s available.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Give your child the opportunity to count a range of interesting objects (coins, pasta shapes, buttons etc.). Encourage them to touch and move each object as they count.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Count things you cannot touch or see (more difficult!!). Try lights on the ceiling, window panes, jumps, claps or oranges in a bag.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Arial"/>
              </a:rPr>
              <a:t>Play games that involve counting (e.g. snakes and ladders, dice games, games that involve collecting objects). </a:t>
            </a:r>
          </a:p>
          <a:p>
            <a:endParaRPr lang="en-GB" sz="1200" b="0" i="0" u="none" strike="noStrike" baseline="0" dirty="0">
              <a:solidFill>
                <a:srgbClr val="000000"/>
              </a:solidFill>
              <a:latin typeface="Arial"/>
            </a:endParaRPr>
          </a:p>
          <a:p>
            <a:pPr algn="l"/>
            <a:r>
              <a:rPr lang="en-GB" sz="1600" b="0" i="0" u="none" strike="noStrike" baseline="0" dirty="0">
                <a:solidFill>
                  <a:srgbClr val="000000"/>
                </a:solidFill>
                <a:latin typeface="Arial"/>
              </a:rPr>
              <a:t></a:t>
            </a:r>
            <a:r>
              <a:rPr lang="en-GB" sz="1400" b="1" i="0" u="none" strike="noStrike" baseline="0" dirty="0">
                <a:latin typeface="Arial-BoldMT"/>
              </a:rPr>
              <a:t>Build a tower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For this game you need a dice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and some building blocks or </a:t>
            </a:r>
            <a:r>
              <a:rPr lang="en-GB" sz="1200" b="0" i="0" u="none" strike="noStrike" baseline="0" dirty="0" err="1">
                <a:latin typeface="ArialMT"/>
              </a:rPr>
              <a:t>lego</a:t>
            </a:r>
            <a:r>
              <a:rPr lang="en-GB" sz="1200" b="0" i="0" u="none" strike="noStrike" baseline="0" dirty="0">
                <a:latin typeface="ArialMT"/>
              </a:rPr>
              <a:t> bricks.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Take turns.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Roll the dice.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Collect the number of bricks to build your own tower.</a:t>
            </a:r>
          </a:p>
          <a:p>
            <a:pPr algn="l"/>
            <a:r>
              <a:rPr lang="en-GB" sz="1200" b="0" i="0" u="none" strike="noStrike" baseline="0" dirty="0">
                <a:latin typeface="Symbol"/>
              </a:rPr>
              <a:t>♦ </a:t>
            </a:r>
            <a:r>
              <a:rPr lang="en-GB" sz="1200" b="0" i="0" u="none" strike="noStrike" baseline="0" dirty="0">
                <a:latin typeface="ArialMT"/>
              </a:rPr>
              <a:t>The first to 10 wins!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For a change, start with 10 blocks or bricks each. Take away the</a:t>
            </a:r>
          </a:p>
          <a:p>
            <a:pPr algn="l"/>
            <a:r>
              <a:rPr lang="en-GB" sz="1200" b="0" i="0" u="none" strike="noStrike" baseline="0" dirty="0">
                <a:latin typeface="ArialMT"/>
              </a:rPr>
              <a:t>number on the dice. First to exactly zero wins.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13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14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15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16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BCFE02-4EDA-2A6A-F02E-DCE50B72B3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F5B6DB-1784-4367-4796-9BC09A6F4C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F929F5-4660-EDB7-869E-DFA500E1D1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C0E57E-4314-948D-01F2-F56AEFC784F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17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5181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18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187E9-0648-4E1C-9CD0-1E58BF6F3F58}" type="slidenum">
              <a:rPr lang="en-GB" smtClean="0">
                <a:solidFill>
                  <a:prstClr val="black"/>
                </a:solidFill>
              </a:rPr>
              <a:pPr/>
              <a:t>19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CE443-1686-4588-9112-D2420B1D5180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B454-7E52-4F78-9B69-B657B9199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973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CE443-1686-4588-9112-D2420B1D5180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B454-7E52-4F78-9B69-B657B9199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032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CE443-1686-4588-9112-D2420B1D5180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B454-7E52-4F78-9B69-B657B9199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92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CE443-1686-4588-9112-D2420B1D5180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B454-7E52-4F78-9B69-B657B9199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75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CE443-1686-4588-9112-D2420B1D5180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B454-7E52-4F78-9B69-B657B9199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96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CE443-1686-4588-9112-D2420B1D5180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B454-7E52-4F78-9B69-B657B9199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124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CE443-1686-4588-9112-D2420B1D5180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B454-7E52-4F78-9B69-B657B9199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558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CE443-1686-4588-9112-D2420B1D5180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B454-7E52-4F78-9B69-B657B9199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477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CE443-1686-4588-9112-D2420B1D5180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B454-7E52-4F78-9B69-B657B9199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113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CE443-1686-4588-9112-D2420B1D5180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B454-7E52-4F78-9B69-B657B9199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300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CE443-1686-4588-9112-D2420B1D5180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9B454-7E52-4F78-9B69-B657B9199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339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CE443-1686-4588-9112-D2420B1D5180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9B454-7E52-4F78-9B69-B657B9199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259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://www.phonicsplay.co.uk/" TargetMode="External"/><Relationship Id="rId9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4" y="-1395536"/>
            <a:ext cx="8280920" cy="5924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endParaRPr lang="en-GB" sz="8000" b="1" dirty="0">
              <a:solidFill>
                <a:srgbClr val="4E5B6F"/>
              </a:solidFill>
              <a:latin typeface="SassoonCRInfant"/>
            </a:endParaRPr>
          </a:p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endParaRPr lang="en-GB" sz="6600" b="1" dirty="0">
              <a:latin typeface="SassoonCRInfant"/>
            </a:endParaRPr>
          </a:p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endParaRPr lang="en-GB" sz="6600" b="1" dirty="0">
              <a:latin typeface="SassoonCRInfant"/>
            </a:endParaRPr>
          </a:p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r>
              <a:rPr lang="en-GB" sz="6600" b="1" dirty="0">
                <a:solidFill>
                  <a:srgbClr val="7030A0"/>
                </a:solidFill>
                <a:latin typeface="SassoonCRInfant"/>
              </a:rPr>
              <a:t>Welcome</a:t>
            </a:r>
            <a:r>
              <a:rPr lang="en-GB" sz="6000" b="1" dirty="0">
                <a:solidFill>
                  <a:srgbClr val="7030A0"/>
                </a:solidFill>
                <a:latin typeface="SassoonCRInfant"/>
              </a:rPr>
              <a:t> </a:t>
            </a:r>
            <a:endParaRPr lang="en-GB" sz="3600" b="1" dirty="0">
              <a:solidFill>
                <a:prstClr val="white"/>
              </a:solidFill>
              <a:latin typeface="SassoonCRInfant" pitchFamily="2" charset="0"/>
            </a:endParaRPr>
          </a:p>
          <a:p>
            <a:pPr algn="ctr" fontAlgn="base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70000"/>
            </a:pPr>
            <a:r>
              <a:rPr lang="en-GB" sz="4000" b="1" dirty="0">
                <a:latin typeface="SassoonCRInfant" pitchFamily="2" charset="0"/>
              </a:rPr>
              <a:t>Phonics Screening Presentation</a:t>
            </a:r>
          </a:p>
          <a:p>
            <a:pPr algn="ctr" fontAlgn="base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70000"/>
            </a:pPr>
            <a:endParaRPr lang="en-GB" sz="3600" b="1" dirty="0">
              <a:latin typeface="SassoonCRInfant" pitchFamily="2" charset="0"/>
            </a:endParaRPr>
          </a:p>
        </p:txBody>
      </p:sp>
      <p:pic>
        <p:nvPicPr>
          <p:cNvPr id="3079" name="Picture 1" descr="http://www.chalfontstpeterinfantschool.org/images/schoolmura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491" y="4293095"/>
            <a:ext cx="4391025" cy="211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Image result for phonics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8309">
            <a:off x="6714191" y="4773511"/>
            <a:ext cx="1584176" cy="11521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056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1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7819" y="-1323528"/>
            <a:ext cx="8496944" cy="8540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endParaRPr lang="en-GB" sz="8000" b="1" dirty="0">
              <a:solidFill>
                <a:srgbClr val="4E5B6F"/>
              </a:solidFill>
              <a:latin typeface="SassoonCRInfant"/>
            </a:endParaRPr>
          </a:p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endParaRPr lang="en-GB" sz="6600" b="1" dirty="0">
              <a:latin typeface="SassoonCRInfant"/>
            </a:endParaRPr>
          </a:p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endParaRPr lang="en-GB" sz="6600" b="1" dirty="0">
              <a:latin typeface="SassoonCRInfant"/>
            </a:endParaRPr>
          </a:p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r>
              <a:rPr lang="en-GB" sz="6000" b="1" dirty="0">
                <a:solidFill>
                  <a:srgbClr val="7030A0"/>
                </a:solidFill>
                <a:latin typeface="SassoonCRInfant"/>
              </a:rPr>
              <a:t>What is Phonics ?</a:t>
            </a:r>
          </a:p>
          <a:p>
            <a:pPr>
              <a:spcBef>
                <a:spcPts val="600"/>
              </a:spcBef>
              <a:buClr>
                <a:schemeClr val="tx1"/>
              </a:buClr>
              <a:buSzPct val="70000"/>
              <a:defRPr/>
            </a:pPr>
            <a:r>
              <a:rPr lang="en-GB" sz="3600" dirty="0">
                <a:latin typeface="SassoonCRInfant"/>
              </a:rPr>
              <a:t>Phonics is a way of teaching children to read and write skilfully. Children are taught to recognise and read phonemes (</a:t>
            </a:r>
            <a:r>
              <a:rPr lang="en-GB" sz="3600" b="1" dirty="0">
                <a:solidFill>
                  <a:srgbClr val="FF0000"/>
                </a:solidFill>
                <a:latin typeface="SassoonCRInfant"/>
              </a:rPr>
              <a:t>sounds</a:t>
            </a:r>
            <a:r>
              <a:rPr lang="en-GB" sz="3600" dirty="0">
                <a:latin typeface="SassoonCRInfant"/>
              </a:rPr>
              <a:t>) that each letter makes and then identify the sounds that different </a:t>
            </a:r>
            <a:r>
              <a:rPr lang="en-GB" sz="3600" i="1" dirty="0">
                <a:latin typeface="SassoonCRInfant"/>
              </a:rPr>
              <a:t>combinations</a:t>
            </a:r>
            <a:r>
              <a:rPr lang="en-GB" sz="3600" dirty="0">
                <a:latin typeface="SassoonCRInfant"/>
              </a:rPr>
              <a:t> of letters make (</a:t>
            </a:r>
            <a:r>
              <a:rPr lang="en-GB" sz="3600" b="1" dirty="0">
                <a:solidFill>
                  <a:srgbClr val="FF0000"/>
                </a:solidFill>
                <a:latin typeface="SassoonCRInfant"/>
              </a:rPr>
              <a:t>graphemes</a:t>
            </a:r>
            <a:r>
              <a:rPr lang="en-GB" sz="3600" dirty="0">
                <a:latin typeface="SassoonCRInfant"/>
              </a:rPr>
              <a:t>). </a:t>
            </a:r>
            <a:r>
              <a:rPr lang="en-GB" sz="3600" dirty="0" err="1">
                <a:latin typeface="SassoonCRInfant"/>
              </a:rPr>
              <a:t>Eg</a:t>
            </a:r>
            <a:r>
              <a:rPr lang="en-GB" sz="3600" dirty="0">
                <a:latin typeface="SassoonCRInfant"/>
              </a:rPr>
              <a:t>. ‘</a:t>
            </a:r>
            <a:r>
              <a:rPr lang="en-GB" sz="3600" dirty="0" err="1">
                <a:latin typeface="SassoonCRInfant"/>
              </a:rPr>
              <a:t>ck</a:t>
            </a:r>
            <a:r>
              <a:rPr lang="en-GB" sz="3600" dirty="0">
                <a:latin typeface="SassoonCRInfant"/>
              </a:rPr>
              <a:t>’, ‘</a:t>
            </a:r>
            <a:r>
              <a:rPr lang="en-GB" sz="3600" dirty="0" err="1">
                <a:latin typeface="SassoonCRInfant"/>
              </a:rPr>
              <a:t>oo</a:t>
            </a:r>
            <a:r>
              <a:rPr lang="en-GB" sz="3600" dirty="0">
                <a:latin typeface="SassoonCRInfant"/>
              </a:rPr>
              <a:t>’, ‘</a:t>
            </a:r>
            <a:r>
              <a:rPr lang="en-GB" sz="3600" dirty="0" err="1">
                <a:latin typeface="SassoonCRInfant"/>
              </a:rPr>
              <a:t>igh</a:t>
            </a:r>
            <a:r>
              <a:rPr lang="en-GB" sz="3600" dirty="0">
                <a:latin typeface="SassoonCRInfant"/>
              </a:rPr>
              <a:t>’, ‘</a:t>
            </a:r>
            <a:r>
              <a:rPr lang="en-GB" sz="3600" dirty="0" err="1">
                <a:latin typeface="SassoonCRInfant"/>
              </a:rPr>
              <a:t>ng</a:t>
            </a:r>
            <a:r>
              <a:rPr lang="en-GB" sz="3600" dirty="0">
                <a:latin typeface="SassoonCRInfant"/>
              </a:rPr>
              <a:t>’</a:t>
            </a:r>
            <a:endParaRPr lang="en-GB" sz="3600" dirty="0">
              <a:latin typeface="SassoonCRInfant" pitchFamily="2" charset="0"/>
            </a:endParaRPr>
          </a:p>
          <a:p>
            <a:pPr algn="ctr" fontAlgn="base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70000"/>
            </a:pPr>
            <a:endParaRPr lang="en-GB" sz="3600" dirty="0">
              <a:solidFill>
                <a:prstClr val="black"/>
              </a:solidFill>
              <a:latin typeface="SassoonCRInfant" pitchFamily="2" charset="0"/>
            </a:endParaRPr>
          </a:p>
        </p:txBody>
      </p:sp>
      <p:pic>
        <p:nvPicPr>
          <p:cNvPr id="4" name="Picture 3" descr="Image result for phonics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00570">
            <a:off x="218005" y="1626693"/>
            <a:ext cx="2592288" cy="6480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410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7937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4" y="-1087621"/>
            <a:ext cx="828092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endParaRPr lang="en-GB" sz="8000" b="1" dirty="0">
              <a:solidFill>
                <a:srgbClr val="4E5B6F"/>
              </a:solidFill>
              <a:latin typeface="SassoonCRInfant"/>
            </a:endParaRPr>
          </a:p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endParaRPr lang="en-GB" sz="6600" b="1" dirty="0">
              <a:latin typeface="SassoonCRInfant"/>
            </a:endParaRPr>
          </a:p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endParaRPr lang="en-GB" sz="6600" b="1" dirty="0">
              <a:latin typeface="SassoonCRInfan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" y="1931086"/>
            <a:ext cx="914400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dirty="0">
                <a:solidFill>
                  <a:srgbClr val="7030A0"/>
                </a:solidFill>
                <a:latin typeface="SassoonPrimaryInfant" pitchFamily="2" charset="0"/>
              </a:rPr>
              <a:t>Letters and Sounds</a:t>
            </a:r>
            <a:endParaRPr lang="en-GB" sz="6000" b="1" dirty="0">
              <a:latin typeface="SassoonPrimaryInfant" pitchFamily="2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Daily, all children are taught 30 minutes of Phonics following ‘Little </a:t>
            </a:r>
            <a:r>
              <a:rPr lang="en-GB" sz="3200" dirty="0" err="1">
                <a:latin typeface="SassoonPrimaryInfant" pitchFamily="2" charset="0"/>
              </a:rPr>
              <a:t>Wandle</a:t>
            </a:r>
            <a:r>
              <a:rPr lang="en-GB" sz="3200" dirty="0">
                <a:latin typeface="SassoonPrimaryInfant" pitchFamily="2" charset="0"/>
              </a:rPr>
              <a:t> Letters and Sounds Revised’.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Lessons are taught in the </a:t>
            </a:r>
            <a:r>
              <a:rPr lang="en-GB" sz="3200" b="1" dirty="0">
                <a:latin typeface="SassoonPrimaryInfant" pitchFamily="2" charset="0"/>
              </a:rPr>
              <a:t>same way </a:t>
            </a:r>
            <a:r>
              <a:rPr lang="en-GB" sz="3200" dirty="0">
                <a:latin typeface="SassoonPrimaryInfant" pitchFamily="2" charset="0"/>
              </a:rPr>
              <a:t>each day  where your children are taught to ‘segment’ and ‘blend’ sounds together in order to read and write words.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400" dirty="0">
              <a:latin typeface="SassoonPrimaryInfant" pitchFamily="2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GB" sz="2400" dirty="0">
              <a:latin typeface="SassoonPrimaryInfant" pitchFamily="2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GB" sz="2400" dirty="0">
              <a:latin typeface="SassoonPrimaryInfant" pitchFamily="2" charset="0"/>
            </a:endParaRPr>
          </a:p>
        </p:txBody>
      </p:sp>
      <p:sp>
        <p:nvSpPr>
          <p:cNvPr id="9" name="AutoShape 16" descr="Image result for plastic teaching cl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074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4" y="-1087621"/>
            <a:ext cx="828092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endParaRPr lang="en-GB" sz="8000" b="1" dirty="0">
              <a:solidFill>
                <a:srgbClr val="4E5B6F"/>
              </a:solidFill>
              <a:latin typeface="SassoonCRInfant"/>
            </a:endParaRPr>
          </a:p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endParaRPr lang="en-GB" sz="6600" b="1" dirty="0">
              <a:latin typeface="SassoonCRInfant"/>
            </a:endParaRPr>
          </a:p>
          <a:p>
            <a:pPr algn="ctr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endParaRPr lang="en-GB" sz="6600" b="1" dirty="0">
              <a:latin typeface="SassoonCRInfan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3314" y="1671464"/>
            <a:ext cx="895337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dirty="0">
                <a:solidFill>
                  <a:srgbClr val="7030A0"/>
                </a:solidFill>
                <a:latin typeface="SassoonPrimaryInfant" pitchFamily="2" charset="0"/>
              </a:rPr>
              <a:t>Terminology</a:t>
            </a:r>
          </a:p>
          <a:p>
            <a:r>
              <a:rPr lang="en-GB" sz="3600" dirty="0">
                <a:latin typeface="SassoonPrimaryInfant" pitchFamily="2" charset="0"/>
              </a:rPr>
              <a:t>Digraph – </a:t>
            </a:r>
            <a:r>
              <a:rPr lang="en-GB" sz="3200" dirty="0">
                <a:latin typeface="SassoonPrimaryInfant" pitchFamily="2" charset="0"/>
              </a:rPr>
              <a:t>2 letters that make one sound – c</a:t>
            </a:r>
            <a:r>
              <a:rPr lang="en-GB" sz="3200" b="1" dirty="0">
                <a:solidFill>
                  <a:srgbClr val="FF0000"/>
                </a:solidFill>
                <a:latin typeface="SassoonPrimaryInfant" pitchFamily="2" charset="0"/>
              </a:rPr>
              <a:t>ow</a:t>
            </a:r>
          </a:p>
          <a:p>
            <a:endParaRPr lang="en-GB" sz="1600" b="1" dirty="0">
              <a:solidFill>
                <a:srgbClr val="FF0000"/>
              </a:solidFill>
              <a:latin typeface="SassoonPrimaryInfant" pitchFamily="2" charset="0"/>
            </a:endParaRPr>
          </a:p>
          <a:p>
            <a:r>
              <a:rPr lang="en-GB" sz="3600" dirty="0" err="1">
                <a:latin typeface="SassoonPrimaryInfant" pitchFamily="2" charset="0"/>
              </a:rPr>
              <a:t>Trigraph</a:t>
            </a:r>
            <a:r>
              <a:rPr lang="en-GB" sz="3200" dirty="0">
                <a:latin typeface="SassoonPrimaryInfant" pitchFamily="2" charset="0"/>
              </a:rPr>
              <a:t> – 3 letters that make one sound – n</a:t>
            </a:r>
            <a:r>
              <a:rPr lang="en-GB" sz="3200" b="1" dirty="0">
                <a:solidFill>
                  <a:srgbClr val="FF0000"/>
                </a:solidFill>
                <a:latin typeface="SassoonPrimaryInfant" pitchFamily="2" charset="0"/>
              </a:rPr>
              <a:t>igh</a:t>
            </a:r>
            <a:r>
              <a:rPr lang="en-GB" sz="3200" dirty="0">
                <a:latin typeface="SassoonPrimaryInfant" pitchFamily="2" charset="0"/>
              </a:rPr>
              <a:t>t</a:t>
            </a:r>
          </a:p>
          <a:p>
            <a:endParaRPr lang="en-GB" sz="1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Split digraph </a:t>
            </a:r>
            <a:r>
              <a:rPr lang="en-GB" sz="3200" b="1" dirty="0">
                <a:latin typeface="SassoonPrimaryInfant" pitchFamily="2" charset="0"/>
              </a:rPr>
              <a:t>–</a:t>
            </a:r>
            <a:r>
              <a:rPr lang="en-GB" sz="3200" b="1" dirty="0">
                <a:solidFill>
                  <a:srgbClr val="FF0000"/>
                </a:solidFill>
                <a:latin typeface="SassoonPrimaryInfant" pitchFamily="2" charset="0"/>
              </a:rPr>
              <a:t> </a:t>
            </a:r>
            <a:r>
              <a:rPr lang="en-GB" sz="3200" dirty="0">
                <a:latin typeface="SassoonPrimaryInfant" pitchFamily="2" charset="0"/>
              </a:rPr>
              <a:t>2 vowels with a consonant in between – sp</a:t>
            </a:r>
            <a:r>
              <a:rPr lang="en-GB" sz="3200" b="1" dirty="0">
                <a:solidFill>
                  <a:srgbClr val="FF0000"/>
                </a:solidFill>
                <a:latin typeface="SassoonPrimaryInfant" pitchFamily="2" charset="0"/>
              </a:rPr>
              <a:t>i</a:t>
            </a:r>
            <a:r>
              <a:rPr lang="en-GB" sz="3200" dirty="0">
                <a:latin typeface="SassoonPrimaryInfant" pitchFamily="2" charset="0"/>
              </a:rPr>
              <a:t>n</a:t>
            </a:r>
            <a:r>
              <a:rPr lang="en-GB" sz="3200" b="1" dirty="0">
                <a:solidFill>
                  <a:srgbClr val="FF0000"/>
                </a:solidFill>
                <a:latin typeface="SassoonPrimaryInfant" pitchFamily="2" charset="0"/>
              </a:rPr>
              <a:t>e</a:t>
            </a:r>
          </a:p>
          <a:p>
            <a:endParaRPr lang="en-GB" sz="1600" b="1" dirty="0">
              <a:solidFill>
                <a:srgbClr val="FF0000"/>
              </a:solidFill>
              <a:latin typeface="SassoonPrimaryInfant" pitchFamily="2" charset="0"/>
            </a:endParaRPr>
          </a:p>
          <a:p>
            <a:r>
              <a:rPr lang="en-GB" sz="3200" dirty="0">
                <a:latin typeface="SassoonPrimaryInfant" pitchFamily="2" charset="0"/>
              </a:rPr>
              <a:t>GPC – Grapheme Phoneme Correspondence - </a:t>
            </a:r>
            <a:r>
              <a:rPr lang="en-GB" sz="2800" dirty="0"/>
              <a:t>Knowing a GPC means being able to match a phoneme (sound) to a grapheme (written representation) and vice versa.</a:t>
            </a:r>
            <a:r>
              <a:rPr lang="en-GB" dirty="0"/>
              <a:t> </a:t>
            </a:r>
            <a:endParaRPr lang="en-GB" sz="3200" dirty="0">
              <a:latin typeface="SassoonPrimaryInfant" pitchFamily="2" charset="0"/>
            </a:endParaRPr>
          </a:p>
        </p:txBody>
      </p:sp>
      <p:pic>
        <p:nvPicPr>
          <p:cNvPr id="10" name="Picture 22" descr="http://www.k-3teacherresources.com/images/phonics_cards_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671464"/>
            <a:ext cx="1308398" cy="924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19462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71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1520" y="2204864"/>
            <a:ext cx="8300296" cy="240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2100" indent="-292100" algn="ctr">
              <a:lnSpc>
                <a:spcPct val="80000"/>
              </a:lnSpc>
              <a:buSzPct val="140000"/>
            </a:pPr>
            <a:r>
              <a:rPr lang="en-US" sz="4000" b="1" dirty="0">
                <a:solidFill>
                  <a:srgbClr val="7030A0"/>
                </a:solidFill>
                <a:latin typeface="SassoonPrimaryInfant" pitchFamily="2" charset="0"/>
              </a:rPr>
              <a:t>Identifying sounds within words</a:t>
            </a:r>
          </a:p>
          <a:p>
            <a:pPr marL="292100" indent="-292100">
              <a:lnSpc>
                <a:spcPct val="80000"/>
              </a:lnSpc>
              <a:buSzPct val="140000"/>
            </a:pPr>
            <a:endParaRPr lang="en-US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SzPct val="140000"/>
            </a:pPr>
            <a:r>
              <a:rPr lang="en-US" sz="3200" dirty="0">
                <a:latin typeface="SassoonPrimaryInfant" pitchFamily="2" charset="0"/>
              </a:rPr>
              <a:t>Activities for identifying and sorting words help children to ‘see’ graphemes within words in order to read and recall choices for writing. (Phonics Homework)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626491"/>
              </p:ext>
            </p:extLst>
          </p:nvPr>
        </p:nvGraphicFramePr>
        <p:xfrm>
          <a:off x="1507372" y="4682749"/>
          <a:ext cx="609600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PrimaryInfant" pitchFamily="2" charset="0"/>
                        </a:rPr>
                        <a:t>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err="1">
                          <a:latin typeface="SassoonPrimaryInfant" pitchFamily="2" charset="0"/>
                        </a:rPr>
                        <a:t>ai</a:t>
                      </a:r>
                      <a:endParaRPr lang="en-GB" sz="2800" dirty="0">
                        <a:latin typeface="SassoonPrimaryInfant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PrimaryInfant" pitchFamily="2" charset="0"/>
                        </a:rPr>
                        <a:t>a-e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PrimaryInfant" pitchFamily="2" charset="0"/>
                        </a:rPr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err="1">
                          <a:latin typeface="SassoonPrimaryInfant" pitchFamily="2" charset="0"/>
                        </a:rPr>
                        <a:t>ea</a:t>
                      </a:r>
                      <a:endParaRPr lang="en-GB" sz="2800" dirty="0">
                        <a:latin typeface="SassoonPrimaryInfant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PrimaryInfant" pitchFamily="2" charset="0"/>
                        </a:rPr>
                        <a:t>play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PrimaryInfant" pitchFamily="2" charset="0"/>
                        </a:rPr>
                        <a:t>train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PrimaryInfant" pitchFamily="2" charset="0"/>
                        </a:rPr>
                        <a:t>game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PrimaryInfant" pitchFamily="2" charset="0"/>
                        </a:rPr>
                        <a:t>lady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PrimaryInfant" pitchFamily="2" charset="0"/>
                        </a:rPr>
                        <a:t>break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PrimaryInfant" pitchFamily="2" charset="0"/>
                        </a:rPr>
                        <a:t>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PrimaryInfant" pitchFamily="2" charset="0"/>
                        </a:rPr>
                        <a:t>plain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PrimaryInfant" pitchFamily="2" charset="0"/>
                        </a:rPr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PrimaryInfant" pitchFamily="2" charset="0"/>
                        </a:rPr>
                        <a:t>alien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PrimaryInfant" pitchFamily="2" charset="0"/>
                        </a:rPr>
                        <a:t>great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4150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1520" y="1916832"/>
            <a:ext cx="8424936" cy="4912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0" indent="-381000" algn="ctr">
              <a:lnSpc>
                <a:spcPct val="90000"/>
              </a:lnSpc>
              <a:buFontTx/>
              <a:buNone/>
            </a:pPr>
            <a:r>
              <a:rPr lang="en-US" sz="6000" b="1" dirty="0">
                <a:solidFill>
                  <a:srgbClr val="7030A0"/>
                </a:solidFill>
                <a:latin typeface="SassoonPrimaryInfant" pitchFamily="2" charset="0"/>
              </a:rPr>
              <a:t>Reading</a:t>
            </a:r>
          </a:p>
          <a:p>
            <a:pPr marL="381000" indent="-381000">
              <a:lnSpc>
                <a:spcPct val="90000"/>
              </a:lnSpc>
              <a:buFontTx/>
              <a:buNone/>
            </a:pPr>
            <a:r>
              <a:rPr lang="en-US" sz="3200" dirty="0">
                <a:latin typeface="SassoonPrimaryInfant" pitchFamily="2" charset="0"/>
              </a:rPr>
              <a:t>Through regular reading at school and at home, </a:t>
            </a:r>
          </a:p>
          <a:p>
            <a:pPr marL="381000" indent="-381000">
              <a:lnSpc>
                <a:spcPct val="90000"/>
              </a:lnSpc>
              <a:buFontTx/>
              <a:buNone/>
            </a:pPr>
            <a:r>
              <a:rPr lang="en-US" sz="3200" dirty="0">
                <a:latin typeface="SassoonPrimaryInfant" pitchFamily="2" charset="0"/>
              </a:rPr>
              <a:t>children refine and apply their phonic knowledge </a:t>
            </a:r>
          </a:p>
          <a:p>
            <a:pPr marL="381000" indent="-381000">
              <a:lnSpc>
                <a:spcPct val="90000"/>
              </a:lnSpc>
              <a:buFontTx/>
              <a:buNone/>
            </a:pPr>
            <a:r>
              <a:rPr lang="en-US" sz="3200" dirty="0">
                <a:latin typeface="SassoonPrimaryInfant" pitchFamily="2" charset="0"/>
              </a:rPr>
              <a:t>skills to de-code unfamiliar words.</a:t>
            </a:r>
          </a:p>
          <a:p>
            <a:pPr marL="381000" indent="-381000">
              <a:lnSpc>
                <a:spcPct val="90000"/>
              </a:lnSpc>
              <a:buFontTx/>
              <a:buNone/>
            </a:pPr>
            <a:endParaRPr lang="en-US" sz="3200" dirty="0">
              <a:latin typeface="SassoonPrimaryInfant" pitchFamily="2" charset="0"/>
            </a:endParaRPr>
          </a:p>
          <a:p>
            <a:pPr marL="381000" indent="-381000">
              <a:lnSpc>
                <a:spcPct val="90000"/>
              </a:lnSpc>
              <a:buFontTx/>
              <a:buNone/>
            </a:pPr>
            <a:r>
              <a:rPr lang="en-US" sz="3200" dirty="0">
                <a:latin typeface="SassoonPrimaryInfant" pitchFamily="2" charset="0"/>
              </a:rPr>
              <a:t>J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a</a:t>
            </a:r>
            <a:r>
              <a:rPr lang="en-US" sz="3200" dirty="0">
                <a:latin typeface="SassoonPrimaryInfant" pitchFamily="2" charset="0"/>
              </a:rPr>
              <a:t>n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e</a:t>
            </a:r>
            <a:r>
              <a:rPr lang="en-US" sz="3200" dirty="0">
                <a:latin typeface="SassoonPrimaryInfant" pitchFamily="2" charset="0"/>
              </a:rPr>
              <a:t> went to 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th</a:t>
            </a:r>
            <a:r>
              <a:rPr lang="en-US" sz="3200" dirty="0">
                <a:latin typeface="SassoonPrimaryInfant" pitchFamily="2" charset="0"/>
              </a:rPr>
              <a:t>e g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ar</a:t>
            </a:r>
            <a:r>
              <a:rPr lang="en-US" sz="3200" dirty="0">
                <a:latin typeface="SassoonPrimaryInfant" pitchFamily="2" charset="0"/>
              </a:rPr>
              <a:t>den and 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sh</a:t>
            </a:r>
            <a:r>
              <a:rPr lang="en-US" sz="3200" dirty="0">
                <a:latin typeface="SassoonPrimaryInfant" pitchFamily="2" charset="0"/>
              </a:rPr>
              <a:t>e st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oo</a:t>
            </a:r>
            <a:r>
              <a:rPr lang="en-US" sz="3200" dirty="0">
                <a:latin typeface="SassoonPrimaryInfant" pitchFamily="2" charset="0"/>
              </a:rPr>
              <a:t>d b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y</a:t>
            </a:r>
            <a:r>
              <a:rPr lang="en-US" sz="3200" dirty="0">
                <a:latin typeface="SassoonPrimaryInfant" pitchFamily="2" charset="0"/>
              </a:rPr>
              <a:t> 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th</a:t>
            </a:r>
            <a:r>
              <a:rPr lang="en-US" sz="3200" dirty="0">
                <a:latin typeface="SassoonPrimaryInfant" pitchFamily="2" charset="0"/>
              </a:rPr>
              <a:t>e</a:t>
            </a:r>
          </a:p>
          <a:p>
            <a:pPr marL="381000" indent="-381000">
              <a:lnSpc>
                <a:spcPct val="90000"/>
              </a:lnSpc>
              <a:buFontTx/>
              <a:buNone/>
            </a:pPr>
            <a:r>
              <a:rPr lang="en-US" sz="3200" dirty="0">
                <a:latin typeface="SassoonPrimaryInfant" pitchFamily="2" charset="0"/>
              </a:rPr>
              <a:t>g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a</a:t>
            </a:r>
            <a:r>
              <a:rPr lang="en-US" sz="3200" dirty="0">
                <a:latin typeface="SassoonPrimaryInfant" pitchFamily="2" charset="0"/>
              </a:rPr>
              <a:t>t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e</a:t>
            </a:r>
            <a:r>
              <a:rPr lang="en-US" sz="3200" dirty="0">
                <a:latin typeface="SassoonPrimaryInfant" pitchFamily="2" charset="0"/>
              </a:rPr>
              <a:t>. It was br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ow</a:t>
            </a:r>
            <a:r>
              <a:rPr lang="en-US" sz="3200" dirty="0">
                <a:latin typeface="SassoonPrimaryInfant" pitchFamily="2" charset="0"/>
              </a:rPr>
              <a:t>n and 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th</a:t>
            </a:r>
            <a:r>
              <a:rPr lang="en-US" sz="3200" dirty="0">
                <a:latin typeface="SassoonPrimaryInfant" pitchFamily="2" charset="0"/>
              </a:rPr>
              <a:t>e w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oo</a:t>
            </a:r>
            <a:r>
              <a:rPr lang="en-US" sz="3200" dirty="0">
                <a:latin typeface="SassoonPrimaryInfant" pitchFamily="2" charset="0"/>
              </a:rPr>
              <a:t>d l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oo</a:t>
            </a:r>
            <a:r>
              <a:rPr lang="en-US" sz="3200" dirty="0">
                <a:latin typeface="SassoonPrimaryInfant" pitchFamily="2" charset="0"/>
              </a:rPr>
              <a:t>k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ed</a:t>
            </a:r>
            <a:r>
              <a:rPr lang="en-US" sz="3200" dirty="0">
                <a:latin typeface="SassoonPrimaryInfant" pitchFamily="2" charset="0"/>
              </a:rPr>
              <a:t> 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o</a:t>
            </a:r>
            <a:r>
              <a:rPr lang="en-US" sz="3200" dirty="0">
                <a:latin typeface="SassoonPrimaryInfant" pitchFamily="2" charset="0"/>
              </a:rPr>
              <a:t>ld. </a:t>
            </a:r>
          </a:p>
          <a:p>
            <a:pPr marL="381000" indent="-381000">
              <a:lnSpc>
                <a:spcPct val="90000"/>
              </a:lnSpc>
              <a:buFontTx/>
              <a:buNone/>
            </a:pP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Wh</a:t>
            </a:r>
            <a:r>
              <a:rPr lang="en-US" sz="3200" b="1" dirty="0">
                <a:solidFill>
                  <a:srgbClr val="FF0000"/>
                </a:solidFill>
                <a:latin typeface="SassoonPrimaryInfant" pitchFamily="2" charset="0"/>
              </a:rPr>
              <a:t>i</a:t>
            </a:r>
            <a:r>
              <a:rPr lang="en-US" sz="3200" dirty="0">
                <a:latin typeface="SassoonPrimaryInfant" pitchFamily="2" charset="0"/>
              </a:rPr>
              <a:t>l</a:t>
            </a:r>
            <a:r>
              <a:rPr lang="en-US" sz="3200" b="1" dirty="0">
                <a:solidFill>
                  <a:srgbClr val="FF0000"/>
                </a:solidFill>
                <a:latin typeface="SassoonPrimaryInfant" pitchFamily="2" charset="0"/>
              </a:rPr>
              <a:t>e</a:t>
            </a:r>
            <a:r>
              <a:rPr lang="en-US" sz="3200" dirty="0">
                <a:latin typeface="SassoonPrimaryInfant" pitchFamily="2" charset="0"/>
              </a:rPr>
              <a:t> 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sh</a:t>
            </a:r>
            <a:r>
              <a:rPr lang="en-US" sz="3200" dirty="0">
                <a:latin typeface="SassoonPrimaryInfant" pitchFamily="2" charset="0"/>
              </a:rPr>
              <a:t>e w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ai</a:t>
            </a:r>
            <a:r>
              <a:rPr lang="en-US" sz="3200" dirty="0">
                <a:latin typeface="SassoonPrimaryInfant" pitchFamily="2" charset="0"/>
              </a:rPr>
              <a:t>t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ed</a:t>
            </a:r>
            <a:r>
              <a:rPr lang="en-US" sz="3200" dirty="0">
                <a:latin typeface="SassoonPrimaryInfant" pitchFamily="2" charset="0"/>
              </a:rPr>
              <a:t> f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or</a:t>
            </a:r>
            <a:r>
              <a:rPr lang="en-US" sz="3200" dirty="0">
                <a:latin typeface="SassoonPrimaryInfant" pitchFamily="2" charset="0"/>
              </a:rPr>
              <a:t> h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er</a:t>
            </a:r>
            <a:r>
              <a:rPr lang="en-US" sz="3200" dirty="0">
                <a:latin typeface="SassoonPrimaryInfant" pitchFamily="2" charset="0"/>
              </a:rPr>
              <a:t> sist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er</a:t>
            </a:r>
            <a:r>
              <a:rPr lang="en-US" sz="3200" dirty="0">
                <a:latin typeface="SassoonPrimaryInfant" pitchFamily="2" charset="0"/>
              </a:rPr>
              <a:t>, 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sh</a:t>
            </a:r>
            <a:r>
              <a:rPr lang="en-US" sz="3200" dirty="0">
                <a:latin typeface="SassoonPrimaryInfant" pitchFamily="2" charset="0"/>
              </a:rPr>
              <a:t>e sa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ng</a:t>
            </a:r>
            <a:r>
              <a:rPr lang="en-US" sz="3200" dirty="0">
                <a:latin typeface="SassoonPrimaryInfant" pitchFamily="2" charset="0"/>
              </a:rPr>
              <a:t> a </a:t>
            </a:r>
          </a:p>
          <a:p>
            <a:pPr marL="381000" indent="-381000">
              <a:lnSpc>
                <a:spcPct val="90000"/>
              </a:lnSpc>
              <a:buFontTx/>
              <a:buNone/>
            </a:pPr>
            <a:r>
              <a:rPr lang="en-US" sz="3200" dirty="0">
                <a:latin typeface="SassoonPrimaryInfant" pitchFamily="2" charset="0"/>
              </a:rPr>
              <a:t>so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ng</a:t>
            </a:r>
            <a:r>
              <a:rPr lang="en-US" sz="3200" dirty="0">
                <a:latin typeface="SassoonPrimaryInfant" pitchFamily="2" charset="0"/>
              </a:rPr>
              <a:t> ver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y</a:t>
            </a:r>
            <a:r>
              <a:rPr lang="en-US" sz="3200" dirty="0">
                <a:latin typeface="SassoonPrimaryInfant" pitchFamily="2" charset="0"/>
              </a:rPr>
              <a:t> l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ou</a:t>
            </a:r>
            <a:r>
              <a:rPr lang="en-US" sz="3200" dirty="0">
                <a:latin typeface="SassoonPrimaryInfant" pitchFamily="2" charset="0"/>
              </a:rPr>
              <a:t>dl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y</a:t>
            </a:r>
            <a:r>
              <a:rPr lang="en-US" sz="3200" dirty="0">
                <a:latin typeface="SassoonPrimaryInfant" pitchFamily="2" charset="0"/>
              </a:rPr>
              <a:t>. “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Wh</a:t>
            </a:r>
            <a:r>
              <a:rPr lang="en-US" sz="3200" dirty="0">
                <a:latin typeface="SassoonPrimaryInfant" pitchFamily="2" charset="0"/>
              </a:rPr>
              <a:t>at is </a:t>
            </a:r>
            <a:r>
              <a:rPr lang="en-US" sz="3200" b="1" dirty="0">
                <a:solidFill>
                  <a:srgbClr val="FFFF00"/>
                </a:solidFill>
                <a:latin typeface="SassoonPrimaryInfant" pitchFamily="2" charset="0"/>
              </a:rPr>
              <a:t>th</a:t>
            </a:r>
            <a:r>
              <a:rPr lang="en-US" sz="3200" dirty="0">
                <a:latin typeface="SassoonPrimaryInfant" pitchFamily="2" charset="0"/>
              </a:rPr>
              <a:t>at </a:t>
            </a:r>
            <a:r>
              <a:rPr lang="en-US" sz="3200" dirty="0" err="1">
                <a:latin typeface="SassoonPrimaryInfant" pitchFamily="2" charset="0"/>
              </a:rPr>
              <a:t>n</a:t>
            </a:r>
            <a:r>
              <a:rPr lang="en-US" sz="3200" b="1" dirty="0" err="1">
                <a:solidFill>
                  <a:srgbClr val="FFFF00"/>
                </a:solidFill>
                <a:latin typeface="SassoonPrimaryInfant" pitchFamily="2" charset="0"/>
              </a:rPr>
              <a:t>oi</a:t>
            </a:r>
            <a:r>
              <a:rPr lang="en-US" sz="3200" dirty="0" err="1">
                <a:latin typeface="SassoonPrimaryInfant" pitchFamily="2" charset="0"/>
              </a:rPr>
              <a:t>se?”said</a:t>
            </a:r>
            <a:endParaRPr lang="en-US" sz="3200" dirty="0">
              <a:latin typeface="SassoonPrimaryInfant" pitchFamily="2" charset="0"/>
            </a:endParaRPr>
          </a:p>
          <a:p>
            <a:pPr marL="381000" indent="-381000">
              <a:lnSpc>
                <a:spcPct val="90000"/>
              </a:lnSpc>
              <a:buFontTx/>
              <a:buNone/>
            </a:pPr>
            <a:r>
              <a:rPr lang="en-US" sz="3200" dirty="0" err="1">
                <a:latin typeface="SassoonPrimaryInfant" pitchFamily="2" charset="0"/>
              </a:rPr>
              <a:t>L</a:t>
            </a:r>
            <a:r>
              <a:rPr lang="en-US" sz="3200" b="1" dirty="0" err="1">
                <a:solidFill>
                  <a:srgbClr val="FFFF00"/>
                </a:solidFill>
                <a:latin typeface="SassoonPrimaryInfant" pitchFamily="2" charset="0"/>
              </a:rPr>
              <a:t>ay</a:t>
            </a:r>
            <a:r>
              <a:rPr lang="en-US" sz="3200" dirty="0" err="1">
                <a:latin typeface="SassoonPrimaryInfant" pitchFamily="2" charset="0"/>
              </a:rPr>
              <a:t>la</a:t>
            </a:r>
            <a:r>
              <a:rPr lang="en-US" sz="3200" dirty="0">
                <a:latin typeface="SassoonPrimaryInfant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8025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1520" y="2204864"/>
            <a:ext cx="8784976" cy="496751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81000" indent="-381000" algn="ctr">
              <a:lnSpc>
                <a:spcPct val="90000"/>
              </a:lnSpc>
              <a:buFontTx/>
              <a:buNone/>
            </a:pPr>
            <a:r>
              <a:rPr lang="en-US" sz="6000" b="1" dirty="0">
                <a:solidFill>
                  <a:srgbClr val="7030A0"/>
                </a:solidFill>
                <a:latin typeface="SassoonPrimaryInfant" pitchFamily="2" charset="0"/>
              </a:rPr>
              <a:t>Reading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SassoonPrimaryInfant"/>
              </a:rPr>
              <a:t>Little Wandle Assessments place the children at the correct level according to their knowledge of previously taught phonics.</a:t>
            </a:r>
          </a:p>
          <a:p>
            <a:pPr marL="457200" indent="-457200">
              <a:lnSpc>
                <a:spcPct val="90000"/>
              </a:lnSpc>
              <a:buFont typeface="Arial,Sans-Serif" panose="020B0604020202020204" pitchFamily="34" charset="0"/>
              <a:buChar char="•"/>
            </a:pPr>
            <a:r>
              <a:rPr lang="en-US" sz="3200" dirty="0">
                <a:latin typeface="Calibri"/>
                <a:ea typeface="Calibri"/>
                <a:cs typeface="Calibri"/>
              </a:rPr>
              <a:t>When your child is able to read at a specific rate of fluency, accuracy and pace, they will move onto the school book bands (Turquoise level and above).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3600" dirty="0">
              <a:latin typeface="SassoonPrimaryInfant" pitchFamily="2" charset="0"/>
            </a:endParaRPr>
          </a:p>
          <a:p>
            <a:pPr>
              <a:lnSpc>
                <a:spcPct val="90000"/>
              </a:lnSpc>
            </a:pPr>
            <a:endParaRPr lang="en-US" sz="32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407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17971" y="2060848"/>
            <a:ext cx="8496944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4800" b="1" dirty="0">
                <a:solidFill>
                  <a:srgbClr val="7030A0"/>
                </a:solidFill>
                <a:latin typeface="SassoonCRInfant" pitchFamily="2" charset="0"/>
                <a:cs typeface="Arial" charset="0"/>
              </a:rPr>
              <a:t>Tricky Words</a:t>
            </a:r>
          </a:p>
          <a:p>
            <a:pPr lvl="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7030A0"/>
              </a:solidFill>
              <a:latin typeface="SassoonCRInfant" pitchFamily="2" charset="0"/>
              <a:cs typeface="Arial" charset="0"/>
            </a:endParaRPr>
          </a:p>
          <a:p>
            <a:pPr lv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SassoonCRInfant" pitchFamily="2" charset="0"/>
                <a:cs typeface="Arial" charset="0"/>
              </a:rPr>
              <a:t>Daily, children read and write the Little </a:t>
            </a:r>
            <a:r>
              <a:rPr lang="en-US" sz="3200" dirty="0" err="1">
                <a:latin typeface="SassoonCRInfant" pitchFamily="2" charset="0"/>
                <a:cs typeface="Arial" charset="0"/>
              </a:rPr>
              <a:t>Wandle</a:t>
            </a:r>
            <a:r>
              <a:rPr lang="en-US" sz="3200" dirty="0">
                <a:latin typeface="SassoonCRInfant" pitchFamily="2" charset="0"/>
                <a:cs typeface="Arial" charset="0"/>
              </a:rPr>
              <a:t> Tricky Words for Year 1. As we move closer to Year 2, attention is paid to unusual spelling including contractions, suffixes and prefixes.</a:t>
            </a:r>
          </a:p>
          <a:p>
            <a:pPr lv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3200" dirty="0">
              <a:latin typeface="SassoonCRInfant" pitchFamily="2" charset="0"/>
              <a:cs typeface="Arial" charset="0"/>
            </a:endParaRPr>
          </a:p>
          <a:p>
            <a:pPr lv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SassoonCRInfant" pitchFamily="2" charset="0"/>
                <a:cs typeface="Arial" charset="0"/>
              </a:rPr>
              <a:t>  </a:t>
            </a:r>
            <a:endParaRPr lang="en-GB" sz="3200" dirty="0">
              <a:latin typeface="SassoonCRInfant" pitchFamily="2" charset="0"/>
              <a:cs typeface="Arial" charset="0"/>
            </a:endParaRPr>
          </a:p>
          <a:p>
            <a:pPr marL="274320" lvl="0" indent="-274320">
              <a:spcBef>
                <a:spcPts val="600"/>
              </a:spcBef>
              <a:buClr>
                <a:srgbClr val="FF0000"/>
              </a:buClr>
              <a:buSzPct val="70000"/>
              <a:defRPr/>
            </a:pPr>
            <a:endParaRPr lang="en-GB" sz="2800" dirty="0">
              <a:latin typeface="SassoonCRInfant" pitchFamily="2" charset="0"/>
              <a:cs typeface="Arial" charset="0"/>
            </a:endParaRPr>
          </a:p>
        </p:txBody>
      </p:sp>
      <p:sp>
        <p:nvSpPr>
          <p:cNvPr id="3" name="Rectangle 2"/>
          <p:cNvSpPr/>
          <p:nvPr/>
        </p:nvSpPr>
        <p:spPr>
          <a:xfrm rot="20783779">
            <a:off x="619403" y="5455903"/>
            <a:ext cx="1203190" cy="86722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/>
              <a:t>un</a:t>
            </a:r>
          </a:p>
        </p:txBody>
      </p:sp>
      <p:pic>
        <p:nvPicPr>
          <p:cNvPr id="4" name="Picture 3" descr="Image result for contraction words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3265">
            <a:off x="5548039" y="5119027"/>
            <a:ext cx="2855720" cy="149174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2168100" y="4997671"/>
            <a:ext cx="1203190" cy="86722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 err="1"/>
              <a:t>ed</a:t>
            </a:r>
            <a:endParaRPr lang="en-GB" sz="5400" dirty="0"/>
          </a:p>
        </p:txBody>
      </p:sp>
      <p:sp>
        <p:nvSpPr>
          <p:cNvPr id="7" name="Rectangle 6"/>
          <p:cNvSpPr/>
          <p:nvPr/>
        </p:nvSpPr>
        <p:spPr>
          <a:xfrm rot="20783779">
            <a:off x="3764810" y="5265437"/>
            <a:ext cx="1203190" cy="86722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 err="1"/>
              <a:t>ing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3479937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53975" y="1988840"/>
            <a:ext cx="8424936" cy="501675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3600" b="1" dirty="0">
                <a:solidFill>
                  <a:srgbClr val="7030A0"/>
                </a:solidFill>
                <a:latin typeface="SassoonPrimaryInfant" pitchFamily="2" charset="0"/>
              </a:rPr>
              <a:t>What is the Phonics Screening Check?</a:t>
            </a:r>
          </a:p>
          <a:p>
            <a:r>
              <a:rPr lang="en-GB" sz="2800" dirty="0">
                <a:latin typeface="SassoonPrimaryInfant"/>
              </a:rPr>
              <a:t>During the week beginning 8</a:t>
            </a:r>
            <a:r>
              <a:rPr lang="en-GB" sz="2800" baseline="30000" dirty="0">
                <a:latin typeface="SassoonPrimaryInfant"/>
              </a:rPr>
              <a:t>th</a:t>
            </a:r>
            <a:r>
              <a:rPr lang="en-GB" sz="2800" dirty="0">
                <a:latin typeface="SassoonPrimaryInfant"/>
              </a:rPr>
              <a:t> June 2026, all Year 1 children will take the Government statutory Phonics Screening Check.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/>
              </a:rPr>
              <a:t>This will be similar to the tasks that the children already complete during Phonics lessons.</a:t>
            </a:r>
            <a:r>
              <a:rPr lang="en-GB" altLang="en-US" sz="2800" dirty="0">
                <a:latin typeface="SassoonPrimaryInfant"/>
              </a:rPr>
              <a:t> </a:t>
            </a:r>
          </a:p>
          <a:p>
            <a:endParaRPr lang="en-GB" altLang="en-US" sz="2800" dirty="0">
              <a:latin typeface="SassoonPrimaryInfant" pitchFamily="2" charset="0"/>
            </a:endParaRPr>
          </a:p>
          <a:p>
            <a:r>
              <a:rPr lang="en-GB" altLang="en-US" sz="2800" dirty="0">
                <a:latin typeface="SassoonPrimaryInfant" pitchFamily="2" charset="0"/>
              </a:rPr>
              <a:t>The focus of the check is to provide evidence of children’s decoding and blending skills, not to test vocabulary. </a:t>
            </a:r>
            <a:endParaRPr lang="en-GB" altLang="en-US" sz="2800" dirty="0">
              <a:solidFill>
                <a:srgbClr val="CC0000"/>
              </a:solidFill>
              <a:latin typeface="SassoonPrimaryInfant" pitchFamily="2" charset="0"/>
            </a:endParaRPr>
          </a:p>
          <a:p>
            <a:endParaRPr lang="en-GB" sz="32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025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53975" y="1988840"/>
            <a:ext cx="842493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7030A0"/>
                </a:solidFill>
                <a:latin typeface="SassoonPrimaryInfant" pitchFamily="2" charset="0"/>
              </a:rPr>
              <a:t>What Will the Children Do?</a:t>
            </a:r>
          </a:p>
          <a:p>
            <a:r>
              <a:rPr lang="en-GB" sz="2400" dirty="0">
                <a:latin typeface="SassoonPrimaryInfant" pitchFamily="2" charset="0"/>
              </a:rPr>
              <a:t>The check takes approximately 4 – 9 minutes to complete.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sz="2400" dirty="0">
                <a:latin typeface="SassoonPrimaryInfant" pitchFamily="2" charset="0"/>
              </a:rPr>
              <a:t>Children will be asked to read or ‘sound out’ and blend sounds together to read a word. </a:t>
            </a:r>
            <a:r>
              <a:rPr lang="en-GB" sz="2400" dirty="0" err="1">
                <a:latin typeface="SassoonPrimaryInfant" pitchFamily="2" charset="0"/>
              </a:rPr>
              <a:t>Eg</a:t>
            </a:r>
            <a:r>
              <a:rPr lang="en-GB" sz="2400" dirty="0">
                <a:latin typeface="SassoonPrimaryInfant" pitchFamily="2" charset="0"/>
              </a:rPr>
              <a:t>. ‘p-l-ay = play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sz="2400" dirty="0">
                <a:latin typeface="SassoonPrimaryInfant" pitchFamily="2" charset="0"/>
              </a:rPr>
              <a:t>The check will consist of 20 real words and 20 ‘alien’ words.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sz="2400" dirty="0">
                <a:latin typeface="SassoonPrimaryInfant" pitchFamily="2" charset="0"/>
              </a:rPr>
              <a:t>Children will be told if the word is a real or an ‘alien’ word.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sz="2400" dirty="0">
                <a:latin typeface="SassoonPrimaryInfant" pitchFamily="2" charset="0"/>
              </a:rPr>
              <a:t>‘Alien’ words will show a corresponding alien image.</a:t>
            </a:r>
          </a:p>
        </p:txBody>
      </p:sp>
    </p:spTree>
    <p:extLst>
      <p:ext uri="{BB962C8B-B14F-4D97-AF65-F5344CB8AC3E}">
        <p14:creationId xmlns:p14="http://schemas.microsoft.com/office/powerpoint/2010/main" val="1999151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53975" y="1988840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7030A0"/>
                </a:solidFill>
                <a:latin typeface="SassoonPrimaryInfant" pitchFamily="2" charset="0"/>
              </a:rPr>
              <a:t>Examples of Real Words</a:t>
            </a:r>
          </a:p>
          <a:p>
            <a:pPr algn="ctr"/>
            <a:endParaRPr lang="en-GB" sz="3600" b="1" dirty="0">
              <a:solidFill>
                <a:srgbClr val="7030A0"/>
              </a:solidFill>
              <a:latin typeface="SassoonPrimaryInfant" pitchFamily="2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331640" y="2708920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bg1"/>
                </a:solidFill>
              </a:rPr>
              <a:t>chart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317474" y="3789040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bg1"/>
                </a:solidFill>
              </a:rPr>
              <a:t>soil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331640" y="4869160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bg1"/>
                </a:solidFill>
              </a:rPr>
              <a:t>shed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716016" y="2734429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bg1"/>
                </a:solidFill>
              </a:rPr>
              <a:t>cloaks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716016" y="4896098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bg1"/>
                </a:solidFill>
              </a:rPr>
              <a:t>tantrum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740453" y="3789040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bg1"/>
                </a:solidFill>
              </a:rPr>
              <a:t>strike</a:t>
            </a:r>
          </a:p>
        </p:txBody>
      </p:sp>
    </p:spTree>
    <p:extLst>
      <p:ext uri="{BB962C8B-B14F-4D97-AF65-F5344CB8AC3E}">
        <p14:creationId xmlns:p14="http://schemas.microsoft.com/office/powerpoint/2010/main" val="3079918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425983" y="2119519"/>
            <a:ext cx="82809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solidFill>
                  <a:srgbClr val="7030A0"/>
                </a:solidFill>
              </a:rPr>
              <a:t>Here Come the Aliens!</a:t>
            </a:r>
          </a:p>
          <a:p>
            <a:pPr algn="ctr"/>
            <a:r>
              <a:rPr lang="en-GB" sz="4800" dirty="0">
                <a:solidFill>
                  <a:srgbClr val="7030A0"/>
                </a:solidFill>
              </a:rPr>
              <a:t> </a:t>
            </a:r>
          </a:p>
          <a:p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</p:txBody>
      </p:sp>
      <p:sp>
        <p:nvSpPr>
          <p:cNvPr id="2" name="AutoShape 2" descr="Image result for phonics alie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 descr="Image result for phonics aliens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688" y="3000364"/>
            <a:ext cx="5731510" cy="138239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ounded Rectangle 13"/>
          <p:cNvSpPr/>
          <p:nvPr/>
        </p:nvSpPr>
        <p:spPr>
          <a:xfrm>
            <a:off x="1187624" y="4653136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err="1">
                <a:solidFill>
                  <a:schemeClr val="bg1"/>
                </a:solidFill>
              </a:rPr>
              <a:t>shoig</a:t>
            </a:r>
            <a:endParaRPr lang="en-GB" sz="4800" dirty="0">
              <a:solidFill>
                <a:schemeClr val="bg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162287" y="5660958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err="1">
                <a:solidFill>
                  <a:schemeClr val="bg1"/>
                </a:solidFill>
              </a:rPr>
              <a:t>skarld</a:t>
            </a:r>
            <a:endParaRPr lang="en-GB" sz="4800" dirty="0">
              <a:solidFill>
                <a:schemeClr val="bg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148064" y="4653136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err="1">
                <a:solidFill>
                  <a:schemeClr val="bg1"/>
                </a:solidFill>
              </a:rPr>
              <a:t>strow</a:t>
            </a:r>
            <a:endParaRPr lang="en-GB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025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53975" y="1988840"/>
            <a:ext cx="8424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b="1" dirty="0">
                <a:solidFill>
                  <a:srgbClr val="7030A0"/>
                </a:solidFill>
                <a:latin typeface="SassoonPrimaryInfant" pitchFamily="2" charset="0"/>
              </a:rPr>
              <a:t>Examples of Alien Words</a:t>
            </a:r>
          </a:p>
          <a:p>
            <a:pPr algn="ctr"/>
            <a:endParaRPr lang="en-GB" sz="3600" b="1" dirty="0">
              <a:solidFill>
                <a:srgbClr val="7030A0"/>
              </a:solidFill>
              <a:latin typeface="SassoonPrimaryInfant" pitchFamily="2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331640" y="2708920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err="1">
                <a:solidFill>
                  <a:schemeClr val="bg1"/>
                </a:solidFill>
              </a:rPr>
              <a:t>bluns</a:t>
            </a:r>
            <a:endParaRPr lang="en-GB" sz="4800" dirty="0">
              <a:solidFill>
                <a:schemeClr val="bg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317474" y="3789040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err="1">
                <a:solidFill>
                  <a:schemeClr val="bg1"/>
                </a:solidFill>
              </a:rPr>
              <a:t>scroy</a:t>
            </a:r>
            <a:endParaRPr lang="en-GB" sz="4800" dirty="0">
              <a:solidFill>
                <a:schemeClr val="bg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331640" y="4869160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err="1">
                <a:solidFill>
                  <a:schemeClr val="bg1"/>
                </a:solidFill>
              </a:rPr>
              <a:t>harnd</a:t>
            </a:r>
            <a:endParaRPr lang="en-GB" sz="4800" dirty="0">
              <a:solidFill>
                <a:schemeClr val="bg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716016" y="2734429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err="1">
                <a:solidFill>
                  <a:schemeClr val="bg1"/>
                </a:solidFill>
              </a:rPr>
              <a:t>thobe</a:t>
            </a:r>
            <a:endParaRPr lang="en-GB" sz="4800" dirty="0">
              <a:solidFill>
                <a:schemeClr val="bg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716016" y="4896098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err="1">
                <a:solidFill>
                  <a:schemeClr val="bg1"/>
                </a:solidFill>
              </a:rPr>
              <a:t>zale</a:t>
            </a:r>
            <a:endParaRPr lang="en-GB" sz="4800" dirty="0">
              <a:solidFill>
                <a:schemeClr val="bg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40453" y="3789040"/>
            <a:ext cx="2808312" cy="72008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err="1">
                <a:solidFill>
                  <a:schemeClr val="bg1"/>
                </a:solidFill>
              </a:rPr>
              <a:t>gair</a:t>
            </a:r>
            <a:endParaRPr lang="en-GB" sz="4800" dirty="0">
              <a:solidFill>
                <a:schemeClr val="bg1"/>
              </a:solidFill>
            </a:endParaRPr>
          </a:p>
        </p:txBody>
      </p:sp>
      <p:pic>
        <p:nvPicPr>
          <p:cNvPr id="10" name="Picture 9" descr="Image result for alien phonics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338" y="3393809"/>
            <a:ext cx="2017573" cy="263118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AutoShape 4" descr="Relat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6" descr="Related imag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Related imag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8" name="Picture 10" descr="Image result for alien phonic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67" y="4509120"/>
            <a:ext cx="1896145" cy="198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456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71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1520" y="2204864"/>
            <a:ext cx="8300296" cy="385951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92100" indent="-292100" algn="ctr">
              <a:lnSpc>
                <a:spcPct val="80000"/>
              </a:lnSpc>
              <a:buSzPct val="140000"/>
            </a:pPr>
            <a:r>
              <a:rPr lang="en-US" sz="3600" b="1" dirty="0">
                <a:solidFill>
                  <a:srgbClr val="7030A0"/>
                </a:solidFill>
                <a:latin typeface="SassoonPrimaryInfant" pitchFamily="2" charset="0"/>
              </a:rPr>
              <a:t>How Will the Check be Administered?</a:t>
            </a:r>
          </a:p>
          <a:p>
            <a:pPr marL="292100" indent="-292100">
              <a:lnSpc>
                <a:spcPct val="80000"/>
              </a:lnSpc>
              <a:buSzPct val="140000"/>
            </a:pPr>
            <a:endParaRPr lang="en-US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SzPct val="140000"/>
            </a:pPr>
            <a:r>
              <a:rPr lang="en-US" sz="3600" dirty="0" err="1">
                <a:latin typeface="SassoonPrimaryInfant"/>
              </a:rPr>
              <a:t>Mrs</a:t>
            </a:r>
            <a:r>
              <a:rPr lang="en-US" sz="3600" dirty="0">
                <a:latin typeface="SassoonPrimaryInfant"/>
              </a:rPr>
              <a:t> Chambers, </a:t>
            </a:r>
            <a:r>
              <a:rPr lang="en-US" sz="3600" dirty="0" err="1">
                <a:latin typeface="SassoonPrimaryInfant"/>
              </a:rPr>
              <a:t>Mrs</a:t>
            </a:r>
            <a:r>
              <a:rPr lang="en-US" sz="3600" dirty="0">
                <a:latin typeface="SassoonPrimaryInfant"/>
              </a:rPr>
              <a:t> West and </a:t>
            </a:r>
            <a:r>
              <a:rPr lang="en-US" sz="3600" dirty="0" err="1">
                <a:latin typeface="SassoonPrimaryInfant"/>
              </a:rPr>
              <a:t>Mrs</a:t>
            </a:r>
            <a:r>
              <a:rPr lang="en-US" sz="3600" dirty="0">
                <a:latin typeface="SassoonPrimaryInfant"/>
              </a:rPr>
              <a:t> </a:t>
            </a:r>
            <a:r>
              <a:rPr lang="en-US" sz="3600" dirty="0" err="1">
                <a:latin typeface="SassoonPrimaryInfant"/>
              </a:rPr>
              <a:t>Whittall</a:t>
            </a:r>
            <a:r>
              <a:rPr lang="en-US" sz="3600" dirty="0">
                <a:latin typeface="SassoonPrimaryInfant"/>
              </a:rPr>
              <a:t> will conduct all of the screening checks with children from their own class.</a:t>
            </a:r>
          </a:p>
          <a:p>
            <a:pPr>
              <a:lnSpc>
                <a:spcPct val="80000"/>
              </a:lnSpc>
              <a:buSzPct val="140000"/>
            </a:pPr>
            <a:endParaRPr lang="en-US" sz="3600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SzPct val="140000"/>
            </a:pPr>
            <a:r>
              <a:rPr lang="en-US" sz="3600" dirty="0">
                <a:latin typeface="SassoonPrimaryInfant" pitchFamily="2" charset="0"/>
              </a:rPr>
              <a:t>The children will complete the check on a 1:1 basis in a quiet room away from the classroom.</a:t>
            </a:r>
          </a:p>
        </p:txBody>
      </p:sp>
      <p:pic>
        <p:nvPicPr>
          <p:cNvPr id="5" name="Picture 4" descr="Image result for phonics aliens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776350"/>
            <a:ext cx="4536504" cy="7489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69670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71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1520" y="2204864"/>
            <a:ext cx="8300296" cy="4759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2100" indent="-292100" algn="ctr">
              <a:lnSpc>
                <a:spcPct val="80000"/>
              </a:lnSpc>
              <a:buSzPct val="140000"/>
            </a:pPr>
            <a:r>
              <a:rPr lang="en-US" sz="3600" b="1" dirty="0">
                <a:solidFill>
                  <a:srgbClr val="7030A0"/>
                </a:solidFill>
                <a:latin typeface="SassoonPrimaryInfant" pitchFamily="2" charset="0"/>
              </a:rPr>
              <a:t>How Will the Check be Administered?</a:t>
            </a:r>
          </a:p>
          <a:p>
            <a:pPr>
              <a:lnSpc>
                <a:spcPct val="80000"/>
              </a:lnSpc>
              <a:buSzPct val="140000"/>
            </a:pPr>
            <a:endParaRPr lang="en-US" sz="3600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SzPct val="140000"/>
            </a:pPr>
            <a:r>
              <a:rPr lang="en-US" sz="3600" dirty="0">
                <a:latin typeface="SassoonPrimaryInfant" pitchFamily="2" charset="0"/>
              </a:rPr>
              <a:t>There is no time limit and it is designed to be fun rather than stressful.</a:t>
            </a:r>
          </a:p>
          <a:p>
            <a:pPr>
              <a:lnSpc>
                <a:spcPct val="80000"/>
              </a:lnSpc>
              <a:buSzPct val="140000"/>
            </a:pPr>
            <a:endParaRPr lang="en-US" sz="3600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SzPct val="140000"/>
            </a:pPr>
            <a:r>
              <a:rPr lang="en-US" sz="3600" dirty="0">
                <a:latin typeface="SassoonPrimaryInfant" pitchFamily="2" charset="0"/>
              </a:rPr>
              <a:t>We are not permitted to indicate to the children whether they have read the word correctly. However </a:t>
            </a:r>
            <a:r>
              <a:rPr lang="en-US" sz="3600" b="1" dirty="0">
                <a:latin typeface="SassoonPrimaryInfant" pitchFamily="2" charset="0"/>
              </a:rPr>
              <a:t>lots</a:t>
            </a:r>
            <a:r>
              <a:rPr lang="en-US" sz="3600" dirty="0">
                <a:latin typeface="SassoonPrimaryInfant" pitchFamily="2" charset="0"/>
              </a:rPr>
              <a:t> of positive encouragement will be given!</a:t>
            </a:r>
          </a:p>
          <a:p>
            <a:pPr>
              <a:lnSpc>
                <a:spcPct val="80000"/>
              </a:lnSpc>
              <a:buSzPct val="140000"/>
            </a:pPr>
            <a:endParaRPr lang="en-US" sz="3600" dirty="0">
              <a:latin typeface="SassoonPrimaryInfant" pitchFamily="2" charset="0"/>
            </a:endParaRPr>
          </a:p>
          <a:p>
            <a:pPr marL="292100" indent="-292100">
              <a:lnSpc>
                <a:spcPct val="80000"/>
              </a:lnSpc>
              <a:buSzPct val="140000"/>
            </a:pPr>
            <a:endParaRPr lang="en-US" dirty="0">
              <a:latin typeface="SassoonPrimaryInfant" pitchFamily="2" charset="0"/>
            </a:endParaRPr>
          </a:p>
        </p:txBody>
      </p:sp>
      <p:pic>
        <p:nvPicPr>
          <p:cNvPr id="4" name="Picture 10" descr="Image result for alien phonic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854" y="5499014"/>
            <a:ext cx="1092089" cy="114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alien phonics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943" y="4703463"/>
            <a:ext cx="1307889" cy="20602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36177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71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1520" y="2204864"/>
            <a:ext cx="8300296" cy="590866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92100" indent="-292100" algn="ctr">
              <a:lnSpc>
                <a:spcPct val="80000"/>
              </a:lnSpc>
              <a:buSzPct val="140000"/>
            </a:pPr>
            <a:r>
              <a:rPr lang="en-US" sz="4000" b="1" dirty="0">
                <a:solidFill>
                  <a:srgbClr val="7030A0"/>
                </a:solidFill>
                <a:latin typeface="SassoonPrimaryInfant" pitchFamily="2" charset="0"/>
              </a:rPr>
              <a:t>How Can you Help?</a:t>
            </a:r>
          </a:p>
          <a:p>
            <a:pPr marL="292100" indent="-292100" algn="ctr">
              <a:lnSpc>
                <a:spcPct val="80000"/>
              </a:lnSpc>
              <a:buSzPct val="140000"/>
            </a:pPr>
            <a:endParaRPr lang="en-US" sz="1400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</a:pPr>
            <a:r>
              <a:rPr lang="en-US" sz="4000" dirty="0">
                <a:latin typeface="SassoonPrimaryInfant"/>
              </a:rPr>
              <a:t>When reading, ask your child to identify digraphs and trigraphs within words.</a:t>
            </a:r>
            <a:endParaRPr lang="en-US" dirty="0"/>
          </a:p>
          <a:p>
            <a:pPr>
              <a:lnSpc>
                <a:spcPct val="80000"/>
              </a:lnSpc>
            </a:pPr>
            <a:endParaRPr lang="en-US" sz="4000" dirty="0">
              <a:latin typeface="SassoonPrimaryInfant"/>
            </a:endParaRPr>
          </a:p>
          <a:p>
            <a:pPr>
              <a:lnSpc>
                <a:spcPct val="80000"/>
              </a:lnSpc>
            </a:pPr>
            <a:endParaRPr lang="en-US" sz="4000" dirty="0">
              <a:latin typeface="SassoonPrimaryInfant"/>
            </a:endParaRPr>
          </a:p>
          <a:p>
            <a:pPr>
              <a:lnSpc>
                <a:spcPct val="80000"/>
              </a:lnSpc>
            </a:pPr>
            <a:endParaRPr lang="en-US" sz="4000" dirty="0">
              <a:latin typeface="SassoonPrimaryInfant"/>
            </a:endParaRPr>
          </a:p>
          <a:p>
            <a:pPr>
              <a:lnSpc>
                <a:spcPct val="80000"/>
              </a:lnSpc>
            </a:pPr>
            <a:r>
              <a:rPr lang="en-US" sz="4000" dirty="0">
                <a:latin typeface="SassoonPrimaryInfant"/>
              </a:rPr>
              <a:t>Play the online games at:</a:t>
            </a:r>
            <a:endParaRPr lang="en-US" dirty="0">
              <a:latin typeface="SassoonPrimaryInfant"/>
            </a:endParaRPr>
          </a:p>
          <a:p>
            <a:pPr>
              <a:lnSpc>
                <a:spcPct val="80000"/>
              </a:lnSpc>
              <a:buSzPct val="140000"/>
            </a:pPr>
            <a:r>
              <a:rPr lang="en-US" sz="4000" dirty="0">
                <a:latin typeface="SassoonPrimaryInfant" pitchFamily="2" charset="0"/>
                <a:hlinkClick r:id="rId4"/>
              </a:rPr>
              <a:t>www.phonicsplay.co.uk</a:t>
            </a:r>
            <a:endParaRPr lang="en-US" sz="4000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SzPct val="140000"/>
            </a:pPr>
            <a:endParaRPr lang="en-US" sz="4000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SzPct val="140000"/>
            </a:pPr>
            <a:endParaRPr lang="en-US" sz="4000" dirty="0">
              <a:latin typeface="SassoonPrimaryInfant" pitchFamily="2" charset="0"/>
            </a:endParaRPr>
          </a:p>
          <a:p>
            <a:pPr marL="292100" indent="-292100">
              <a:lnSpc>
                <a:spcPct val="80000"/>
              </a:lnSpc>
              <a:buSzPct val="140000"/>
            </a:pPr>
            <a:endParaRPr lang="en-US" dirty="0">
              <a:latin typeface="SassoonPrimaryInfant" pitchFamily="2" charset="0"/>
            </a:endParaRPr>
          </a:p>
        </p:txBody>
      </p:sp>
      <p:pic>
        <p:nvPicPr>
          <p:cNvPr id="4" name="Picture 10" descr="Image result for alien phonic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057241"/>
            <a:ext cx="1092089" cy="114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alien phonics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978" y="3068960"/>
            <a:ext cx="1307889" cy="2060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Image result for picnic on pluto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09" y="4113469"/>
            <a:ext cx="2355025" cy="1580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Image result for buried treasure gam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2792">
            <a:off x="4420249" y="4013994"/>
            <a:ext cx="2542944" cy="1787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Image result for dragons den phonics game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113" y="5301208"/>
            <a:ext cx="1905000" cy="1381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31866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CC62D-6992-CD83-CD50-BC452EADEC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1FEB02F3-0830-E795-6C51-F752BF9B8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71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2E1CC24-82AB-C0B0-6E86-330CB9C7EDB7}"/>
              </a:ext>
            </a:extLst>
          </p:cNvPr>
          <p:cNvSpPr/>
          <p:nvPr/>
        </p:nvSpPr>
        <p:spPr>
          <a:xfrm>
            <a:off x="251520" y="2204864"/>
            <a:ext cx="7828582" cy="590866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92100" indent="-292100" algn="ctr">
              <a:lnSpc>
                <a:spcPct val="80000"/>
              </a:lnSpc>
              <a:buSzPct val="140000"/>
            </a:pPr>
            <a:r>
              <a:rPr lang="en-US" sz="4000" b="1" dirty="0">
                <a:solidFill>
                  <a:srgbClr val="7030A0"/>
                </a:solidFill>
                <a:latin typeface="SassoonPrimaryInfant" pitchFamily="2" charset="0"/>
              </a:rPr>
              <a:t>How Can you Help?</a:t>
            </a:r>
          </a:p>
          <a:p>
            <a:pPr marL="292100" indent="-292100" algn="ctr">
              <a:lnSpc>
                <a:spcPct val="80000"/>
              </a:lnSpc>
              <a:buSzPct val="140000"/>
            </a:pPr>
            <a:endParaRPr lang="en-US" sz="1400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SzPct val="140000"/>
            </a:pPr>
            <a:r>
              <a:rPr lang="en-US" sz="4000" dirty="0">
                <a:latin typeface="SassoonPrimaryInfant"/>
              </a:rPr>
              <a:t>A </a:t>
            </a:r>
            <a:r>
              <a:rPr lang="en-US" sz="4000" dirty="0" err="1">
                <a:latin typeface="SassoonPrimaryInfant"/>
              </a:rPr>
              <a:t>practise</a:t>
            </a:r>
            <a:r>
              <a:rPr lang="en-US" sz="4000" dirty="0">
                <a:latin typeface="SassoonPrimaryInfant"/>
              </a:rPr>
              <a:t> phonics booklet will be sent home each week to help you prepare for the Phonics Screening Check.</a:t>
            </a:r>
          </a:p>
          <a:p>
            <a:pPr>
              <a:lnSpc>
                <a:spcPct val="80000"/>
              </a:lnSpc>
            </a:pPr>
            <a:r>
              <a:rPr lang="en-US" sz="4000" dirty="0">
                <a:latin typeface="SassoonPrimaryInfant"/>
              </a:rPr>
              <a:t>These will replace the weekly homework for the next 4 weeks.</a:t>
            </a:r>
          </a:p>
          <a:p>
            <a:pPr>
              <a:lnSpc>
                <a:spcPct val="80000"/>
              </a:lnSpc>
            </a:pPr>
            <a:r>
              <a:rPr lang="en-US" sz="4000" dirty="0">
                <a:latin typeface="SassoonPrimaryInfant"/>
              </a:rPr>
              <a:t>The booklets must be returned to school each Tuesday.</a:t>
            </a:r>
          </a:p>
          <a:p>
            <a:pPr>
              <a:lnSpc>
                <a:spcPct val="80000"/>
              </a:lnSpc>
              <a:buSzPct val="140000"/>
            </a:pPr>
            <a:endParaRPr lang="en-US" sz="4000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SzPct val="140000"/>
            </a:pPr>
            <a:endParaRPr lang="en-US" sz="4000" dirty="0">
              <a:latin typeface="SassoonPrimaryInfant" pitchFamily="2" charset="0"/>
            </a:endParaRPr>
          </a:p>
          <a:p>
            <a:pPr marL="292100" indent="-292100">
              <a:lnSpc>
                <a:spcPct val="80000"/>
              </a:lnSpc>
              <a:buSzPct val="140000"/>
            </a:pPr>
            <a:endParaRPr lang="en-US" dirty="0">
              <a:latin typeface="SassoonPrimaryInfant" pitchFamily="2" charset="0"/>
            </a:endParaRPr>
          </a:p>
        </p:txBody>
      </p:sp>
      <p:pic>
        <p:nvPicPr>
          <p:cNvPr id="4" name="Picture 10" descr="Image result for alien phonics">
            <a:extLst>
              <a:ext uri="{FF2B5EF4-FFF2-40B4-BE49-F238E27FC236}">
                <a16:creationId xmlns:a16="http://schemas.microsoft.com/office/drawing/2014/main" id="{5D6C464D-497D-0847-347B-404FAEC2D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780" y="2129812"/>
            <a:ext cx="1092089" cy="114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alien phonics">
            <a:extLst>
              <a:ext uri="{FF2B5EF4-FFF2-40B4-BE49-F238E27FC236}">
                <a16:creationId xmlns:a16="http://schemas.microsoft.com/office/drawing/2014/main" id="{D720DDDA-D7D5-BF6A-2044-930BDB94AA54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549" y="4130317"/>
            <a:ext cx="1307889" cy="20602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24477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71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6842" y="1988840"/>
            <a:ext cx="8864973" cy="4302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2100" indent="-292100" algn="ctr">
              <a:lnSpc>
                <a:spcPct val="80000"/>
              </a:lnSpc>
              <a:buSzPct val="140000"/>
            </a:pPr>
            <a:r>
              <a:rPr lang="en-US" sz="4000" b="1" dirty="0">
                <a:solidFill>
                  <a:srgbClr val="7030A0"/>
                </a:solidFill>
                <a:latin typeface="SassoonPrimaryInfant" pitchFamily="2" charset="0"/>
              </a:rPr>
              <a:t>The Results</a:t>
            </a:r>
          </a:p>
          <a:p>
            <a:pPr marL="292100" indent="-292100">
              <a:lnSpc>
                <a:spcPct val="80000"/>
              </a:lnSpc>
              <a:buSzPct val="140000"/>
            </a:pPr>
            <a:endParaRPr lang="en-US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SzPct val="140000"/>
            </a:pPr>
            <a:r>
              <a:rPr lang="en-US" sz="3200" dirty="0">
                <a:latin typeface="SassoonPrimaryInfant" pitchFamily="2" charset="0"/>
              </a:rPr>
              <a:t>Children will be scored against a national standard. (32/40 previously) but this may change)</a:t>
            </a:r>
          </a:p>
          <a:p>
            <a:pPr>
              <a:lnSpc>
                <a:spcPct val="80000"/>
              </a:lnSpc>
              <a:buSzPct val="140000"/>
            </a:pPr>
            <a:endParaRPr lang="en-US" sz="2000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SzPct val="140000"/>
            </a:pPr>
            <a:r>
              <a:rPr lang="en-US" sz="3200" dirty="0">
                <a:latin typeface="SassoonPrimaryInfant" pitchFamily="2" charset="0"/>
              </a:rPr>
              <a:t>The results will be sent to the Local Authority.</a:t>
            </a:r>
          </a:p>
          <a:p>
            <a:pPr>
              <a:lnSpc>
                <a:spcPct val="80000"/>
              </a:lnSpc>
              <a:buSzPct val="140000"/>
            </a:pPr>
            <a:endParaRPr lang="en-US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SzPct val="140000"/>
            </a:pPr>
            <a:r>
              <a:rPr lang="en-US" sz="3200" dirty="0">
                <a:latin typeface="SassoonPrimaryInfant" pitchFamily="2" charset="0"/>
              </a:rPr>
              <a:t>In July you will be informed if your child has reached the national standard.</a:t>
            </a:r>
          </a:p>
          <a:p>
            <a:pPr>
              <a:lnSpc>
                <a:spcPct val="80000"/>
              </a:lnSpc>
              <a:buSzPct val="140000"/>
            </a:pPr>
            <a:endParaRPr lang="en-US" sz="2000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SzPct val="140000"/>
            </a:pPr>
            <a:r>
              <a:rPr lang="en-US" sz="3200" dirty="0">
                <a:latin typeface="SassoonPrimaryInfant" pitchFamily="2" charset="0"/>
              </a:rPr>
              <a:t>Children who do not reach the required standard will re-take the Phonics Screening Check in Year 2.</a:t>
            </a:r>
          </a:p>
        </p:txBody>
      </p:sp>
    </p:spTree>
    <p:extLst>
      <p:ext uri="{BB962C8B-B14F-4D97-AF65-F5344CB8AC3E}">
        <p14:creationId xmlns:p14="http://schemas.microsoft.com/office/powerpoint/2010/main" val="19424348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71" y="0"/>
            <a:ext cx="9132887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6843" y="1988840"/>
            <a:ext cx="8300296" cy="1066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2100" indent="-292100" algn="ctr">
              <a:lnSpc>
                <a:spcPct val="80000"/>
              </a:lnSpc>
              <a:buSzPct val="140000"/>
            </a:pPr>
            <a:r>
              <a:rPr lang="en-US" sz="6000" b="1" dirty="0">
                <a:solidFill>
                  <a:srgbClr val="7030A0"/>
                </a:solidFill>
                <a:latin typeface="SassoonPrimaryInfant" pitchFamily="2" charset="0"/>
              </a:rPr>
              <a:t>Questions</a:t>
            </a:r>
          </a:p>
          <a:p>
            <a:pPr marL="292100" indent="-292100">
              <a:lnSpc>
                <a:spcPct val="80000"/>
              </a:lnSpc>
              <a:buSzPct val="140000"/>
            </a:pPr>
            <a:endParaRPr lang="en-US" dirty="0">
              <a:latin typeface="SassoonPrimaryInfant" pitchFamily="2" charset="0"/>
            </a:endParaRPr>
          </a:p>
        </p:txBody>
      </p:sp>
      <p:pic>
        <p:nvPicPr>
          <p:cNvPr id="8194" name="Picture 2" descr="Image result for phase 2 phonics ma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8003">
            <a:off x="323972" y="2887898"/>
            <a:ext cx="3614834" cy="2535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 result for phase 3 phonics ma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6505">
            <a:off x="5267498" y="2924944"/>
            <a:ext cx="3528392" cy="2490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Image result for phase 4 phonics ma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0598">
            <a:off x="2992098" y="4097300"/>
            <a:ext cx="3384376" cy="238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Image result for alien phonics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879" y="4561361"/>
            <a:ext cx="1307889" cy="20602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177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2256</TotalTime>
  <Words>1792</Words>
  <Application>Microsoft Office PowerPoint</Application>
  <PresentationFormat>On-screen Show (4:3)</PresentationFormat>
  <Paragraphs>242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Arial</vt:lpstr>
      <vt:lpstr>Arial,Sans-Serif</vt:lpstr>
      <vt:lpstr>Arial-BoldMT</vt:lpstr>
      <vt:lpstr>ArialMT</vt:lpstr>
      <vt:lpstr>Calibri</vt:lpstr>
      <vt:lpstr>SassoonCRInfant</vt:lpstr>
      <vt:lpstr>SassoonPrimaryInfant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</dc:creator>
  <cp:lastModifiedBy>J Bird</cp:lastModifiedBy>
  <cp:revision>177</cp:revision>
  <dcterms:created xsi:type="dcterms:W3CDTF">2015-06-02T04:32:19Z</dcterms:created>
  <dcterms:modified xsi:type="dcterms:W3CDTF">2026-06-05T13:57:59Z</dcterms:modified>
</cp:coreProperties>
</file>