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6" r:id="rId3"/>
    <p:sldId id="262" r:id="rId4"/>
    <p:sldId id="263" r:id="rId5"/>
    <p:sldId id="264" r:id="rId6"/>
    <p:sldId id="265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79" d="100"/>
          <a:sy n="79" d="100"/>
        </p:scale>
        <p:origin x="101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16B85-A2FC-6A4B-8DEF-AC93C5009E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DB1864-98B4-C440-B924-E43A023F4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4558E0-6ACD-FF43-89C4-9E3257A82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EA5B54-8F36-504C-94F7-247FF8C2F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CFC50-C008-3A49-B849-13477F832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62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F85FA-9337-4B4E-8838-74ADD41E2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8094-4B1B-EF49-B89E-9D3E6F44C2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25393-0680-E840-AA8B-8A4C62A1D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78C6DA-ABAB-7144-AEBB-46AE00437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6A768-BADA-114C-8871-4634011A9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09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AE0C6-7D80-EC4F-B8E2-657BDB48C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7738A-C9C1-F048-BCAC-74EDBFEC7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D2A58-0F37-EB4C-A588-6C92D862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E703C-CB03-7344-BB77-B5791FE33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E8508-1218-4D44-8281-634E709D0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513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9BF059-43EE-C24D-8091-B45CDFF90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F8A8A1-7613-1447-AD44-D48A0D4302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824B07-49CB-624E-8A16-D1609DBD5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B5E2E1-8403-7248-9B1F-5919E0AF8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8E4F2F-A3A4-4742-B08D-B60E44A71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14A9DD-2A8B-E643-B4AC-CA9040171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689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4A081-A6FE-184D-A90E-F308273BC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8C265-9019-D44E-9BFA-0DA0E9044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759267-E9E5-0347-B7E1-8DD38C93C0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4EE3B7-BFF1-4E4B-AD13-59C5FFEE87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0E453-1227-2348-9B8C-12401B263F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8ECD66-FFF1-EC49-91D8-BF1A65CD71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534B62-C406-B946-8988-FBDFE7166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2A3F6C-9FD7-2E4C-BBF7-5E425910C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739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45B70-EE72-ED40-864B-96E79DBED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BEAF9-0957-294A-AAA2-80864EBAC6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2F3B31-DA33-8F49-ABE0-3425F3633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A037A4-A16F-0140-AE46-81CBD25EDF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04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C1978B-36BF-464C-B841-2D7FE4CCA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DF8196-33CD-4345-B24E-16E0DB816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1E1E78-2621-5342-915D-6B872489D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971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453959-5D62-3E44-A441-9B735EC4D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3978-A1CF-A84A-B5AF-C4DBCFBCB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32087F-09EB-034E-9806-540C82E8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727474-E828-2141-8EEE-311B344BE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E81CD-ED5F-C545-BDAC-2C018D4D0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B13809-BAE8-674B-82F1-908860A85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287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EDD44-B6C7-6D44-ABB7-FC5645D428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F816C98-3FAD-9742-AEFD-B3D9B63926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037F38-7D9F-D748-92CB-0FA61549CB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3E3FC7-3170-4E42-8C14-468003ED3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18BFCE-EDA4-F44B-8DC9-7B726CF46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7D4869-F0FC-E14C-9A77-596B400E6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419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632AA-4667-6144-BFB0-92F3F67FA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D62761-689E-8541-8512-8B878C26C4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34502-B25E-7F4B-AB74-E60B5BB62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2066A-CB67-6546-88E7-777F7E3F2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14C287-9213-0A40-A103-DF0049605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71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8D4EF2-30A4-3246-A0CA-5F362F31ED1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480C6F-9009-644E-8B12-46F7D4D9E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D529-50E9-2D44-8B61-43F4E8A305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5EB054-D554-C44C-9EC4-9C0E49D1C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1695B4-018D-3E4D-A167-7B2DD0417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043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461C1E-306A-E14D-9F99-69EE1FFAB0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9841E7-1531-274E-8147-814F254D8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725A9-9216-8B40-BFFC-DC7ECB4F6A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D67131-C691-734C-9ED5-622D1D8D2DAB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A7F7B-0838-9744-B05A-51E925CDA3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5251A-EDEB-3146-8A89-7CCA23ED0D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B72F6-A3F8-BF47-A990-4D1BC9BA99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92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2809-2D9F-4D67-B2A4-251B874106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Sassoon Primary" pitchFamily="50" charset="0"/>
              </a:rPr>
              <a:t>Year 1</a:t>
            </a:r>
            <a:br>
              <a:rPr lang="en-GB" dirty="0">
                <a:latin typeface="Sassoon Primary" pitchFamily="50" charset="0"/>
              </a:rPr>
            </a:br>
            <a:r>
              <a:rPr lang="en-GB" dirty="0">
                <a:latin typeface="Sassoon Primary" pitchFamily="50" charset="0"/>
              </a:rPr>
              <a:t>Words with Split Digraphs</a:t>
            </a:r>
          </a:p>
        </p:txBody>
      </p:sp>
      <p:pic>
        <p:nvPicPr>
          <p:cNvPr id="1028" name="Picture 4" descr="Let's Read - Split Digraphs - WordUnited">
            <a:extLst>
              <a:ext uri="{FF2B5EF4-FFF2-40B4-BE49-F238E27FC236}">
                <a16:creationId xmlns:a16="http://schemas.microsoft.com/office/drawing/2014/main" id="{66E9EFCE-2F8F-4041-8C62-1889FB66FD2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606" y="1825625"/>
            <a:ext cx="541741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BA1B894-B5D6-4F43-9D9A-16415705FC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01362" y="437355"/>
            <a:ext cx="487363" cy="487363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1521299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20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21084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game</a:t>
            </a:r>
          </a:p>
          <a:p>
            <a:r>
              <a:rPr lang="en-GB" sz="5400" dirty="0"/>
              <a:t>rake</a:t>
            </a:r>
          </a:p>
          <a:p>
            <a:r>
              <a:rPr lang="en-GB" sz="5400" dirty="0"/>
              <a:t>shape</a:t>
            </a:r>
          </a:p>
          <a:p>
            <a:r>
              <a:rPr lang="en-GB" sz="5400" dirty="0"/>
              <a:t>lane</a:t>
            </a:r>
          </a:p>
          <a:p>
            <a:r>
              <a:rPr lang="en-GB" sz="5400" dirty="0"/>
              <a:t>bake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642865" y="1801989"/>
            <a:ext cx="22501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awake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shake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cake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came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same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6494105" y="1801989"/>
            <a:ext cx="20409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wave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lake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flame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gate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make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 </a:t>
            </a:r>
            <a:r>
              <a:rPr lang="en-US" sz="6000" dirty="0">
                <a:solidFill>
                  <a:srgbClr val="FF0000"/>
                </a:solidFill>
              </a:rPr>
              <a:t>a-e</a:t>
            </a:r>
            <a:r>
              <a:rPr lang="en-US" sz="6000" dirty="0"/>
              <a:t>!</a:t>
            </a:r>
          </a:p>
        </p:txBody>
      </p:sp>
      <p:pic>
        <p:nvPicPr>
          <p:cNvPr id="1026" name="Picture 2" descr="Reading | St Christopher's Catholic Primary School">
            <a:extLst>
              <a:ext uri="{FF2B5EF4-FFF2-40B4-BE49-F238E27FC236}">
                <a16:creationId xmlns:a16="http://schemas.microsoft.com/office/drawing/2014/main" id="{F38441D0-27B5-4878-8B07-F6C876EF67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7631" y="69282"/>
            <a:ext cx="3851748" cy="184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3D7D22F-E5BC-42E4-91EC-5700AD9C77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49337" y="565012"/>
            <a:ext cx="487363" cy="487363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126082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2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21084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bike</a:t>
            </a:r>
          </a:p>
          <a:p>
            <a:r>
              <a:rPr lang="en-GB" sz="5400" dirty="0"/>
              <a:t>ride</a:t>
            </a:r>
          </a:p>
          <a:p>
            <a:r>
              <a:rPr lang="en-GB" sz="5400" dirty="0"/>
              <a:t>line</a:t>
            </a:r>
          </a:p>
          <a:p>
            <a:r>
              <a:rPr lang="en-GB" sz="5400" dirty="0"/>
              <a:t>fine</a:t>
            </a:r>
          </a:p>
          <a:p>
            <a:r>
              <a:rPr lang="en-GB" sz="5400" dirty="0"/>
              <a:t>shine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642865" y="1801989"/>
            <a:ext cx="22501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like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dine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dive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hive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while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6298983" y="1801989"/>
            <a:ext cx="20409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wide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lime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mine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time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kite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 </a:t>
            </a:r>
            <a:r>
              <a:rPr lang="en-US" sz="6000" dirty="0">
                <a:solidFill>
                  <a:srgbClr val="FF0000"/>
                </a:solidFill>
              </a:rPr>
              <a:t>i-e</a:t>
            </a:r>
            <a:r>
              <a:rPr lang="en-US" sz="6000" dirty="0"/>
              <a:t>!</a:t>
            </a:r>
          </a:p>
        </p:txBody>
      </p:sp>
      <p:pic>
        <p:nvPicPr>
          <p:cNvPr id="8" name="Picture 2" descr="Help us discover how children who are deaf or hard of hearing learn to read  | Vanderbilt News | Vanderbilt University">
            <a:extLst>
              <a:ext uri="{FF2B5EF4-FFF2-40B4-BE49-F238E27FC236}">
                <a16:creationId xmlns:a16="http://schemas.microsoft.com/office/drawing/2014/main" id="{615036EB-F06A-4E12-A2A0-78F99F995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460" y="136450"/>
            <a:ext cx="3485259" cy="17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530D930-F8DD-4DAC-8EE3-F97118545A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25439" y="605221"/>
            <a:ext cx="487363" cy="487363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390715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21084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bone</a:t>
            </a:r>
          </a:p>
          <a:p>
            <a:r>
              <a:rPr lang="en-GB" sz="5400" dirty="0"/>
              <a:t>rode</a:t>
            </a:r>
          </a:p>
          <a:p>
            <a:r>
              <a:rPr lang="en-GB" sz="5400" dirty="0"/>
              <a:t>code</a:t>
            </a:r>
          </a:p>
          <a:p>
            <a:r>
              <a:rPr lang="en-GB" sz="5400" dirty="0"/>
              <a:t>cone</a:t>
            </a:r>
          </a:p>
          <a:p>
            <a:r>
              <a:rPr lang="en-GB" sz="5400" dirty="0"/>
              <a:t>stone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642865" y="1801989"/>
            <a:ext cx="22501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hole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joke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mole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note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poke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6298983" y="1801989"/>
            <a:ext cx="204099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tone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vote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dose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those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phone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 </a:t>
            </a:r>
            <a:r>
              <a:rPr lang="en-US" sz="6000" dirty="0">
                <a:solidFill>
                  <a:srgbClr val="FF0000"/>
                </a:solidFill>
              </a:rPr>
              <a:t>o-e</a:t>
            </a:r>
            <a:r>
              <a:rPr lang="en-US" sz="6000" dirty="0"/>
              <a:t>!</a:t>
            </a:r>
          </a:p>
        </p:txBody>
      </p:sp>
      <p:pic>
        <p:nvPicPr>
          <p:cNvPr id="10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C63A6427-A37E-411B-A9AF-F25A5A9B7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F261CE-E14C-4953-AE47-C6FFFA1F19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05656" y="594468"/>
            <a:ext cx="487363" cy="487363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4290905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21084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tune</a:t>
            </a:r>
          </a:p>
          <a:p>
            <a:r>
              <a:rPr lang="en-GB" sz="5400" dirty="0"/>
              <a:t>flute</a:t>
            </a:r>
          </a:p>
          <a:p>
            <a:r>
              <a:rPr lang="en-GB" sz="5400" dirty="0"/>
              <a:t>dune</a:t>
            </a:r>
          </a:p>
          <a:p>
            <a:r>
              <a:rPr lang="en-GB" sz="5400" dirty="0"/>
              <a:t>tube</a:t>
            </a:r>
          </a:p>
          <a:p>
            <a:r>
              <a:rPr lang="en-GB" sz="5400" dirty="0"/>
              <a:t>cube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3642865" y="1801989"/>
            <a:ext cx="225015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rude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huge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rule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cute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use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A91795-9878-044D-9974-BF272206FA96}"/>
              </a:ext>
            </a:extLst>
          </p:cNvPr>
          <p:cNvSpPr txBox="1"/>
          <p:nvPr/>
        </p:nvSpPr>
        <p:spPr>
          <a:xfrm>
            <a:off x="6298983" y="1801989"/>
            <a:ext cx="23691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00B050"/>
                </a:solidFill>
              </a:rPr>
              <a:t>June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duke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prune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amuse</a:t>
            </a:r>
          </a:p>
          <a:p>
            <a:r>
              <a:rPr lang="en-GB" sz="5400" dirty="0">
                <a:solidFill>
                  <a:srgbClr val="00B050"/>
                </a:solidFill>
              </a:rPr>
              <a:t>include</a:t>
            </a: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 </a:t>
            </a:r>
            <a:r>
              <a:rPr lang="en-US" sz="6000" dirty="0">
                <a:solidFill>
                  <a:srgbClr val="FF0000"/>
                </a:solidFill>
              </a:rPr>
              <a:t>u-e</a:t>
            </a:r>
            <a:r>
              <a:rPr lang="en-US" sz="6000" dirty="0"/>
              <a:t>!</a:t>
            </a:r>
          </a:p>
        </p:txBody>
      </p:sp>
      <p:pic>
        <p:nvPicPr>
          <p:cNvPr id="8" name="Picture 2" descr="Help us discover how children who are deaf or hard of hearing learn to read  | Vanderbilt News | Vanderbilt University">
            <a:extLst>
              <a:ext uri="{FF2B5EF4-FFF2-40B4-BE49-F238E27FC236}">
                <a16:creationId xmlns:a16="http://schemas.microsoft.com/office/drawing/2014/main" id="{9B60A3EE-093E-4370-BF25-32B7FA205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460" y="136450"/>
            <a:ext cx="3485259" cy="177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5DE73B7-5DCE-4925-BE16-9A5F21558E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07843" y="645606"/>
            <a:ext cx="487363" cy="487363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28368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AE6E00E-80D3-8943-ADFC-5EE67C0E2338}"/>
              </a:ext>
            </a:extLst>
          </p:cNvPr>
          <p:cNvSpPr txBox="1"/>
          <p:nvPr/>
        </p:nvSpPr>
        <p:spPr>
          <a:xfrm>
            <a:off x="933360" y="1749442"/>
            <a:ext cx="303215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these</a:t>
            </a:r>
          </a:p>
          <a:p>
            <a:r>
              <a:rPr lang="en-GB" sz="5400" dirty="0"/>
              <a:t>delete</a:t>
            </a:r>
          </a:p>
          <a:p>
            <a:r>
              <a:rPr lang="en-GB" sz="5400" dirty="0"/>
              <a:t>complete</a:t>
            </a:r>
          </a:p>
          <a:p>
            <a:r>
              <a:rPr lang="en-GB" sz="5400" dirty="0"/>
              <a:t>even</a:t>
            </a:r>
          </a:p>
          <a:p>
            <a:r>
              <a:rPr lang="en-GB" sz="5400" dirty="0"/>
              <a:t>theme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C6B41-2121-3146-9758-8ECE615382FC}"/>
              </a:ext>
            </a:extLst>
          </p:cNvPr>
          <p:cNvSpPr txBox="1"/>
          <p:nvPr/>
        </p:nvSpPr>
        <p:spPr>
          <a:xfrm>
            <a:off x="4830431" y="1806509"/>
            <a:ext cx="30321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rgbClr val="FF0000"/>
                </a:solidFill>
              </a:rPr>
              <a:t>swede</a:t>
            </a:r>
          </a:p>
          <a:p>
            <a:r>
              <a:rPr lang="en-GB" sz="5400" dirty="0">
                <a:solidFill>
                  <a:srgbClr val="FF0000"/>
                </a:solidFill>
              </a:rPr>
              <a:t>extreme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654354-2FA2-344B-9D9F-68ABF1EEC19B}"/>
              </a:ext>
            </a:extLst>
          </p:cNvPr>
          <p:cNvSpPr txBox="1"/>
          <p:nvPr/>
        </p:nvSpPr>
        <p:spPr>
          <a:xfrm>
            <a:off x="680030" y="304775"/>
            <a:ext cx="57860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Let’s read </a:t>
            </a:r>
            <a:r>
              <a:rPr lang="en-US" sz="6000" dirty="0">
                <a:solidFill>
                  <a:srgbClr val="FF0000"/>
                </a:solidFill>
              </a:rPr>
              <a:t>e-e</a:t>
            </a:r>
            <a:r>
              <a:rPr lang="en-US" sz="6000" dirty="0"/>
              <a:t>!</a:t>
            </a:r>
          </a:p>
        </p:txBody>
      </p:sp>
      <p:pic>
        <p:nvPicPr>
          <p:cNvPr id="10" name="Picture 2" descr="How can digital library systems help teachers support children's reading  for pleasure? | IOE LONDON BLOG">
            <a:extLst>
              <a:ext uri="{FF2B5EF4-FFF2-40B4-BE49-F238E27FC236}">
                <a16:creationId xmlns:a16="http://schemas.microsoft.com/office/drawing/2014/main" id="{C63A6427-A37E-411B-A9AF-F25A5A9B7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056" y="233261"/>
            <a:ext cx="3922041" cy="157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1F74407-F480-4EFC-905F-0B41C92E54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52691" y="655333"/>
            <a:ext cx="487363" cy="487363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1636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127B4-CDC5-4AF5-9284-88EA9D000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9755"/>
            <a:ext cx="10515600" cy="1325563"/>
          </a:xfrm>
        </p:spPr>
        <p:txBody>
          <a:bodyPr/>
          <a:lstStyle/>
          <a:p>
            <a:r>
              <a:rPr lang="en-GB" dirty="0"/>
              <a:t>Let’s ‘hunt’…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DD666-F7DD-4709-9ADD-C0808F0AED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en-GB" dirty="0">
                <a:latin typeface="Sassoon Primary" pitchFamily="50" charset="0"/>
              </a:rPr>
              <a:t>Cut out the words with split digraphs.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Hide them around the room.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Find the words and read them.</a:t>
            </a:r>
          </a:p>
          <a:p>
            <a:endParaRPr lang="en-GB" dirty="0">
              <a:latin typeface="Sassoon Primary" pitchFamily="50" charset="0"/>
            </a:endParaRPr>
          </a:p>
          <a:p>
            <a:r>
              <a:rPr lang="en-GB" dirty="0">
                <a:latin typeface="Sassoon Primary" pitchFamily="50" charset="0"/>
              </a:rPr>
              <a:t>Write the words on the word sorting worksheet.</a:t>
            </a:r>
          </a:p>
        </p:txBody>
      </p:sp>
      <p:pic>
        <p:nvPicPr>
          <p:cNvPr id="4098" name="Picture 2" descr="Teaching The Writing Process Is The Best Way To Improve Children's Writing.  – Literacy For Pleasure">
            <a:extLst>
              <a:ext uri="{FF2B5EF4-FFF2-40B4-BE49-F238E27FC236}">
                <a16:creationId xmlns:a16="http://schemas.microsoft.com/office/drawing/2014/main" id="{E3D30DA4-96E8-49FE-A2B3-16B782236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6534" y="208306"/>
            <a:ext cx="2894587" cy="161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Let's Read - Split Digraphs - WordUnited">
            <a:extLst>
              <a:ext uri="{FF2B5EF4-FFF2-40B4-BE49-F238E27FC236}">
                <a16:creationId xmlns:a16="http://schemas.microsoft.com/office/drawing/2014/main" id="{E345AE4B-7885-4143-8118-75D05561C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753" y="2125932"/>
            <a:ext cx="3470708" cy="278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8C0522B-F4E3-4A37-A8D3-F944219406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80004" y="618854"/>
            <a:ext cx="487363" cy="487363"/>
          </a:xfrm>
          <a:prstGeom prst="rect">
            <a:avLst/>
          </a:prstGeo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116039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2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521</TotalTime>
  <Words>128</Words>
  <Application>Microsoft Office PowerPoint</Application>
  <PresentationFormat>Widescreen</PresentationFormat>
  <Paragraphs>81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 Primary</vt:lpstr>
      <vt:lpstr>Office Theme</vt:lpstr>
      <vt:lpstr>Year 1 Words with Split Digraphs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Let’s ‘hunt’…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Bagley</dc:creator>
  <cp:lastModifiedBy>J. West</cp:lastModifiedBy>
  <cp:revision>26</cp:revision>
  <dcterms:created xsi:type="dcterms:W3CDTF">2021-01-04T15:12:58Z</dcterms:created>
  <dcterms:modified xsi:type="dcterms:W3CDTF">2021-01-07T03:10:22Z</dcterms:modified>
</cp:coreProperties>
</file>