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60E47-CCED-4ADF-927E-17311D324E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49FE23C-A601-4194-A4B1-B5E8C1832E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1D98CD-15FD-47FB-B463-7E77BF68DC1E}"/>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E0BEDA7A-2B6F-4240-864D-71E642C5DB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3450DF-B9DE-4F0C-B060-2C2C1CC6DFDD}"/>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515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110A0-6DE7-4451-8D27-ABC12E0B9C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686356-6A60-422D-BF7C-3EC6E28C82F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041891-89AA-48D7-A129-7FDE0F17AEC0}"/>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E339FE0C-B976-45F3-AF12-9769AFD194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A4C683-7477-4CB4-9C99-F157D45860C0}"/>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196193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65F1-B6E2-43B0-821B-92242C4CBF3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13B2CC-DAED-4E12-AF69-8261F1B4A4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9741C-17B5-4EEC-B95D-A3839627E446}"/>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EF8551B4-1116-4F80-88F2-3EB7137324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F55A2C-6596-4F4F-B413-90E27984C6D2}"/>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2964783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C0649-D092-414A-B911-CA61B70D3F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84A9A5-9AF0-4E53-B74A-9D6A1CC497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1BC1C07-B05A-4A3A-A62C-A231F4660C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827A1E-C540-4FAB-B9F2-4ACFFAAA39C0}"/>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6" name="Footer Placeholder 5">
            <a:extLst>
              <a:ext uri="{FF2B5EF4-FFF2-40B4-BE49-F238E27FC236}">
                <a16:creationId xmlns:a16="http://schemas.microsoft.com/office/drawing/2014/main" id="{3B89AA05-58DB-4D60-A7E9-306D35AD2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75951D-CFB1-44CA-BCC2-C83AC4C0217D}"/>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929707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33D60-B88F-4886-9F0E-B5ECA45F696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991ECB-62D4-4F4C-B6C3-7465CEBC6F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9FF6F1-1056-451E-A4F2-4DDD5F2548A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4DBC51-A795-465E-AA34-A84DCE5CC0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5BC0C-6466-40B4-BC87-851919C504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D4CE03-69D6-412C-B77F-EEE57018AB51}"/>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8" name="Footer Placeholder 7">
            <a:extLst>
              <a:ext uri="{FF2B5EF4-FFF2-40B4-BE49-F238E27FC236}">
                <a16:creationId xmlns:a16="http://schemas.microsoft.com/office/drawing/2014/main" id="{25BE68CA-4D7E-411E-BABC-8E9D3BE5BE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EA2EC2-5D58-4A96-8D3D-9DE185EA3998}"/>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4033851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01892-BBA8-4207-8330-E739224B93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C53097-0619-455D-BC03-E17921E1DD9B}"/>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4" name="Footer Placeholder 3">
            <a:extLst>
              <a:ext uri="{FF2B5EF4-FFF2-40B4-BE49-F238E27FC236}">
                <a16:creationId xmlns:a16="http://schemas.microsoft.com/office/drawing/2014/main" id="{AECB3B3B-4427-4361-B770-5C01FBA71D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CD7145-558A-41E4-A3BF-C7A42ACD64F4}"/>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749779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20362D-D57F-4397-BA7E-382DC6F0CAF8}"/>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3" name="Footer Placeholder 2">
            <a:extLst>
              <a:ext uri="{FF2B5EF4-FFF2-40B4-BE49-F238E27FC236}">
                <a16:creationId xmlns:a16="http://schemas.microsoft.com/office/drawing/2014/main" id="{EC4C3F0C-CA2E-47B9-B0AE-34E023C1B1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E60A4D-B911-4247-8200-900C0D8C1808}"/>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6349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3276B-3A06-45F2-910B-2B8B81B7ED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61E57B-D43D-4714-836F-C0B0F01EF0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E80FA3-F113-47A9-B908-1343EA6515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D07DB3-6310-494A-BF9C-8B54AAF65E8C}"/>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6" name="Footer Placeholder 5">
            <a:extLst>
              <a:ext uri="{FF2B5EF4-FFF2-40B4-BE49-F238E27FC236}">
                <a16:creationId xmlns:a16="http://schemas.microsoft.com/office/drawing/2014/main" id="{6914D919-4300-4CDB-AEB1-F98B923CE7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4523F8-95A4-4A21-9D5B-1E886EF2758F}"/>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2254634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7A215-C3C7-4C06-A20E-2F5A0B82FE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3480BEC-3CF9-4280-A643-3BFBAB7904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A9D3444-A841-40A9-BC55-6DBBDFBBCE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E92BAD-E2A5-4F5F-BA57-19379E334278}"/>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6" name="Footer Placeholder 5">
            <a:extLst>
              <a:ext uri="{FF2B5EF4-FFF2-40B4-BE49-F238E27FC236}">
                <a16:creationId xmlns:a16="http://schemas.microsoft.com/office/drawing/2014/main" id="{F70AD467-A7D3-4694-A114-F5922D405C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ADE8E6-DEE8-4650-9D9C-C18B64B897F0}"/>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1344702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C823D-6B8A-4B8F-BE72-AA185AB287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BA72CB-7C9E-40EE-8786-8274438C74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DE433C-971B-4B22-9BD9-03C6FFFF25AF}"/>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A2D04013-1ED4-4501-A928-6B0471E786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D6323C-7753-4DA4-B7B7-E7542C8E3726}"/>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156304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5E6FD1-E497-49D6-BBED-9F4718B49E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F901CB-6E80-414B-9F6C-00EF51EA762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38BF6D-B271-49B9-B6D0-52E84A62B82B}"/>
              </a:ext>
            </a:extLst>
          </p:cNvPr>
          <p:cNvSpPr>
            <a:spLocks noGrp="1"/>
          </p:cNvSpPr>
          <p:nvPr>
            <p:ph type="dt" sz="half" idx="10"/>
          </p:nvPr>
        </p:nvSpPr>
        <p:spPr/>
        <p:txBody>
          <a:body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652240A8-1AE9-4BE7-AC9B-D230BD539B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A8CA2-F441-45CD-9601-11C6DEBAE5F1}"/>
              </a:ext>
            </a:extLst>
          </p:cNvPr>
          <p:cNvSpPr>
            <a:spLocks noGrp="1"/>
          </p:cNvSpPr>
          <p:nvPr>
            <p:ph type="sldNum" sz="quarter" idx="12"/>
          </p:nvPr>
        </p:nvSpPr>
        <p:spPr/>
        <p:txBody>
          <a:bodyPr/>
          <a:lstStyle/>
          <a:p>
            <a:fld id="{8CFD8A6F-F79B-4DB7-BB12-48D6706037A7}" type="slidenum">
              <a:rPr lang="en-GB" smtClean="0"/>
              <a:t>‹#›</a:t>
            </a:fld>
            <a:endParaRPr lang="en-GB"/>
          </a:p>
        </p:txBody>
      </p:sp>
    </p:spTree>
    <p:extLst>
      <p:ext uri="{BB962C8B-B14F-4D97-AF65-F5344CB8AC3E}">
        <p14:creationId xmlns:p14="http://schemas.microsoft.com/office/powerpoint/2010/main" val="3307621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46859A-C718-4A95-8547-4CCA1BCADD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81A649-7AE5-4634-A898-3714F8D0CA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B18A74-BAC5-4BC6-B053-CEEA6FD924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1EA489-6066-497B-A165-ED44D89986C7}" type="datetimeFigureOut">
              <a:rPr lang="en-GB" smtClean="0"/>
              <a:t>23/01/2021</a:t>
            </a:fld>
            <a:endParaRPr lang="en-GB"/>
          </a:p>
        </p:txBody>
      </p:sp>
      <p:sp>
        <p:nvSpPr>
          <p:cNvPr id="5" name="Footer Placeholder 4">
            <a:extLst>
              <a:ext uri="{FF2B5EF4-FFF2-40B4-BE49-F238E27FC236}">
                <a16:creationId xmlns:a16="http://schemas.microsoft.com/office/drawing/2014/main" id="{7E01A6C5-CB60-48F1-A68C-E9F248903B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4DFE62-4FD9-4F19-956A-A70F34B04A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FD8A6F-F79B-4DB7-BB12-48D6706037A7}" type="slidenum">
              <a:rPr lang="en-GB" smtClean="0"/>
              <a:t>‹#›</a:t>
            </a:fld>
            <a:endParaRPr lang="en-GB"/>
          </a:p>
        </p:txBody>
      </p:sp>
    </p:spTree>
    <p:extLst>
      <p:ext uri="{BB962C8B-B14F-4D97-AF65-F5344CB8AC3E}">
        <p14:creationId xmlns:p14="http://schemas.microsoft.com/office/powerpoint/2010/main" val="6885333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madebymichellestore.blogspot.com/2011/08/recent-completed-items-blue-superhero.html" TargetMode="External"/><Relationship Id="rId7" Type="http://schemas.openxmlformats.org/officeDocument/2006/relationships/hyperlink" Target="https://www.flickr.com/photos/dana-k/16392695083"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hyperlink" Target="https://www.flickr.com/photos/christajoy42/4529371806" TargetMode="External"/><Relationship Id="rId4" Type="http://schemas.openxmlformats.org/officeDocument/2006/relationships/image" Target="../media/image2.jpg"/><Relationship Id="rId9" Type="http://schemas.openxmlformats.org/officeDocument/2006/relationships/hyperlink" Target="http://worldbuilding.stackexchange.com/questions/54933/superheros-and-capes"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fleecefun.com/fast-hooded-cape-free-pattern-tutorial.html" TargetMode="External"/><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hyperlink" Target="https://gadgetsin.com/the-superman-cape-iphone-5-case.htm" TargetMode="Externa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hyperlink" Target="http://learnlikeamom.com/duct-tape-superhero-cape-cuffs/" TargetMode="External"/><Relationship Id="rId7" Type="http://schemas.openxmlformats.org/officeDocument/2006/relationships/hyperlink" Target="http://517creations.blogspot.com/2010/07/my-little-superhero-capes.html" TargetMode="Externa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hyperlink" Target="http://www.tryitmom.com/2013/07/jds-superhero-4th-birthday-party.html" TargetMode="External"/><Relationship Id="rId5" Type="http://schemas.openxmlformats.org/officeDocument/2006/relationships/hyperlink" Target="http://boingboing.net/2013/12/16/kids-batman-raincoat-with-c.html" TargetMode="External"/><Relationship Id="rId10" Type="http://schemas.openxmlformats.org/officeDocument/2006/relationships/image" Target="../media/image11.jpg"/><Relationship Id="rId4" Type="http://schemas.openxmlformats.org/officeDocument/2006/relationships/image" Target="../media/image8.jpg"/><Relationship Id="rId9" Type="http://schemas.openxmlformats.org/officeDocument/2006/relationships/hyperlink" Target="https://ap2hyc.com/2018/04/filming-studio-owns-rights-superhero-charac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9" name="Straight Connector 28">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1" name="Picture 10" descr="A picture containing floor, indoor, blue, tiled&#10;&#10;Description automatically generated">
            <a:extLst>
              <a:ext uri="{FF2B5EF4-FFF2-40B4-BE49-F238E27FC236}">
                <a16:creationId xmlns:a16="http://schemas.microsoft.com/office/drawing/2014/main" id="{00C2643B-055E-4DB8-B306-A55015EC60A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032" r="-1" b="-1"/>
          <a:stretch/>
        </p:blipFill>
        <p:spPr>
          <a:xfrm>
            <a:off x="358775" y="306388"/>
            <a:ext cx="3233738" cy="1685925"/>
          </a:xfrm>
          <a:prstGeom prst="rect">
            <a:avLst/>
          </a:prstGeom>
        </p:spPr>
      </p:pic>
      <p:pic>
        <p:nvPicPr>
          <p:cNvPr id="14" name="Picture 13" descr="A picture containing decorated&#10;&#10;Description automatically generated">
            <a:extLst>
              <a:ext uri="{FF2B5EF4-FFF2-40B4-BE49-F238E27FC236}">
                <a16:creationId xmlns:a16="http://schemas.microsoft.com/office/drawing/2014/main" id="{C3DA2682-CA01-43DF-BBB7-C3BCD95D8F3A}"/>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3666" r="3" b="3248"/>
          <a:stretch/>
        </p:blipFill>
        <p:spPr>
          <a:xfrm>
            <a:off x="358775" y="2068513"/>
            <a:ext cx="3233738" cy="2233613"/>
          </a:xfrm>
          <a:prstGeom prst="rect">
            <a:avLst/>
          </a:prstGeom>
        </p:spPr>
      </p:pic>
      <p:pic>
        <p:nvPicPr>
          <p:cNvPr id="8" name="Picture 7" descr="A picture containing rack, clothes, clothing&#10;&#10;Description automatically generated">
            <a:extLst>
              <a:ext uri="{FF2B5EF4-FFF2-40B4-BE49-F238E27FC236}">
                <a16:creationId xmlns:a16="http://schemas.microsoft.com/office/drawing/2014/main" id="{DCDED0E7-96FE-48C8-8ECB-4F418480EA96}"/>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r="9327" b="4"/>
          <a:stretch/>
        </p:blipFill>
        <p:spPr>
          <a:xfrm>
            <a:off x="3670300" y="306388"/>
            <a:ext cx="4344988" cy="3997325"/>
          </a:xfrm>
          <a:prstGeom prst="rect">
            <a:avLst/>
          </a:prstGeom>
        </p:spPr>
      </p:pic>
      <p:pic>
        <p:nvPicPr>
          <p:cNvPr id="5" name="Picture 4" descr="A person in a garment&#10;&#10;Description automatically generated with medium confidence">
            <a:extLst>
              <a:ext uri="{FF2B5EF4-FFF2-40B4-BE49-F238E27FC236}">
                <a16:creationId xmlns:a16="http://schemas.microsoft.com/office/drawing/2014/main" id="{F0CE463F-E1E3-4F2A-8545-679E05FFAAD3}"/>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t="5590" r="-2" b="19758"/>
          <a:stretch/>
        </p:blipFill>
        <p:spPr>
          <a:xfrm>
            <a:off x="8091488" y="306388"/>
            <a:ext cx="3681413" cy="3997325"/>
          </a:xfrm>
          <a:prstGeom prst="rect">
            <a:avLst/>
          </a:prstGeom>
        </p:spPr>
      </p:pic>
      <p:sp>
        <p:nvSpPr>
          <p:cNvPr id="2" name="Title 1">
            <a:extLst>
              <a:ext uri="{FF2B5EF4-FFF2-40B4-BE49-F238E27FC236}">
                <a16:creationId xmlns:a16="http://schemas.microsoft.com/office/drawing/2014/main" id="{4CD39AB4-6737-4D0D-AB07-D2842DB7E6C5}"/>
              </a:ext>
            </a:extLst>
          </p:cNvPr>
          <p:cNvSpPr>
            <a:spLocks noGrp="1"/>
          </p:cNvSpPr>
          <p:nvPr>
            <p:ph type="ctrTitle"/>
          </p:nvPr>
        </p:nvSpPr>
        <p:spPr>
          <a:xfrm>
            <a:off x="526073" y="4756638"/>
            <a:ext cx="11139854" cy="930447"/>
          </a:xfrm>
        </p:spPr>
        <p:txBody>
          <a:bodyPr>
            <a:normAutofit/>
          </a:bodyPr>
          <a:lstStyle/>
          <a:p>
            <a:r>
              <a:rPr lang="en-GB" sz="5400" dirty="0">
                <a:solidFill>
                  <a:schemeClr val="bg1"/>
                </a:solidFill>
                <a:latin typeface="Comic Sans MS" panose="030F0702030302020204" pitchFamily="66" charset="0"/>
              </a:rPr>
              <a:t>Design a Superhero Cape!</a:t>
            </a:r>
          </a:p>
        </p:txBody>
      </p:sp>
      <p:sp>
        <p:nvSpPr>
          <p:cNvPr id="3" name="Subtitle 2">
            <a:extLst>
              <a:ext uri="{FF2B5EF4-FFF2-40B4-BE49-F238E27FC236}">
                <a16:creationId xmlns:a16="http://schemas.microsoft.com/office/drawing/2014/main" id="{02CB3E2C-97DD-4D17-82D5-48311B207514}"/>
              </a:ext>
            </a:extLst>
          </p:cNvPr>
          <p:cNvSpPr>
            <a:spLocks noGrp="1"/>
          </p:cNvSpPr>
          <p:nvPr>
            <p:ph type="subTitle" idx="1"/>
          </p:nvPr>
        </p:nvSpPr>
        <p:spPr>
          <a:xfrm>
            <a:off x="1524000" y="5815698"/>
            <a:ext cx="9144000" cy="420001"/>
          </a:xfrm>
        </p:spPr>
        <p:txBody>
          <a:bodyPr>
            <a:normAutofit fontScale="85000" lnSpcReduction="20000"/>
          </a:bodyPr>
          <a:lstStyle/>
          <a:p>
            <a:r>
              <a:rPr lang="en-GB" sz="2000" dirty="0">
                <a:solidFill>
                  <a:srgbClr val="106CDD"/>
                </a:solidFill>
              </a:rPr>
              <a:t> </a:t>
            </a:r>
            <a:r>
              <a:rPr lang="en-GB" sz="3200" dirty="0">
                <a:solidFill>
                  <a:srgbClr val="106CDD"/>
                </a:solidFill>
                <a:latin typeface="Comic Sans MS" panose="030F0702030302020204" pitchFamily="66" charset="0"/>
              </a:rPr>
              <a:t>Friday 29</a:t>
            </a:r>
            <a:r>
              <a:rPr lang="en-GB" sz="3200" baseline="30000" dirty="0">
                <a:solidFill>
                  <a:srgbClr val="106CDD"/>
                </a:solidFill>
                <a:latin typeface="Comic Sans MS" panose="030F0702030302020204" pitchFamily="66" charset="0"/>
              </a:rPr>
              <a:t>th</a:t>
            </a:r>
            <a:r>
              <a:rPr lang="en-GB" sz="3200" dirty="0">
                <a:solidFill>
                  <a:srgbClr val="106CDD"/>
                </a:solidFill>
                <a:latin typeface="Comic Sans MS" panose="030F0702030302020204" pitchFamily="66" charset="0"/>
              </a:rPr>
              <a:t> January 2021</a:t>
            </a:r>
          </a:p>
        </p:txBody>
      </p:sp>
    </p:spTree>
    <p:extLst>
      <p:ext uri="{BB962C8B-B14F-4D97-AF65-F5344CB8AC3E}">
        <p14:creationId xmlns:p14="http://schemas.microsoft.com/office/powerpoint/2010/main" val="282928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FE0BF-1752-4A78-806B-FF41AB967378}"/>
              </a:ext>
            </a:extLst>
          </p:cNvPr>
          <p:cNvSpPr>
            <a:spLocks noGrp="1"/>
          </p:cNvSpPr>
          <p:nvPr>
            <p:ph type="title"/>
          </p:nvPr>
        </p:nvSpPr>
        <p:spPr>
          <a:solidFill>
            <a:srgbClr val="92D050"/>
          </a:solidFill>
        </p:spPr>
        <p:txBody>
          <a:bodyPr/>
          <a:lstStyle/>
          <a:p>
            <a:pPr algn="ctr"/>
            <a:r>
              <a:rPr lang="en-GB" dirty="0">
                <a:latin typeface="Comic Sans MS" panose="030F0702030302020204" pitchFamily="66" charset="0"/>
              </a:rPr>
              <a:t>What is a Cape?</a:t>
            </a:r>
          </a:p>
        </p:txBody>
      </p:sp>
      <p:sp>
        <p:nvSpPr>
          <p:cNvPr id="3" name="Content Placeholder 2">
            <a:extLst>
              <a:ext uri="{FF2B5EF4-FFF2-40B4-BE49-F238E27FC236}">
                <a16:creationId xmlns:a16="http://schemas.microsoft.com/office/drawing/2014/main" id="{72025566-2009-42E3-B7BD-F905E31C352B}"/>
              </a:ext>
            </a:extLst>
          </p:cNvPr>
          <p:cNvSpPr>
            <a:spLocks noGrp="1"/>
          </p:cNvSpPr>
          <p:nvPr>
            <p:ph idx="1"/>
          </p:nvPr>
        </p:nvSpPr>
        <p:spPr/>
        <p:txBody>
          <a:bodyPr>
            <a:normAutofit/>
          </a:bodyPr>
          <a:lstStyle/>
          <a:p>
            <a:pPr marL="0" indent="0">
              <a:buNone/>
            </a:pPr>
            <a:r>
              <a:rPr lang="en-GB" sz="3200" dirty="0">
                <a:latin typeface="Comic Sans MS" panose="030F0702030302020204" pitchFamily="66" charset="0"/>
              </a:rPr>
              <a:t>A cape is like a coat but it does not have sleeves.  It is usually quite short. Some capes have hoods.</a:t>
            </a:r>
          </a:p>
        </p:txBody>
      </p:sp>
      <p:pic>
        <p:nvPicPr>
          <p:cNvPr id="5" name="Picture 4" descr="A person wearing a red dress&#10;&#10;Description automatically generated with low confidence">
            <a:extLst>
              <a:ext uri="{FF2B5EF4-FFF2-40B4-BE49-F238E27FC236}">
                <a16:creationId xmlns:a16="http://schemas.microsoft.com/office/drawing/2014/main" id="{8FCCACCC-741F-4198-8F04-1E5DE8835E8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56250" y="3644199"/>
            <a:ext cx="5357011" cy="2532764"/>
          </a:xfrm>
          <a:prstGeom prst="rect">
            <a:avLst/>
          </a:prstGeom>
        </p:spPr>
      </p:pic>
      <p:pic>
        <p:nvPicPr>
          <p:cNvPr id="10" name="Picture 9" descr="A picture containing clothing&#10;&#10;Description automatically generated">
            <a:extLst>
              <a:ext uri="{FF2B5EF4-FFF2-40B4-BE49-F238E27FC236}">
                <a16:creationId xmlns:a16="http://schemas.microsoft.com/office/drawing/2014/main" id="{3C99B9F5-22BE-443C-BB45-E85CE123E32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267340" y="3644199"/>
            <a:ext cx="3848371" cy="2439489"/>
          </a:xfrm>
          <a:prstGeom prst="rect">
            <a:avLst/>
          </a:prstGeom>
        </p:spPr>
      </p:pic>
    </p:spTree>
    <p:extLst>
      <p:ext uri="{BB962C8B-B14F-4D97-AF65-F5344CB8AC3E}">
        <p14:creationId xmlns:p14="http://schemas.microsoft.com/office/powerpoint/2010/main" val="452420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113A77-D293-486B-9133-42132F9A71D5}"/>
              </a:ext>
            </a:extLst>
          </p:cNvPr>
          <p:cNvSpPr>
            <a:spLocks noGrp="1"/>
          </p:cNvSpPr>
          <p:nvPr>
            <p:ph idx="1"/>
          </p:nvPr>
        </p:nvSpPr>
        <p:spPr/>
        <p:txBody>
          <a:bodyPr/>
          <a:lstStyle/>
          <a:p>
            <a:pPr marL="0" indent="0">
              <a:buNone/>
            </a:pPr>
            <a:r>
              <a:rPr lang="en-GB" dirty="0">
                <a:latin typeface="Comic Sans MS" panose="030F0702030302020204" pitchFamily="66" charset="0"/>
              </a:rPr>
              <a:t>We would like you to design a cape for your superhero.  Think about the fabric you would like it to be made out of and the colours you will use to decorate it with.  We would like you to consider these points as well before you design your cape.</a:t>
            </a:r>
          </a:p>
          <a:p>
            <a:r>
              <a:rPr lang="en-GB" dirty="0">
                <a:latin typeface="Comic Sans MS" panose="030F0702030302020204" pitchFamily="66" charset="0"/>
              </a:rPr>
              <a:t>Will you use bright or dark colours?</a:t>
            </a:r>
          </a:p>
          <a:p>
            <a:r>
              <a:rPr lang="en-GB" dirty="0">
                <a:latin typeface="Comic Sans MS" panose="030F0702030302020204" pitchFamily="66" charset="0"/>
              </a:rPr>
              <a:t> Will your cape have a logo on it? </a:t>
            </a:r>
          </a:p>
          <a:p>
            <a:r>
              <a:rPr lang="en-GB" dirty="0">
                <a:latin typeface="Comic Sans MS" panose="030F0702030302020204" pitchFamily="66" charset="0"/>
              </a:rPr>
              <a:t>Will it have a hood on it?</a:t>
            </a:r>
          </a:p>
          <a:p>
            <a:r>
              <a:rPr lang="en-GB" dirty="0">
                <a:latin typeface="Comic Sans MS" panose="030F0702030302020204" pitchFamily="66" charset="0"/>
              </a:rPr>
              <a:t>Does your cape have special powers? If so what does it do?</a:t>
            </a:r>
          </a:p>
        </p:txBody>
      </p:sp>
      <p:sp>
        <p:nvSpPr>
          <p:cNvPr id="5" name="Title 4">
            <a:extLst>
              <a:ext uri="{FF2B5EF4-FFF2-40B4-BE49-F238E27FC236}">
                <a16:creationId xmlns:a16="http://schemas.microsoft.com/office/drawing/2014/main" id="{198DCE68-92B5-4957-B241-318401A24593}"/>
              </a:ext>
            </a:extLst>
          </p:cNvPr>
          <p:cNvSpPr>
            <a:spLocks noGrp="1"/>
          </p:cNvSpPr>
          <p:nvPr>
            <p:ph type="title"/>
          </p:nvPr>
        </p:nvSpPr>
        <p:spPr/>
        <p:txBody>
          <a:bodyPr/>
          <a:lstStyle/>
          <a:p>
            <a:pPr algn="ctr"/>
            <a:r>
              <a:rPr lang="en-GB" dirty="0">
                <a:latin typeface="Comic Sans MS" panose="030F0702030302020204" pitchFamily="66" charset="0"/>
              </a:rPr>
              <a:t>Design your own Superhero Cape!</a:t>
            </a:r>
          </a:p>
        </p:txBody>
      </p:sp>
    </p:spTree>
    <p:extLst>
      <p:ext uri="{BB962C8B-B14F-4D97-AF65-F5344CB8AC3E}">
        <p14:creationId xmlns:p14="http://schemas.microsoft.com/office/powerpoint/2010/main" val="2588604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8" name="Rectangle 24">
            <a:extLst>
              <a:ext uri="{FF2B5EF4-FFF2-40B4-BE49-F238E27FC236}">
                <a16:creationId xmlns:a16="http://schemas.microsoft.com/office/drawing/2014/main" id="{5CB593EA-2F98-479F-B4C4-F366571FA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icture containing text&#10;&#10;Description automatically generated">
            <a:extLst>
              <a:ext uri="{FF2B5EF4-FFF2-40B4-BE49-F238E27FC236}">
                <a16:creationId xmlns:a16="http://schemas.microsoft.com/office/drawing/2014/main" id="{9304E8CE-DA94-4A3A-B887-A1F4E469E2A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 b="24541"/>
          <a:stretch/>
        </p:blipFill>
        <p:spPr>
          <a:xfrm>
            <a:off x="20" y="10"/>
            <a:ext cx="2970445" cy="3383269"/>
          </a:xfrm>
          <a:prstGeom prst="rect">
            <a:avLst/>
          </a:prstGeom>
        </p:spPr>
      </p:pic>
      <p:pic>
        <p:nvPicPr>
          <p:cNvPr id="14" name="Picture 13">
            <a:extLst>
              <a:ext uri="{FF2B5EF4-FFF2-40B4-BE49-F238E27FC236}">
                <a16:creationId xmlns:a16="http://schemas.microsoft.com/office/drawing/2014/main" id="{A67863D8-117D-4BFB-AD5B-9FF582418CFF}"/>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6726" r="5473" b="-2"/>
          <a:stretch/>
        </p:blipFill>
        <p:spPr>
          <a:xfrm>
            <a:off x="3072956" y="10"/>
            <a:ext cx="2970465" cy="3383268"/>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F6B054F3-C0E0-4D41-B90F-A8942BA1DA51}"/>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4894" r="28991" b="1"/>
          <a:stretch/>
        </p:blipFill>
        <p:spPr>
          <a:xfrm>
            <a:off x="6145909" y="-127809"/>
            <a:ext cx="2971800" cy="3383268"/>
          </a:xfrm>
          <a:prstGeom prst="rect">
            <a:avLst/>
          </a:prstGeom>
        </p:spPr>
      </p:pic>
      <p:pic>
        <p:nvPicPr>
          <p:cNvPr id="5" name="Content Placeholder 4" descr="A group of people in clothing&#10;&#10;Description automatically generated with medium confidence">
            <a:extLst>
              <a:ext uri="{FF2B5EF4-FFF2-40B4-BE49-F238E27FC236}">
                <a16:creationId xmlns:a16="http://schemas.microsoft.com/office/drawing/2014/main" id="{8EDCD609-FA0A-41CF-8930-75AE2AC6D0B2}"/>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8523" r="22069" b="2"/>
          <a:stretch/>
        </p:blipFill>
        <p:spPr>
          <a:xfrm>
            <a:off x="8810625" y="10"/>
            <a:ext cx="3381375" cy="3383268"/>
          </a:xfrm>
          <a:prstGeom prst="rect">
            <a:avLst/>
          </a:prstGeom>
        </p:spPr>
      </p:pic>
      <p:pic>
        <p:nvPicPr>
          <p:cNvPr id="8" name="Picture 7" descr="A picture containing writing implement, stationary, colorful, pencil&#10;&#10;Description automatically generated">
            <a:extLst>
              <a:ext uri="{FF2B5EF4-FFF2-40B4-BE49-F238E27FC236}">
                <a16:creationId xmlns:a16="http://schemas.microsoft.com/office/drawing/2014/main" id="{F56DD195-5F2E-45F1-979A-379FADDAAFD0}"/>
              </a:ext>
            </a:extLst>
          </p:cNvPr>
          <p:cNvPicPr>
            <a:picLocks noChangeAspect="1"/>
          </p:cNvPicPr>
          <p:nvPr/>
        </p:nvPicPr>
        <p:blipFill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t="3799" r="-1" b="11712"/>
          <a:stretch/>
        </p:blipFill>
        <p:spPr>
          <a:xfrm>
            <a:off x="-1018" y="3474720"/>
            <a:ext cx="6044438" cy="3383280"/>
          </a:xfrm>
          <a:prstGeom prst="rect">
            <a:avLst/>
          </a:prstGeom>
        </p:spPr>
      </p:pic>
      <p:sp>
        <p:nvSpPr>
          <p:cNvPr id="27" name="Rectangle 26">
            <a:extLst>
              <a:ext uri="{FF2B5EF4-FFF2-40B4-BE49-F238E27FC236}">
                <a16:creationId xmlns:a16="http://schemas.microsoft.com/office/drawing/2014/main" id="{39BEB6D0-9E4E-4221-93D1-74ABECEE9E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5910" y="3474720"/>
            <a:ext cx="6046090" cy="3383281"/>
          </a:xfrm>
          <a:prstGeom prst="rect">
            <a:avLst/>
          </a:prstGeom>
          <a:solidFill>
            <a:srgbClr val="5074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45DF9EE-3E61-4465-A89E-68A9E6CF03CC}"/>
              </a:ext>
            </a:extLst>
          </p:cNvPr>
          <p:cNvSpPr>
            <a:spLocks noGrp="1"/>
          </p:cNvSpPr>
          <p:nvPr>
            <p:ph type="title"/>
          </p:nvPr>
        </p:nvSpPr>
        <p:spPr>
          <a:xfrm>
            <a:off x="6491653" y="3799272"/>
            <a:ext cx="5193748" cy="637124"/>
          </a:xfrm>
        </p:spPr>
        <p:txBody>
          <a:bodyPr>
            <a:noAutofit/>
          </a:bodyPr>
          <a:lstStyle/>
          <a:p>
            <a:pPr algn="ctr"/>
            <a:r>
              <a:rPr lang="en-GB" sz="2800" dirty="0">
                <a:solidFill>
                  <a:srgbClr val="FFFFFF"/>
                </a:solidFill>
                <a:latin typeface="Comic Sans MS" panose="030F0702030302020204" pitchFamily="66" charset="0"/>
              </a:rPr>
              <a:t>Some ideas for your Superheroes Cape!</a:t>
            </a:r>
          </a:p>
        </p:txBody>
      </p:sp>
      <p:sp>
        <p:nvSpPr>
          <p:cNvPr id="22" name="Content Placeholder 21">
            <a:extLst>
              <a:ext uri="{FF2B5EF4-FFF2-40B4-BE49-F238E27FC236}">
                <a16:creationId xmlns:a16="http://schemas.microsoft.com/office/drawing/2014/main" id="{1BAE8A94-D1AA-4C51-9C50-B89231F74EFD}"/>
              </a:ext>
            </a:extLst>
          </p:cNvPr>
          <p:cNvSpPr>
            <a:spLocks noGrp="1"/>
          </p:cNvSpPr>
          <p:nvPr>
            <p:ph idx="1"/>
          </p:nvPr>
        </p:nvSpPr>
        <p:spPr>
          <a:xfrm>
            <a:off x="6479648" y="4510585"/>
            <a:ext cx="5366610" cy="1758732"/>
          </a:xfrm>
        </p:spPr>
        <p:txBody>
          <a:bodyPr>
            <a:noAutofit/>
          </a:bodyPr>
          <a:lstStyle/>
          <a:p>
            <a:pPr marL="0" indent="0">
              <a:buNone/>
            </a:pPr>
            <a:r>
              <a:rPr lang="en-US" sz="1800" dirty="0">
                <a:solidFill>
                  <a:srgbClr val="FFFFFF"/>
                </a:solidFill>
                <a:latin typeface="Comic Sans MS" panose="030F0702030302020204" pitchFamily="66" charset="0"/>
              </a:rPr>
              <a:t>Begin by drawing a design for your cape. Here are some ideas you can use to help you.  Once you have designed your cape, make you cape. You could use fabric, paper or old materials you have. We are looking forward to seeing your capes. Once you have finished your cape, talk about what you like about it and would you change anything. </a:t>
            </a:r>
          </a:p>
        </p:txBody>
      </p:sp>
    </p:spTree>
    <p:extLst>
      <p:ext uri="{BB962C8B-B14F-4D97-AF65-F5344CB8AC3E}">
        <p14:creationId xmlns:p14="http://schemas.microsoft.com/office/powerpoint/2010/main" val="36206115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216</Words>
  <Application>Microsoft Office PowerPoint</Application>
  <PresentationFormat>Widescreen</PresentationFormat>
  <Paragraphs>12</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Design a Superhero Cape!</vt:lpstr>
      <vt:lpstr>What is a Cape?</vt:lpstr>
      <vt:lpstr>Design your own Superhero Cape!</vt:lpstr>
      <vt:lpstr>Some ideas for your Superheroes Cape!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 a Superhero cape!</dc:title>
  <dc:creator>nick starling</dc:creator>
  <cp:lastModifiedBy>Isabelle Pitman</cp:lastModifiedBy>
  <cp:revision>6</cp:revision>
  <dcterms:created xsi:type="dcterms:W3CDTF">2021-01-22T15:47:28Z</dcterms:created>
  <dcterms:modified xsi:type="dcterms:W3CDTF">2021-01-23T12:12:06Z</dcterms:modified>
</cp:coreProperties>
</file>