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74" r:id="rId3"/>
    <p:sldId id="264" r:id="rId4"/>
    <p:sldId id="268" r:id="rId5"/>
    <p:sldId id="269" r:id="rId6"/>
    <p:sldId id="270" r:id="rId7"/>
    <p:sldId id="271" r:id="rId8"/>
    <p:sldId id="272" r:id="rId9"/>
    <p:sldId id="273" r:id="rId10"/>
    <p:sldId id="275" r:id="rId11"/>
    <p:sldId id="267" r:id="rId12"/>
    <p:sldId id="276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Comic Sans MS" panose="030F0902030302020204" pitchFamily="66" charset="0"/>
      <p:regular r:id="rId20"/>
    </p:embeddedFont>
    <p:embeddedFont>
      <p:font typeface="Twinkl" pitchFamily="2" charset="77"/>
      <p:regular r:id="rId21"/>
      <p:bold r:id="rId22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77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77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77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77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77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77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77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77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77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592" autoAdjust="0"/>
    <p:restoredTop sz="94660"/>
  </p:normalViewPr>
  <p:slideViewPr>
    <p:cSldViewPr snapToGrid="0">
      <p:cViewPr varScale="1">
        <p:scale>
          <a:sx n="127" d="100"/>
          <a:sy n="127" d="100"/>
        </p:scale>
        <p:origin x="1488" y="1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58" d="100"/>
        <a:sy n="58" d="100"/>
      </p:scale>
      <p:origin x="0" y="0"/>
    </p:cViewPr>
  </p:sorter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F83BB30-38E4-8D41-B57F-A527345D25D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0A75BED-E554-9C4E-8985-287B1CE9797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C9EC03F-204C-5C45-B54A-4F46E7913799}" type="datetimeFigureOut">
              <a:rPr lang="en-GB"/>
              <a:pPr>
                <a:defRPr/>
              </a:pPr>
              <a:t>04/02/2021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ECDBB3-92B8-7E4A-BB1F-DF45768F1BE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109D6D2-D713-8A4B-99C9-C3C3B488F53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8EE6B327-9538-3749-990E-590113BCDBC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421EF46-403D-BB41-8D6E-628C5B1D72A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CC14042-AD76-F949-8240-D21641684AC1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75DFE5C-C5BF-F54D-8203-22098D1EBF11}" type="datetimeFigureOut">
              <a:rPr lang="en-GB"/>
              <a:pPr>
                <a:defRPr/>
              </a:pPr>
              <a:t>04/02/2021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8D511A53-1862-E345-B725-2C03C5188EE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2B74FEBD-F6BA-054F-A7AF-D3EE942ECD7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7CCAF7-A130-4742-B059-A2E5A8476E2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355EEF-3BE3-8F49-A038-50AA507F11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E0D2EE72-5F7B-1A4E-B30E-70959A18C54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4E3094C0-5506-634F-A444-CC3CA8D720F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28283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7B9BA66D-D4B9-884D-B4FA-7E1CF9A87682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14587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F2051F4-7010-5740-905E-EF59B7804AE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5958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59C15C35-2AB4-9E4E-B0FE-572ECE20D226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AC7164CF-F11C-1F45-A34E-E5CD6C211FBB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9EE39843-301B-9243-BF06-24711ED004E8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E639ADD-46C3-0343-9860-A99B9906800F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F2FDD780-9CB5-8147-8D10-8AB4C5618A52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1310811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8171F42E-5942-3741-A028-929C0869AAF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54151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70166E7B-0A82-E449-88F7-4EF44935D19A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863B11AD-8128-E24F-8718-8BF310F7D6F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5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5.png"/><Relationship Id="rId4" Type="http://schemas.openxmlformats.org/officeDocument/2006/relationships/image" Target="../media/image9.tif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5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5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5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2" Type="http://schemas.microsoft.com/office/2007/relationships/media" Target="../media/media10.m4a"/><Relationship Id="rId1" Type="http://schemas.openxmlformats.org/officeDocument/2006/relationships/tags" Target="../tags/tag1.xml"/><Relationship Id="rId6" Type="http://schemas.openxmlformats.org/officeDocument/2006/relationships/image" Target="../media/image5.png"/><Relationship Id="rId5" Type="http://schemas.openxmlformats.org/officeDocument/2006/relationships/image" Target="../media/image9.tiff"/><Relationship Id="rId4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5.png"/><Relationship Id="rId4" Type="http://schemas.openxmlformats.org/officeDocument/2006/relationships/image" Target="../media/image15.tif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5.png"/><Relationship Id="rId4" Type="http://schemas.openxmlformats.org/officeDocument/2006/relationships/image" Target="../media/image16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462223D-A32F-804A-8C5F-B916BF4D977A}"/>
              </a:ext>
            </a:extLst>
          </p:cNvPr>
          <p:cNvSpPr/>
          <p:nvPr/>
        </p:nvSpPr>
        <p:spPr>
          <a:xfrm>
            <a:off x="472273" y="1989574"/>
            <a:ext cx="8239648" cy="2331217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600" dirty="0">
                <a:latin typeface="Comic Sans MS" panose="030F0902030302020204" pitchFamily="66" charset="0"/>
              </a:rPr>
              <a:t>L.O: To develop pleasure in reading and understanding poetry. 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5F6DEA0-4FA2-2F4F-832E-85F89D2CB12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266"/>
    </mc:Choice>
    <mc:Fallback xmlns="">
      <p:transition spd="slow" advTm="192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462223D-A32F-804A-8C5F-B916BF4D977A}"/>
              </a:ext>
            </a:extLst>
          </p:cNvPr>
          <p:cNvSpPr/>
          <p:nvPr/>
        </p:nvSpPr>
        <p:spPr>
          <a:xfrm>
            <a:off x="311499" y="301451"/>
            <a:ext cx="8239648" cy="1748413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600" dirty="0">
                <a:latin typeface="Comic Sans MS" panose="030F0902030302020204" pitchFamily="66" charset="0"/>
              </a:rPr>
              <a:t>Listen to the poem carefully ready to complete the comprehension task.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A070108-2F3F-464F-BF73-F3E39662774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022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874"/>
    </mc:Choice>
    <mc:Fallback xmlns="">
      <p:transition spd="slow" advTm="168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E65A2023-601A-2441-A8D4-2DF6EC71E017}"/>
              </a:ext>
            </a:extLst>
          </p:cNvPr>
          <p:cNvGrpSpPr/>
          <p:nvPr/>
        </p:nvGrpSpPr>
        <p:grpSpPr>
          <a:xfrm>
            <a:off x="436228" y="4381238"/>
            <a:ext cx="8254766" cy="2027951"/>
            <a:chOff x="436228" y="4381238"/>
            <a:chExt cx="8254766" cy="2027951"/>
          </a:xfrm>
          <a:solidFill>
            <a:srgbClr val="F29BA1"/>
          </a:solidFill>
        </p:grpSpPr>
        <p:sp>
          <p:nvSpPr>
            <p:cNvPr id="3" name="Rectangle: Rounded Corners 2">
              <a:extLst>
                <a:ext uri="{FF2B5EF4-FFF2-40B4-BE49-F238E27FC236}">
                  <a16:creationId xmlns:a16="http://schemas.microsoft.com/office/drawing/2014/main" id="{04AFCCFA-991D-DF40-8C85-988E8599D4F5}"/>
                </a:ext>
              </a:extLst>
            </p:cNvPr>
            <p:cNvSpPr/>
            <p:nvPr/>
          </p:nvSpPr>
          <p:spPr>
            <a:xfrm>
              <a:off x="444617" y="4516734"/>
              <a:ext cx="8246377" cy="1892455"/>
            </a:xfrm>
            <a:prstGeom prst="roundRect">
              <a:avLst>
                <a:gd name="adj" fmla="val 7355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8CD5AF6A-A19A-154F-8997-631950658753}"/>
                </a:ext>
              </a:extLst>
            </p:cNvPr>
            <p:cNvSpPr/>
            <p:nvPr/>
          </p:nvSpPr>
          <p:spPr>
            <a:xfrm>
              <a:off x="436228" y="4381238"/>
              <a:ext cx="8254766" cy="61021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sp>
        <p:nvSpPr>
          <p:cNvPr id="10242" name="Rectangle 4">
            <a:extLst>
              <a:ext uri="{FF2B5EF4-FFF2-40B4-BE49-F238E27FC236}">
                <a16:creationId xmlns:a16="http://schemas.microsoft.com/office/drawing/2014/main" id="{8A849DFD-A4F7-7E40-95D4-6597575D6C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4516438"/>
            <a:ext cx="7632700" cy="162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I read a book this morning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With photos of the past;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Of memories when I was young,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And sounds that always last.</a:t>
            </a:r>
          </a:p>
        </p:txBody>
      </p:sp>
      <p:pic>
        <p:nvPicPr>
          <p:cNvPr id="10243" name="Picture 11">
            <a:extLst>
              <a:ext uri="{FF2B5EF4-FFF2-40B4-BE49-F238E27FC236}">
                <a16:creationId xmlns:a16="http://schemas.microsoft.com/office/drawing/2014/main" id="{3E603541-B63A-B24C-B9AA-3252A1D988F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33763" y="796925"/>
            <a:ext cx="2276475" cy="3449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D4244AE-912B-DE4C-AD74-2E438372DF4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54"/>
    </mc:Choice>
    <mc:Fallback xmlns="">
      <p:transition spd="slow" advTm="83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5" name="Group 22">
            <a:extLst>
              <a:ext uri="{FF2B5EF4-FFF2-40B4-BE49-F238E27FC236}">
                <a16:creationId xmlns:a16="http://schemas.microsoft.com/office/drawing/2014/main" id="{5A92C606-C142-FB46-BB51-F62600D40F86}"/>
              </a:ext>
            </a:extLst>
          </p:cNvPr>
          <p:cNvGrpSpPr>
            <a:grpSpLocks/>
          </p:cNvGrpSpPr>
          <p:nvPr/>
        </p:nvGrpSpPr>
        <p:grpSpPr bwMode="auto">
          <a:xfrm>
            <a:off x="1547813" y="917575"/>
            <a:ext cx="6048375" cy="4849813"/>
            <a:chOff x="1527577" y="918037"/>
            <a:chExt cx="6047682" cy="4849464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E5518BA1-48BD-8E45-903C-4BFA35EF94D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1527577" y="918037"/>
              <a:ext cx="4299943" cy="2931843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 w="28575">
              <a:solidFill>
                <a:schemeClr val="tx1"/>
              </a:solidFill>
            </a:ln>
            <a:effectLst/>
          </p:spPr>
        </p:pic>
        <p:pic>
          <p:nvPicPr>
            <p:cNvPr id="11269" name="Picture 9">
              <a:extLst>
                <a:ext uri="{FF2B5EF4-FFF2-40B4-BE49-F238E27FC236}">
                  <a16:creationId xmlns:a16="http://schemas.microsoft.com/office/drawing/2014/main" id="{5F507CF5-9CBA-FF42-9FC4-3172453C794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23666" y="1090499"/>
              <a:ext cx="2351593" cy="46770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98370584-7BA5-AD4B-9F53-CF774D5AEB73}"/>
              </a:ext>
            </a:extLst>
          </p:cNvPr>
          <p:cNvGrpSpPr/>
          <p:nvPr/>
        </p:nvGrpSpPr>
        <p:grpSpPr>
          <a:xfrm>
            <a:off x="436228" y="4381238"/>
            <a:ext cx="8254766" cy="2027951"/>
            <a:chOff x="436228" y="4381238"/>
            <a:chExt cx="8254766" cy="2027951"/>
          </a:xfrm>
          <a:solidFill>
            <a:srgbClr val="F29BA1"/>
          </a:solidFill>
        </p:grpSpPr>
        <p:sp>
          <p:nvSpPr>
            <p:cNvPr id="3" name="Rectangle: Rounded Corners 2">
              <a:extLst>
                <a:ext uri="{FF2B5EF4-FFF2-40B4-BE49-F238E27FC236}">
                  <a16:creationId xmlns:a16="http://schemas.microsoft.com/office/drawing/2014/main" id="{2AED66A0-A534-0B48-89E2-F4285B8F89D8}"/>
                </a:ext>
              </a:extLst>
            </p:cNvPr>
            <p:cNvSpPr/>
            <p:nvPr/>
          </p:nvSpPr>
          <p:spPr>
            <a:xfrm>
              <a:off x="444617" y="4516734"/>
              <a:ext cx="8246377" cy="1892455"/>
            </a:xfrm>
            <a:prstGeom prst="roundRect">
              <a:avLst>
                <a:gd name="adj" fmla="val 7355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841F17F0-37DA-F447-8191-FDF987E37943}"/>
                </a:ext>
              </a:extLst>
            </p:cNvPr>
            <p:cNvSpPr/>
            <p:nvPr/>
          </p:nvSpPr>
          <p:spPr>
            <a:xfrm>
              <a:off x="436228" y="4381238"/>
              <a:ext cx="8254766" cy="61021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sp>
        <p:nvSpPr>
          <p:cNvPr id="11267" name="Rectangle 4">
            <a:extLst>
              <a:ext uri="{FF2B5EF4-FFF2-40B4-BE49-F238E27FC236}">
                <a16:creationId xmlns:a16="http://schemas.microsoft.com/office/drawing/2014/main" id="{7754C37B-C447-1D4D-B1B4-45E9BA19E8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4516438"/>
            <a:ext cx="7632700" cy="162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The pictures were of holidays,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The pictures were of me,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But the ones that I remembered best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Were right beside the sea.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DB0E2CE-E469-6346-8E61-D7010FED413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58"/>
    </mc:Choice>
    <mc:Fallback xmlns="">
      <p:transition spd="slow" advTm="88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A9E840F0-C5A4-614B-969A-60D803CA8E4B}"/>
              </a:ext>
            </a:extLst>
          </p:cNvPr>
          <p:cNvGrpSpPr/>
          <p:nvPr/>
        </p:nvGrpSpPr>
        <p:grpSpPr>
          <a:xfrm>
            <a:off x="436228" y="4381238"/>
            <a:ext cx="8254766" cy="2027951"/>
            <a:chOff x="436228" y="4381238"/>
            <a:chExt cx="8254766" cy="2027951"/>
          </a:xfrm>
          <a:solidFill>
            <a:srgbClr val="F29BA1"/>
          </a:solidFill>
        </p:grpSpPr>
        <p:sp>
          <p:nvSpPr>
            <p:cNvPr id="3" name="Rectangle: Rounded Corners 2">
              <a:extLst>
                <a:ext uri="{FF2B5EF4-FFF2-40B4-BE49-F238E27FC236}">
                  <a16:creationId xmlns:a16="http://schemas.microsoft.com/office/drawing/2014/main" id="{7A92F959-BE78-464D-BAF5-CB641A81AFA5}"/>
                </a:ext>
              </a:extLst>
            </p:cNvPr>
            <p:cNvSpPr/>
            <p:nvPr/>
          </p:nvSpPr>
          <p:spPr>
            <a:xfrm>
              <a:off x="444617" y="4516734"/>
              <a:ext cx="8246377" cy="1892455"/>
            </a:xfrm>
            <a:prstGeom prst="roundRect">
              <a:avLst>
                <a:gd name="adj" fmla="val 7355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9D108EBE-7D7C-D946-9869-A038034E7032}"/>
                </a:ext>
              </a:extLst>
            </p:cNvPr>
            <p:cNvSpPr/>
            <p:nvPr/>
          </p:nvSpPr>
          <p:spPr>
            <a:xfrm>
              <a:off x="436228" y="4381238"/>
              <a:ext cx="8254766" cy="61021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sp>
        <p:nvSpPr>
          <p:cNvPr id="12290" name="Rectangle 4">
            <a:extLst>
              <a:ext uri="{FF2B5EF4-FFF2-40B4-BE49-F238E27FC236}">
                <a16:creationId xmlns:a16="http://schemas.microsoft.com/office/drawing/2014/main" id="{5F2CB630-CF1A-5147-8A0D-08C4BA0924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4516438"/>
            <a:ext cx="7632700" cy="162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The crying of the seagulls,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The laughter in the air,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The hum of all the people,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And the music of the fair. </a:t>
            </a:r>
          </a:p>
        </p:txBody>
      </p:sp>
      <p:grpSp>
        <p:nvGrpSpPr>
          <p:cNvPr id="12291" name="Group 8">
            <a:extLst>
              <a:ext uri="{FF2B5EF4-FFF2-40B4-BE49-F238E27FC236}">
                <a16:creationId xmlns:a16="http://schemas.microsoft.com/office/drawing/2014/main" id="{CEF5460F-F6F7-D14F-9D5C-B63FE7613CE6}"/>
              </a:ext>
            </a:extLst>
          </p:cNvPr>
          <p:cNvGrpSpPr>
            <a:grpSpLocks/>
          </p:cNvGrpSpPr>
          <p:nvPr/>
        </p:nvGrpSpPr>
        <p:grpSpPr bwMode="auto">
          <a:xfrm>
            <a:off x="2873375" y="771525"/>
            <a:ext cx="3381375" cy="3381375"/>
            <a:chOff x="3026900" y="925458"/>
            <a:chExt cx="3073422" cy="3073422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05A09505-A23C-5244-8554-58F80ACCBCE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42438" t="2791" r="3431" b="20487"/>
            <a:stretch>
              <a:fillRect/>
            </a:stretch>
          </p:blipFill>
          <p:spPr>
            <a:xfrm>
              <a:off x="3026900" y="925458"/>
              <a:ext cx="3073422" cy="3073422"/>
            </a:xfrm>
            <a:custGeom>
              <a:avLst/>
              <a:gdLst>
                <a:gd name="connsiteX0" fmla="*/ 1536711 w 3073422"/>
                <a:gd name="connsiteY0" fmla="*/ 0 h 3073422"/>
                <a:gd name="connsiteX1" fmla="*/ 3073422 w 3073422"/>
                <a:gd name="connsiteY1" fmla="*/ 1536711 h 3073422"/>
                <a:gd name="connsiteX2" fmla="*/ 1536711 w 3073422"/>
                <a:gd name="connsiteY2" fmla="*/ 3073422 h 3073422"/>
                <a:gd name="connsiteX3" fmla="*/ 0 w 3073422"/>
                <a:gd name="connsiteY3" fmla="*/ 1536711 h 3073422"/>
                <a:gd name="connsiteX4" fmla="*/ 1536711 w 3073422"/>
                <a:gd name="connsiteY4" fmla="*/ 0 h 30734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73422" h="3073422">
                  <a:moveTo>
                    <a:pt x="1536711" y="0"/>
                  </a:moveTo>
                  <a:cubicBezTo>
                    <a:pt x="2385413" y="0"/>
                    <a:pt x="3073422" y="688009"/>
                    <a:pt x="3073422" y="1536711"/>
                  </a:cubicBezTo>
                  <a:cubicBezTo>
                    <a:pt x="3073422" y="2385413"/>
                    <a:pt x="2385413" y="3073422"/>
                    <a:pt x="1536711" y="3073422"/>
                  </a:cubicBezTo>
                  <a:cubicBezTo>
                    <a:pt x="688009" y="3073422"/>
                    <a:pt x="0" y="2385413"/>
                    <a:pt x="0" y="1536711"/>
                  </a:cubicBezTo>
                  <a:cubicBezTo>
                    <a:pt x="0" y="688009"/>
                    <a:pt x="688009" y="0"/>
                    <a:pt x="1536711" y="0"/>
                  </a:cubicBezTo>
                  <a:close/>
                </a:path>
              </a:pathLst>
            </a:custGeom>
            <a:ln>
              <a:solidFill>
                <a:schemeClr val="tx1"/>
              </a:solidFill>
            </a:ln>
          </p:spPr>
        </p:pic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88F756FA-143E-4A42-9906-BA057E932FA1}"/>
                </a:ext>
              </a:extLst>
            </p:cNvPr>
            <p:cNvSpPr/>
            <p:nvPr/>
          </p:nvSpPr>
          <p:spPr>
            <a:xfrm>
              <a:off x="3026900" y="925458"/>
              <a:ext cx="3073422" cy="3073422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</p:grp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E3B3A90-97B7-464B-9630-4195E9A6379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56"/>
    </mc:Choice>
    <mc:Fallback xmlns="">
      <p:transition spd="slow" advTm="83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D9BF162A-9108-0644-9FCD-EB21C504602D}"/>
              </a:ext>
            </a:extLst>
          </p:cNvPr>
          <p:cNvGrpSpPr/>
          <p:nvPr/>
        </p:nvGrpSpPr>
        <p:grpSpPr>
          <a:xfrm>
            <a:off x="436228" y="4381238"/>
            <a:ext cx="8254766" cy="2027951"/>
            <a:chOff x="436228" y="4381238"/>
            <a:chExt cx="8254766" cy="2027951"/>
          </a:xfrm>
          <a:solidFill>
            <a:srgbClr val="F29BA1"/>
          </a:solidFill>
        </p:grpSpPr>
        <p:sp>
          <p:nvSpPr>
            <p:cNvPr id="3" name="Rectangle: Rounded Corners 2">
              <a:extLst>
                <a:ext uri="{FF2B5EF4-FFF2-40B4-BE49-F238E27FC236}">
                  <a16:creationId xmlns:a16="http://schemas.microsoft.com/office/drawing/2014/main" id="{20A1C93D-06F0-064F-A316-1879D8FEF58C}"/>
                </a:ext>
              </a:extLst>
            </p:cNvPr>
            <p:cNvSpPr/>
            <p:nvPr/>
          </p:nvSpPr>
          <p:spPr>
            <a:xfrm>
              <a:off x="444617" y="4516734"/>
              <a:ext cx="8246377" cy="1892455"/>
            </a:xfrm>
            <a:prstGeom prst="roundRect">
              <a:avLst>
                <a:gd name="adj" fmla="val 7355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4A2C5935-E67E-CA40-8795-7B7F6767DFD7}"/>
                </a:ext>
              </a:extLst>
            </p:cNvPr>
            <p:cNvSpPr/>
            <p:nvPr/>
          </p:nvSpPr>
          <p:spPr>
            <a:xfrm>
              <a:off x="436228" y="4381238"/>
              <a:ext cx="8254766" cy="61021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sp>
        <p:nvSpPr>
          <p:cNvPr id="13314" name="Rectangle 4">
            <a:extLst>
              <a:ext uri="{FF2B5EF4-FFF2-40B4-BE49-F238E27FC236}">
                <a16:creationId xmlns:a16="http://schemas.microsoft.com/office/drawing/2014/main" id="{C00A5BD2-C65E-584C-BCFC-083FF1B59D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4516438"/>
            <a:ext cx="7632700" cy="162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The slurp of drippy ice cream,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The fizz of cola pop,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Applying sun cream to my back,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Slippy, slappy, slop. </a:t>
            </a:r>
          </a:p>
        </p:txBody>
      </p:sp>
      <p:pic>
        <p:nvPicPr>
          <p:cNvPr id="13315" name="Picture 14">
            <a:extLst>
              <a:ext uri="{FF2B5EF4-FFF2-40B4-BE49-F238E27FC236}">
                <a16:creationId xmlns:a16="http://schemas.microsoft.com/office/drawing/2014/main" id="{2EA3DF00-DC8E-3E40-8BD2-E1DBE30394B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10000" y="727075"/>
            <a:ext cx="1524000" cy="351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9E358AB2-1E0D-7640-87B3-5628EDDF065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25"/>
    </mc:Choice>
    <mc:Fallback xmlns="">
      <p:transition spd="slow" advTm="91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F29EDC71-48F3-194F-AF3F-5D4509D2A72D}"/>
              </a:ext>
            </a:extLst>
          </p:cNvPr>
          <p:cNvGrpSpPr/>
          <p:nvPr/>
        </p:nvGrpSpPr>
        <p:grpSpPr>
          <a:xfrm>
            <a:off x="436228" y="4381238"/>
            <a:ext cx="8254766" cy="2027951"/>
            <a:chOff x="436228" y="4381238"/>
            <a:chExt cx="8254766" cy="2027951"/>
          </a:xfrm>
          <a:solidFill>
            <a:srgbClr val="F29BA1"/>
          </a:solidFill>
        </p:grpSpPr>
        <p:sp>
          <p:nvSpPr>
            <p:cNvPr id="3" name="Rectangle: Rounded Corners 2">
              <a:extLst>
                <a:ext uri="{FF2B5EF4-FFF2-40B4-BE49-F238E27FC236}">
                  <a16:creationId xmlns:a16="http://schemas.microsoft.com/office/drawing/2014/main" id="{FC8D9614-89B6-1E45-853A-98D2F96F1A69}"/>
                </a:ext>
              </a:extLst>
            </p:cNvPr>
            <p:cNvSpPr/>
            <p:nvPr/>
          </p:nvSpPr>
          <p:spPr>
            <a:xfrm>
              <a:off x="444617" y="4516734"/>
              <a:ext cx="8246377" cy="1892455"/>
            </a:xfrm>
            <a:prstGeom prst="roundRect">
              <a:avLst>
                <a:gd name="adj" fmla="val 7355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2EDA0051-3EC7-3047-8880-EBCB2E3A182D}"/>
                </a:ext>
              </a:extLst>
            </p:cNvPr>
            <p:cNvSpPr/>
            <p:nvPr/>
          </p:nvSpPr>
          <p:spPr>
            <a:xfrm>
              <a:off x="436228" y="4381238"/>
              <a:ext cx="8254766" cy="61021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sp>
        <p:nvSpPr>
          <p:cNvPr id="14338" name="Rectangle 4">
            <a:extLst>
              <a:ext uri="{FF2B5EF4-FFF2-40B4-BE49-F238E27FC236}">
                <a16:creationId xmlns:a16="http://schemas.microsoft.com/office/drawing/2014/main" id="{62751349-E240-B744-A2A9-E5845F9CCB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4516438"/>
            <a:ext cx="7632700" cy="162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The whooshing of the pebbles,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The crashing of the waves,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The gurgling and rushing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Of the water in the caves. </a:t>
            </a:r>
          </a:p>
        </p:txBody>
      </p:sp>
      <p:pic>
        <p:nvPicPr>
          <p:cNvPr id="14339" name="Picture 6">
            <a:extLst>
              <a:ext uri="{FF2B5EF4-FFF2-40B4-BE49-F238E27FC236}">
                <a16:creationId xmlns:a16="http://schemas.microsoft.com/office/drawing/2014/main" id="{53BE6430-4285-F04E-8845-AEB71B7F954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1325" y="2851150"/>
            <a:ext cx="8250238" cy="115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7AE7B7F-B23F-144F-9A8E-1DD21603597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50"/>
    </mc:Choice>
    <mc:Fallback xmlns="">
      <p:transition spd="slow" advTm="75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5D863AB3-D767-9E4C-904B-32E16F5A00B3}"/>
              </a:ext>
            </a:extLst>
          </p:cNvPr>
          <p:cNvGrpSpPr/>
          <p:nvPr/>
        </p:nvGrpSpPr>
        <p:grpSpPr>
          <a:xfrm>
            <a:off x="436228" y="4381238"/>
            <a:ext cx="8254766" cy="2027951"/>
            <a:chOff x="436228" y="4381238"/>
            <a:chExt cx="8254766" cy="2027951"/>
          </a:xfrm>
          <a:solidFill>
            <a:srgbClr val="F29BA1"/>
          </a:solidFill>
        </p:grpSpPr>
        <p:sp>
          <p:nvSpPr>
            <p:cNvPr id="3" name="Rectangle: Rounded Corners 2">
              <a:extLst>
                <a:ext uri="{FF2B5EF4-FFF2-40B4-BE49-F238E27FC236}">
                  <a16:creationId xmlns:a16="http://schemas.microsoft.com/office/drawing/2014/main" id="{F55F3ED4-2411-B644-9E58-CF1DEF412142}"/>
                </a:ext>
              </a:extLst>
            </p:cNvPr>
            <p:cNvSpPr/>
            <p:nvPr/>
          </p:nvSpPr>
          <p:spPr>
            <a:xfrm>
              <a:off x="444617" y="4516734"/>
              <a:ext cx="8246377" cy="1892455"/>
            </a:xfrm>
            <a:prstGeom prst="roundRect">
              <a:avLst>
                <a:gd name="adj" fmla="val 7355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F56D7C3D-E6CE-BE44-A24F-19E55922BBDB}"/>
                </a:ext>
              </a:extLst>
            </p:cNvPr>
            <p:cNvSpPr/>
            <p:nvPr/>
          </p:nvSpPr>
          <p:spPr>
            <a:xfrm>
              <a:off x="436228" y="4381238"/>
              <a:ext cx="8254766" cy="61021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sp>
        <p:nvSpPr>
          <p:cNvPr id="15362" name="Rectangle 4">
            <a:extLst>
              <a:ext uri="{FF2B5EF4-FFF2-40B4-BE49-F238E27FC236}">
                <a16:creationId xmlns:a16="http://schemas.microsoft.com/office/drawing/2014/main" id="{EDB76EDA-7AB0-EA42-A918-828635198B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4516438"/>
            <a:ext cx="7632700" cy="162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The sound of my legs splashing,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Swimming in the sea,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Dad is paddling to my left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And Mum is here with me.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038FD48-795F-6848-AF67-F3B8C81B02E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6697" y="728570"/>
            <a:ext cx="4009938" cy="338294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28575">
            <a:solidFill>
              <a:schemeClr val="tx1"/>
            </a:solidFill>
          </a:ln>
          <a:effectLst/>
        </p:spPr>
      </p:pic>
      <p:pic>
        <p:nvPicPr>
          <p:cNvPr id="15364" name="Picture 3">
            <a:extLst>
              <a:ext uri="{FF2B5EF4-FFF2-40B4-BE49-F238E27FC236}">
                <a16:creationId xmlns:a16="http://schemas.microsoft.com/office/drawing/2014/main" id="{CA57C4B8-2C26-D546-8E71-95FEEC37ADCF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08413" y="1885950"/>
            <a:ext cx="1493837" cy="106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D0B33B9-B17E-574F-BEA6-321F6A070B3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08"/>
    </mc:Choice>
    <mc:Fallback xmlns="">
      <p:transition spd="slow" advTm="88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67C447C7-8AD6-A54D-8839-4F22AFC42E3E}"/>
              </a:ext>
            </a:extLst>
          </p:cNvPr>
          <p:cNvGrpSpPr/>
          <p:nvPr/>
        </p:nvGrpSpPr>
        <p:grpSpPr>
          <a:xfrm>
            <a:off x="436228" y="4381238"/>
            <a:ext cx="8254766" cy="2027951"/>
            <a:chOff x="436228" y="4381238"/>
            <a:chExt cx="8254766" cy="2027951"/>
          </a:xfrm>
          <a:solidFill>
            <a:srgbClr val="F29BA1"/>
          </a:solidFill>
        </p:grpSpPr>
        <p:sp>
          <p:nvSpPr>
            <p:cNvPr id="3" name="Rectangle: Rounded Corners 2">
              <a:extLst>
                <a:ext uri="{FF2B5EF4-FFF2-40B4-BE49-F238E27FC236}">
                  <a16:creationId xmlns:a16="http://schemas.microsoft.com/office/drawing/2014/main" id="{8D2648AE-5BDB-C447-AC1C-9B5D6E6CB8DE}"/>
                </a:ext>
              </a:extLst>
            </p:cNvPr>
            <p:cNvSpPr/>
            <p:nvPr/>
          </p:nvSpPr>
          <p:spPr>
            <a:xfrm>
              <a:off x="444617" y="4516734"/>
              <a:ext cx="8246377" cy="1892455"/>
            </a:xfrm>
            <a:prstGeom prst="roundRect">
              <a:avLst>
                <a:gd name="adj" fmla="val 7355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A0472BA4-3B66-1749-AF96-25093E26739A}"/>
                </a:ext>
              </a:extLst>
            </p:cNvPr>
            <p:cNvSpPr/>
            <p:nvPr/>
          </p:nvSpPr>
          <p:spPr>
            <a:xfrm>
              <a:off x="436228" y="4381238"/>
              <a:ext cx="8254766" cy="61021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sp>
        <p:nvSpPr>
          <p:cNvPr id="16386" name="Rectangle 4">
            <a:extLst>
              <a:ext uri="{FF2B5EF4-FFF2-40B4-BE49-F238E27FC236}">
                <a16:creationId xmlns:a16="http://schemas.microsoft.com/office/drawing/2014/main" id="{BED6E4CF-B491-A64B-B803-020A9552D7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4516438"/>
            <a:ext cx="7632700" cy="162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I read a book this morning,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The sounds, they always last.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It keeps them there, fresh like new,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Memories of my past.</a:t>
            </a:r>
          </a:p>
        </p:txBody>
      </p:sp>
      <p:pic>
        <p:nvPicPr>
          <p:cNvPr id="16387" name="Picture 6">
            <a:extLst>
              <a:ext uri="{FF2B5EF4-FFF2-40B4-BE49-F238E27FC236}">
                <a16:creationId xmlns:a16="http://schemas.microsoft.com/office/drawing/2014/main" id="{BFE1F235-FCB3-154D-A2F0-027A7F54D63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51225" y="717550"/>
            <a:ext cx="2241550" cy="351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38F0D60-2346-3244-89E1-7462005C047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01"/>
    </mc:Choice>
    <mc:Fallback xmlns="">
      <p:transition spd="slow" advTm="104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A9E840F0-C5A4-614B-969A-60D803CA8E4B}"/>
              </a:ext>
            </a:extLst>
          </p:cNvPr>
          <p:cNvGrpSpPr/>
          <p:nvPr/>
        </p:nvGrpSpPr>
        <p:grpSpPr>
          <a:xfrm>
            <a:off x="436228" y="4381238"/>
            <a:ext cx="8254766" cy="2027951"/>
            <a:chOff x="436228" y="4381238"/>
            <a:chExt cx="8254766" cy="2027951"/>
          </a:xfrm>
          <a:solidFill>
            <a:srgbClr val="F29BA1"/>
          </a:solidFill>
        </p:grpSpPr>
        <p:sp>
          <p:nvSpPr>
            <p:cNvPr id="3" name="Rectangle: Rounded Corners 2">
              <a:extLst>
                <a:ext uri="{FF2B5EF4-FFF2-40B4-BE49-F238E27FC236}">
                  <a16:creationId xmlns:a16="http://schemas.microsoft.com/office/drawing/2014/main" id="{7A92F959-BE78-464D-BAF5-CB641A81AFA5}"/>
                </a:ext>
              </a:extLst>
            </p:cNvPr>
            <p:cNvSpPr/>
            <p:nvPr/>
          </p:nvSpPr>
          <p:spPr>
            <a:xfrm>
              <a:off x="444617" y="4516734"/>
              <a:ext cx="8246377" cy="1892455"/>
            </a:xfrm>
            <a:prstGeom prst="roundRect">
              <a:avLst>
                <a:gd name="adj" fmla="val 7355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9D108EBE-7D7C-D946-9869-A038034E7032}"/>
                </a:ext>
              </a:extLst>
            </p:cNvPr>
            <p:cNvSpPr/>
            <p:nvPr/>
          </p:nvSpPr>
          <p:spPr>
            <a:xfrm>
              <a:off x="436228" y="4381238"/>
              <a:ext cx="8254766" cy="61021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sp>
        <p:nvSpPr>
          <p:cNvPr id="12290" name="Rectangle 4">
            <a:extLst>
              <a:ext uri="{FF2B5EF4-FFF2-40B4-BE49-F238E27FC236}">
                <a16:creationId xmlns:a16="http://schemas.microsoft.com/office/drawing/2014/main" id="{5F2CB630-CF1A-5147-8A0D-08C4BA0924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4521758"/>
            <a:ext cx="7632700" cy="162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</a:rPr>
              <a:t>The crying of the seagulls,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</a:rPr>
              <a:t>The laughter in the air,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</a:rPr>
              <a:t>The hum of all the people,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</a:rPr>
              <a:t>And the music of the fair. </a:t>
            </a:r>
          </a:p>
        </p:txBody>
      </p:sp>
      <p:grpSp>
        <p:nvGrpSpPr>
          <p:cNvPr id="12291" name="Group 8">
            <a:extLst>
              <a:ext uri="{FF2B5EF4-FFF2-40B4-BE49-F238E27FC236}">
                <a16:creationId xmlns:a16="http://schemas.microsoft.com/office/drawing/2014/main" id="{CEF5460F-F6F7-D14F-9D5C-B63FE7613CE6}"/>
              </a:ext>
            </a:extLst>
          </p:cNvPr>
          <p:cNvGrpSpPr>
            <a:grpSpLocks/>
          </p:cNvGrpSpPr>
          <p:nvPr/>
        </p:nvGrpSpPr>
        <p:grpSpPr bwMode="auto">
          <a:xfrm>
            <a:off x="2873375" y="771525"/>
            <a:ext cx="3381375" cy="3381375"/>
            <a:chOff x="3026900" y="925458"/>
            <a:chExt cx="3073422" cy="3073422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05A09505-A23C-5244-8554-58F80ACCBCE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42438" t="2791" r="3431" b="20487"/>
            <a:stretch>
              <a:fillRect/>
            </a:stretch>
          </p:blipFill>
          <p:spPr>
            <a:xfrm>
              <a:off x="3026900" y="925458"/>
              <a:ext cx="3073422" cy="3073422"/>
            </a:xfrm>
            <a:custGeom>
              <a:avLst/>
              <a:gdLst>
                <a:gd name="connsiteX0" fmla="*/ 1536711 w 3073422"/>
                <a:gd name="connsiteY0" fmla="*/ 0 h 3073422"/>
                <a:gd name="connsiteX1" fmla="*/ 3073422 w 3073422"/>
                <a:gd name="connsiteY1" fmla="*/ 1536711 h 3073422"/>
                <a:gd name="connsiteX2" fmla="*/ 1536711 w 3073422"/>
                <a:gd name="connsiteY2" fmla="*/ 3073422 h 3073422"/>
                <a:gd name="connsiteX3" fmla="*/ 0 w 3073422"/>
                <a:gd name="connsiteY3" fmla="*/ 1536711 h 3073422"/>
                <a:gd name="connsiteX4" fmla="*/ 1536711 w 3073422"/>
                <a:gd name="connsiteY4" fmla="*/ 0 h 30734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73422" h="3073422">
                  <a:moveTo>
                    <a:pt x="1536711" y="0"/>
                  </a:moveTo>
                  <a:cubicBezTo>
                    <a:pt x="2385413" y="0"/>
                    <a:pt x="3073422" y="688009"/>
                    <a:pt x="3073422" y="1536711"/>
                  </a:cubicBezTo>
                  <a:cubicBezTo>
                    <a:pt x="3073422" y="2385413"/>
                    <a:pt x="2385413" y="3073422"/>
                    <a:pt x="1536711" y="3073422"/>
                  </a:cubicBezTo>
                  <a:cubicBezTo>
                    <a:pt x="688009" y="3073422"/>
                    <a:pt x="0" y="2385413"/>
                    <a:pt x="0" y="1536711"/>
                  </a:cubicBezTo>
                  <a:cubicBezTo>
                    <a:pt x="0" y="688009"/>
                    <a:pt x="688009" y="0"/>
                    <a:pt x="1536711" y="0"/>
                  </a:cubicBezTo>
                  <a:close/>
                </a:path>
              </a:pathLst>
            </a:custGeom>
            <a:ln>
              <a:solidFill>
                <a:schemeClr val="tx1"/>
              </a:solidFill>
            </a:ln>
          </p:spPr>
        </p:pic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88F756FA-143E-4A42-9906-BA057E932FA1}"/>
                </a:ext>
              </a:extLst>
            </p:cNvPr>
            <p:cNvSpPr/>
            <p:nvPr/>
          </p:nvSpPr>
          <p:spPr>
            <a:xfrm>
              <a:off x="3026900" y="925458"/>
              <a:ext cx="3073422" cy="3073422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E946B277-0714-F44F-90B6-B7F758EA7117}"/>
              </a:ext>
            </a:extLst>
          </p:cNvPr>
          <p:cNvSpPr/>
          <p:nvPr/>
        </p:nvSpPr>
        <p:spPr>
          <a:xfrm>
            <a:off x="1115367" y="1788607"/>
            <a:ext cx="7385538" cy="1899138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What sound words did you hear?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99D24697-EF18-5843-9087-8A8526D3F12F}"/>
              </a:ext>
            </a:extLst>
          </p:cNvPr>
          <p:cNvCxnSpPr/>
          <p:nvPr/>
        </p:nvCxnSpPr>
        <p:spPr>
          <a:xfrm>
            <a:off x="3346101" y="4991450"/>
            <a:ext cx="864158" cy="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591B5F3E-4EBE-5448-B211-9B9D1E3F2580}"/>
              </a:ext>
            </a:extLst>
          </p:cNvPr>
          <p:cNvCxnSpPr>
            <a:cxnSpLocks/>
          </p:cNvCxnSpPr>
          <p:nvPr/>
        </p:nvCxnSpPr>
        <p:spPr>
          <a:xfrm>
            <a:off x="3588936" y="5314672"/>
            <a:ext cx="1053402" cy="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23905A75-3C04-3345-88F4-9EDB9F3DD111}"/>
              </a:ext>
            </a:extLst>
          </p:cNvPr>
          <p:cNvCxnSpPr>
            <a:cxnSpLocks/>
          </p:cNvCxnSpPr>
          <p:nvPr/>
        </p:nvCxnSpPr>
        <p:spPr>
          <a:xfrm>
            <a:off x="3346101" y="5676413"/>
            <a:ext cx="701710" cy="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05DCF423-874F-F445-88B3-C3C87C4D2B9D}"/>
              </a:ext>
            </a:extLst>
          </p:cNvPr>
          <p:cNvCxnSpPr>
            <a:cxnSpLocks/>
          </p:cNvCxnSpPr>
          <p:nvPr/>
        </p:nvCxnSpPr>
        <p:spPr>
          <a:xfrm>
            <a:off x="4047811" y="6058250"/>
            <a:ext cx="746927" cy="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73EE2647-8D46-1B4B-824E-99C764FE502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06084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516"/>
    </mc:Choice>
    <mc:Fallback xmlns="">
      <p:transition spd="slow" advTm="725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12290" grpId="0"/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45A443E-7DAB-6E4C-941F-281F4FDFF91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5076" y="99249"/>
            <a:ext cx="5138150" cy="665950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A0E34C6-10F9-5E45-ACAB-48A88D7F1647}"/>
              </a:ext>
            </a:extLst>
          </p:cNvPr>
          <p:cNvSpPr/>
          <p:nvPr/>
        </p:nvSpPr>
        <p:spPr>
          <a:xfrm>
            <a:off x="341644" y="793820"/>
            <a:ext cx="3155182" cy="1497204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Task – 1 Star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FB1F304E-9335-C448-B826-B40185C7F4E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583"/>
    </mc:Choice>
    <mc:Fallback xmlns="">
      <p:transition spd="slow" advTm="315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9331A15-B6CF-364B-8190-5C56A22B5F4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2090" y="226018"/>
            <a:ext cx="5289915" cy="651642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1042E06-0950-DA4D-8280-E52F20A76BF4}"/>
              </a:ext>
            </a:extLst>
          </p:cNvPr>
          <p:cNvSpPr/>
          <p:nvPr/>
        </p:nvSpPr>
        <p:spPr>
          <a:xfrm>
            <a:off x="341644" y="793820"/>
            <a:ext cx="3155182" cy="1497204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Task – 2 Star</a:t>
            </a: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29BF872F-5409-8D46-9A87-B2340571373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3126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140"/>
    </mc:Choice>
    <mc:Fallback xmlns="">
      <p:transition spd="slow" advTm="421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8.6|10.4|6.2|5.4|28.1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178</TotalTime>
  <Words>244</Words>
  <Application>Microsoft Macintosh PowerPoint</Application>
  <PresentationFormat>On-screen Show (4:3)</PresentationFormat>
  <Paragraphs>37</Paragraphs>
  <Slides>12</Slides>
  <Notes>0</Notes>
  <HiddenSlides>0</HiddenSlides>
  <MMClips>12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Comic Sans MS</vt:lpstr>
      <vt:lpstr>Twinkl</vt:lpstr>
      <vt:lpstr>Twinkl SemiBold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Shermeen Ahmed</dc:creator>
  <cp:lastModifiedBy>Zoe Bagley</cp:lastModifiedBy>
  <cp:revision>35</cp:revision>
  <dcterms:created xsi:type="dcterms:W3CDTF">2018-03-19T17:14:56Z</dcterms:created>
  <dcterms:modified xsi:type="dcterms:W3CDTF">2021-02-04T10:10:23Z</dcterms:modified>
</cp:coreProperties>
</file>