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645" r:id="rId2"/>
    <p:sldId id="674" r:id="rId3"/>
    <p:sldId id="644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3" r:id="rId12"/>
    <p:sldId id="264" r:id="rId13"/>
    <p:sldId id="266" r:id="rId14"/>
    <p:sldId id="267" r:id="rId15"/>
    <p:sldId id="268" r:id="rId16"/>
    <p:sldId id="270" r:id="rId17"/>
    <p:sldId id="684" r:id="rId18"/>
    <p:sldId id="683" r:id="rId19"/>
    <p:sldId id="685" r:id="rId2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Bagley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 autoAdjust="0"/>
    <p:restoredTop sz="95261" autoAdjust="0"/>
  </p:normalViewPr>
  <p:slideViewPr>
    <p:cSldViewPr snapToGrid="0">
      <p:cViewPr varScale="1">
        <p:scale>
          <a:sx n="120" d="100"/>
          <a:sy n="120" d="100"/>
        </p:scale>
        <p:origin x="2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83CB171-5626-5B4D-8DAE-80AC5CFE77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5AA1A6-BD75-574F-9FF3-88AF41ED60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1429A3-2965-6442-BEA7-AE6C5B5BFE0E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F07BA3E-6451-E24C-82C4-5178C10DD0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A2DAAC1-3EFF-5D4B-8696-C9E18C575F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269CA-A4B8-3F4D-BDAE-E1F34DAE1E8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E6B43D-E7CB-8848-B756-36ED33D5E7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B61750-A793-ED46-964A-4D9B9CC0DBB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04153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5522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9717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F4570-6C42-7445-B0ED-6E8CDD3F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5CFDF-F49A-994E-A98A-C7F029654B71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F0AD1-2D31-0C4F-AB03-9003D2C9C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B66FD-F3EA-CE4E-81D5-630ABA50A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3AF8A-65B0-BF4C-B066-7B2CCEE5BC5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070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1E039-3B3A-C64B-A1CB-6B095144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9767E-49B9-364B-A890-1CEEFC43DC41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3D6AF-1BC1-9C45-8F5D-7D6DD5336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66CE5-FDA5-C643-9794-9A79F99F5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5029F-4933-684D-9FD8-84C5372F6E4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2410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7289C-941D-3F44-BEE7-4F6E2C473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59AC6-236A-A84F-BDE6-35ED4CEB7145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9BF21-3E1A-784C-A8A4-608BA9232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0CF3B1-42FF-4749-9DA1-E233A4B3C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F10C-1767-EA4F-B1A2-061821F05F3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23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625094-1B9A-F047-97D9-0F63861A0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F8F1D-54B1-F14D-B2D9-D16986ED9D6E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2AFF62C-A1F9-664C-81D0-45007FAA1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F7321B-895E-D74C-895F-922301F7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2C5FC-C205-6041-9BA8-60E3FF4C35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462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158EC68-4221-D34E-B842-E39FEB6BB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75D89-5884-CD4D-9F62-68E1C9DF0000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F818A1C-445C-454A-BB70-FA14A8ABA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8483FC9-B44D-0B46-8F7F-CFC26481B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02951-E3E5-E44E-9AC4-7A6FB944DFE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5493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BD54C39-1CB5-6F43-B48C-4C0D17003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24954-8DCB-7D42-8437-F5EA6F363487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05BF217-878C-CE4F-8E2F-7E540663B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51F9E64-AD15-3B4F-9B40-A02B17C4C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A1A1C-4D25-4140-8D9F-CA412EB17D9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6369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DAA1C1E-899A-F743-81C4-EAC7C699D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96726-9A13-784C-AA76-2D48E7D1C8F5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DBBAD53-56AC-9049-A4CB-61170B7AA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DE121BA-B3C9-A34C-AD06-2B1F5C252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3F47F-BCAE-7F49-9131-BAA6AD5D4A7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167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88A0FC-EEC4-844F-A17E-CBB6E4D8B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D1659-08A9-4B4D-9347-DECB7B3E4E9C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4D7E47-EDF2-8D4A-8EA8-5CAAD768D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7244D1-CFA0-0146-981D-18EDDE9AC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59527-EE56-F54D-8B19-741D0150AA2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506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AABF664-70A7-474C-AFC8-6FB684E04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845E2-3A21-584A-8464-9DA5EC198782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534C441-AD58-B84C-A152-F29E2B697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195D850-6C19-7644-B584-9B3347D14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223A4-591E-C54F-881C-D69010EDEA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8553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F212B-1C2A-9749-9C94-C10A8AB52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155BE-B895-6D48-A4AB-E65597CDFA85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92B50-A7E6-A241-A72B-21FC37202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A232-40FD-6C4A-879D-28F2B1C84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7C753-020F-7941-B316-BAF41FE5B1E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28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DFC4A-788B-D547-BE75-DE773830B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9969D-A7A3-4544-AF6C-3917173562CE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E29E-F394-BF44-815E-B302A0C20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B9DC2-9A28-4645-BCC7-291D58716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1339D-1FB3-E343-A036-0A51161BDB7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458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607335-11D7-F14A-8AF2-15C0A9D507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0512772-AACA-A04C-8C9A-D4D066FD2FA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23AB90-0A1B-9F46-ADE9-7E91974039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AF1783-A86F-BA40-B012-051CF731B7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5057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C6BD158-C84C-2F4A-A859-3AF7D23D15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22BB142-2A25-5C48-9B7C-7E5102A8C8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4FB29-0BF3-4A48-B830-2433E13DE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505D519-6D9B-844C-9FFD-466731547D58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B7EF82-8BBA-E049-A79F-6D0C87D459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C48DB-2D67-5F48-A60A-F113ACAD08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185968-4AB1-4C49-B7EE-2D629C57CB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L9md4L2pAVQ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audio" Target="../media/media5.m4a"/><Relationship Id="rId7" Type="http://schemas.openxmlformats.org/officeDocument/2006/relationships/image" Target="../media/image6.emf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5.emf"/><Relationship Id="rId5" Type="http://schemas.openxmlformats.org/officeDocument/2006/relationships/audio" Target="../media/audio1.wav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media" Target="../media/media9.m4a"/><Relationship Id="rId13" Type="http://schemas.openxmlformats.org/officeDocument/2006/relationships/image" Target="../media/image2.png"/><Relationship Id="rId3" Type="http://schemas.openxmlformats.org/officeDocument/2006/relationships/audio" Target="../media/media6.wav"/><Relationship Id="rId7" Type="http://schemas.openxmlformats.org/officeDocument/2006/relationships/audio" Target="../media/media8.wav"/><Relationship Id="rId12" Type="http://schemas.openxmlformats.org/officeDocument/2006/relationships/image" Target="../media/image10.gif"/><Relationship Id="rId2" Type="http://schemas.microsoft.com/office/2007/relationships/media" Target="../media/media6.wav"/><Relationship Id="rId1" Type="http://schemas.openxmlformats.org/officeDocument/2006/relationships/tags" Target="../tags/tag3.xml"/><Relationship Id="rId6" Type="http://schemas.microsoft.com/office/2007/relationships/media" Target="../media/media8.wav"/><Relationship Id="rId11" Type="http://schemas.openxmlformats.org/officeDocument/2006/relationships/image" Target="../media/image9.png"/><Relationship Id="rId5" Type="http://schemas.openxmlformats.org/officeDocument/2006/relationships/audio" Target="../media/media7.wav"/><Relationship Id="rId10" Type="http://schemas.openxmlformats.org/officeDocument/2006/relationships/slideLayout" Target="../slideLayouts/slideLayout12.xml"/><Relationship Id="rId4" Type="http://schemas.microsoft.com/office/2007/relationships/media" Target="../media/media7.wav"/><Relationship Id="rId9" Type="http://schemas.openxmlformats.org/officeDocument/2006/relationships/audio" Target="../media/media9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1.gif"/><Relationship Id="rId4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12.emf"/><Relationship Id="rId4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audio" Target="../media/audio2.wav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audio" Target="../media/audio1.wav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2" Type="http://schemas.microsoft.com/office/2007/relationships/media" Target="../media/media19.m4a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m4a"/><Relationship Id="rId7" Type="http://schemas.openxmlformats.org/officeDocument/2006/relationships/image" Target="../media/image2.png"/><Relationship Id="rId2" Type="http://schemas.microsoft.com/office/2007/relationships/media" Target="../media/media20.m4a"/><Relationship Id="rId1" Type="http://schemas.openxmlformats.org/officeDocument/2006/relationships/tags" Target="../tags/tag12.xml"/><Relationship Id="rId6" Type="http://schemas.openxmlformats.org/officeDocument/2006/relationships/image" Target="../media/image14.tiff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m4a"/><Relationship Id="rId7" Type="http://schemas.openxmlformats.org/officeDocument/2006/relationships/image" Target="../media/image2.png"/><Relationship Id="rId2" Type="http://schemas.microsoft.com/office/2007/relationships/media" Target="../media/media21.m4a"/><Relationship Id="rId1" Type="http://schemas.openxmlformats.org/officeDocument/2006/relationships/tags" Target="../tags/tag13.xml"/><Relationship Id="rId6" Type="http://schemas.openxmlformats.org/officeDocument/2006/relationships/image" Target="../media/image15.tiff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22.m4a"/><Relationship Id="rId7" Type="http://schemas.openxmlformats.org/officeDocument/2006/relationships/image" Target="../media/image2.png"/><Relationship Id="rId2" Type="http://schemas.microsoft.com/office/2007/relationships/media" Target="../media/media22.m4a"/><Relationship Id="rId1" Type="http://schemas.openxmlformats.org/officeDocument/2006/relationships/tags" Target="../tags/tag14.xml"/><Relationship Id="rId6" Type="http://schemas.openxmlformats.org/officeDocument/2006/relationships/image" Target="../media/image16.tiff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Wednesday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27</a:t>
            </a:r>
            <a:r>
              <a:rPr lang="en-US" altLang="en-US" sz="6600" baseline="30000" dirty="0">
                <a:latin typeface="Comic Sans MS" panose="030F0902030302020204" pitchFamily="66" charset="0"/>
              </a:rPr>
              <a:t>th</a:t>
            </a:r>
            <a:r>
              <a:rPr lang="en-US" altLang="en-US" sz="6600" dirty="0">
                <a:latin typeface="Comic Sans MS" panose="030F0902030302020204" pitchFamily="66" charset="0"/>
              </a:rPr>
              <a:t> January 2021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1BE0EB7-BA79-8F42-88DA-DBFCC5D742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5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866775"/>
            <a:ext cx="8991600" cy="2291095"/>
          </a:xfrm>
        </p:spPr>
        <p:txBody>
          <a:bodyPr/>
          <a:lstStyle/>
          <a:p>
            <a:pPr eaLnBrk="1" hangingPunct="1"/>
            <a:r>
              <a:rPr lang="en-US" altLang="en-US" sz="4400" dirty="0">
                <a:latin typeface="Comic Sans MS" panose="030F0902030302020204" pitchFamily="66" charset="0"/>
              </a:rPr>
              <a:t>L.O: To continue a number sequence.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BCA15FE-458B-3240-AFFF-6A55553D19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54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42EE42-0EFF-E542-B09A-9BF08968FFE6}"/>
              </a:ext>
            </a:extLst>
          </p:cNvPr>
          <p:cNvSpPr txBox="1"/>
          <p:nvPr/>
        </p:nvSpPr>
        <p:spPr>
          <a:xfrm>
            <a:off x="3934047" y="2521506"/>
            <a:ext cx="5178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6"/>
              </a:rPr>
              <a:t>https://www.youtube.com/watch?v=L9md4L2pAVQ</a:t>
            </a:r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B38C3B2-F2B9-1643-981A-E8B96F4E91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21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D5A0780-E36A-5F4D-8293-88C2B5A243FB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6E8C57B9-9577-D64B-9C78-05B0855E88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>
                <a:latin typeface="Comic Sans MS" panose="030F0902030302020204" pitchFamily="66" charset="0"/>
              </a:rPr>
              <a:t>What is a sequence? </a:t>
            </a:r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1DFFBF52-3561-6C46-BB4F-D6CB6F4D7FCE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172200" y="2209800"/>
            <a:ext cx="38100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b="1">
                <a:latin typeface="Comic Sans MS" panose="030F0902030302020204" pitchFamily="66" charset="0"/>
              </a:rPr>
              <a:t>It can be a pattern of :</a:t>
            </a:r>
          </a:p>
          <a:p>
            <a:pPr eaLnBrk="1" hangingPunct="1"/>
            <a:r>
              <a:rPr lang="en-GB" altLang="en-US" b="1">
                <a:latin typeface="Comic Sans MS" panose="030F0902030302020204" pitchFamily="66" charset="0"/>
              </a:rPr>
              <a:t>objects</a:t>
            </a:r>
          </a:p>
          <a:p>
            <a:pPr eaLnBrk="1" hangingPunct="1"/>
            <a:r>
              <a:rPr lang="en-GB" altLang="en-US" b="1">
                <a:latin typeface="Comic Sans MS" panose="030F0902030302020204" pitchFamily="66" charset="0"/>
              </a:rPr>
              <a:t>music</a:t>
            </a:r>
          </a:p>
          <a:p>
            <a:pPr eaLnBrk="1" hangingPunct="1"/>
            <a:r>
              <a:rPr lang="en-GB" altLang="en-US" b="1">
                <a:latin typeface="Comic Sans MS" panose="030F0902030302020204" pitchFamily="66" charset="0"/>
              </a:rPr>
              <a:t>letters</a:t>
            </a:r>
          </a:p>
          <a:p>
            <a:pPr eaLnBrk="1" hangingPunct="1"/>
            <a:r>
              <a:rPr lang="en-GB" altLang="en-US" b="1">
                <a:latin typeface="Comic Sans MS" panose="030F0902030302020204" pitchFamily="66" charset="0"/>
              </a:rPr>
              <a:t>or numbers</a:t>
            </a:r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2EE6B4B7-9C07-D141-9434-CF00FEE0A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4753" y="1653363"/>
            <a:ext cx="390366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A sequence is a pattern.</a:t>
            </a:r>
          </a:p>
        </p:txBody>
      </p:sp>
      <p:pic>
        <p:nvPicPr>
          <p:cNvPr id="2" name="Picture 6" descr="BD05094_">
            <a:extLst>
              <a:ext uri="{FF2B5EF4-FFF2-40B4-BE49-F238E27FC236}">
                <a16:creationId xmlns:a16="http://schemas.microsoft.com/office/drawing/2014/main" id="{B33DB8BA-AFB8-E74D-8CE4-5BF4AD390A55}"/>
              </a:ext>
            </a:extLst>
          </p:cNvPr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54753" y="3054350"/>
            <a:ext cx="3810000" cy="3270250"/>
          </a:xfr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5740A77-E2F9-054D-A750-0405FECFCC8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675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44"/>
    </mc:Choice>
    <mc:Fallback xmlns="">
      <p:transition spd="slow" advTm="30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076" grpId="0" build="p" autoUpdateAnimBg="0" advAuto="2000"/>
      <p:bldP spid="307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C0273BB-8810-024D-AA44-19CDFE5D603A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672B90AD-C488-A943-B626-8E6C5AA507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>
                <a:latin typeface="Comic Sans MS" panose="030F0902030302020204" pitchFamily="66" charset="0"/>
              </a:rPr>
              <a:t>Here is a sequence of objects</a:t>
            </a:r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0AE2CBFF-7C4A-B74B-915A-24950AEA28AF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257800" y="4953000"/>
            <a:ext cx="5029200" cy="1447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b="1">
                <a:latin typeface="Comic Sans MS" panose="030F0902030302020204" pitchFamily="66" charset="0"/>
              </a:rPr>
              <a:t>Correct! It would be a mouse.</a:t>
            </a:r>
          </a:p>
        </p:txBody>
      </p:sp>
      <p:pic>
        <p:nvPicPr>
          <p:cNvPr id="2" name="Picture 7" descr="AN02542_">
            <a:extLst>
              <a:ext uri="{FF2B5EF4-FFF2-40B4-BE49-F238E27FC236}">
                <a16:creationId xmlns:a16="http://schemas.microsoft.com/office/drawing/2014/main" id="{8D87293A-DD74-F641-A006-DBC554AC8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9600" y="1905000"/>
            <a:ext cx="11430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8" descr="AN02542_">
            <a:extLst>
              <a:ext uri="{FF2B5EF4-FFF2-40B4-BE49-F238E27FC236}">
                <a16:creationId xmlns:a16="http://schemas.microsoft.com/office/drawing/2014/main" id="{34E9B1C1-C0C1-784D-BAEF-CA591C0DA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6800" y="1981200"/>
            <a:ext cx="11430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9" descr="AN01124_">
            <a:extLst>
              <a:ext uri="{FF2B5EF4-FFF2-40B4-BE49-F238E27FC236}">
                <a16:creationId xmlns:a16="http://schemas.microsoft.com/office/drawing/2014/main" id="{1F25E874-9D89-C243-A5E6-5FB5E602E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2400" y="1905000"/>
            <a:ext cx="954088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10" descr="AN01125_">
            <a:extLst>
              <a:ext uri="{FF2B5EF4-FFF2-40B4-BE49-F238E27FC236}">
                <a16:creationId xmlns:a16="http://schemas.microsoft.com/office/drawing/2014/main" id="{98D65C68-1135-714C-9650-98B1FAF42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1" y="1981200"/>
            <a:ext cx="134937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3" descr="AN01125_">
            <a:extLst>
              <a:ext uri="{FF2B5EF4-FFF2-40B4-BE49-F238E27FC236}">
                <a16:creationId xmlns:a16="http://schemas.microsoft.com/office/drawing/2014/main" id="{E49F54FF-006A-A64A-914F-C0338EBF5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1" y="1905000"/>
            <a:ext cx="134937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5" descr="AN01124_">
            <a:extLst>
              <a:ext uri="{FF2B5EF4-FFF2-40B4-BE49-F238E27FC236}">
                <a16:creationId xmlns:a16="http://schemas.microsoft.com/office/drawing/2014/main" id="{53A75118-CF01-AB41-A287-9E88E2B8C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15200" y="1905000"/>
            <a:ext cx="954088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2" name="PubOvalCallout">
            <a:extLst>
              <a:ext uri="{FF2B5EF4-FFF2-40B4-BE49-F238E27FC236}">
                <a16:creationId xmlns:a16="http://schemas.microsoft.com/office/drawing/2014/main" id="{A2E4FE8F-AE71-6642-ACA8-029DC32F9175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4038600" y="3048000"/>
            <a:ext cx="4419600" cy="1905000"/>
          </a:xfrm>
          <a:custGeom>
            <a:avLst/>
            <a:gdLst>
              <a:gd name="G0" fmla="+- 0 0 0"/>
              <a:gd name="G1" fmla="+- 0 0 0"/>
              <a:gd name="T0" fmla="*/ 10800 w 21600"/>
              <a:gd name="T1" fmla="*/ 0 h 21600"/>
              <a:gd name="T2" fmla="*/ 0 w 21600"/>
              <a:gd name="T3" fmla="*/ 8105 h 21600"/>
              <a:gd name="T4" fmla="*/ 0 w 21600"/>
              <a:gd name="T5" fmla="*/ 21600 h 21600"/>
              <a:gd name="T6" fmla="*/ 10800 w 21600"/>
              <a:gd name="T7" fmla="*/ 16210 h 21600"/>
              <a:gd name="T8" fmla="*/ 21600 w 21600"/>
              <a:gd name="T9" fmla="*/ 8105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0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GB"/>
          </a:p>
        </p:txBody>
      </p:sp>
      <p:pic>
        <p:nvPicPr>
          <p:cNvPr id="4113" name="Picture 17" descr="AG00007_">
            <a:extLst>
              <a:ext uri="{FF2B5EF4-FFF2-40B4-BE49-F238E27FC236}">
                <a16:creationId xmlns:a16="http://schemas.microsoft.com/office/drawing/2014/main" id="{A78F5170-8635-0C40-9942-0801A49FC9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0187" y="3183086"/>
            <a:ext cx="2767013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4" name="Text Box 18">
            <a:extLst>
              <a:ext uri="{FF2B5EF4-FFF2-40B4-BE49-F238E27FC236}">
                <a16:creationId xmlns:a16="http://schemas.microsoft.com/office/drawing/2014/main" id="{050BF4E7-3478-734B-BAF7-DBCE4C526D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3352801"/>
            <a:ext cx="4038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b="1">
                <a:latin typeface="Comic Sans MS" panose="030F0902030302020204" pitchFamily="66" charset="0"/>
              </a:rPr>
              <a:t>What animal would come next in this sequence?</a:t>
            </a:r>
          </a:p>
        </p:txBody>
      </p:sp>
      <p:pic>
        <p:nvPicPr>
          <p:cNvPr id="4115" name="Picture 19" descr="AN01125_">
            <a:extLst>
              <a:ext uri="{FF2B5EF4-FFF2-40B4-BE49-F238E27FC236}">
                <a16:creationId xmlns:a16="http://schemas.microsoft.com/office/drawing/2014/main" id="{7D580558-8E42-FC45-902C-DA849974D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8200" y="5410201"/>
            <a:ext cx="13716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0A13EF0-105C-404B-80CC-A77713F9757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51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87"/>
    </mc:Choice>
    <mc:Fallback xmlns="">
      <p:transition spd="slow" advTm="24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100" grpId="0" build="p" autoUpdateAnimBg="0"/>
      <p:bldP spid="411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AA717EF-F325-E14E-8EC0-B28F822EDC65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246B5346-A0B8-4944-8FE1-859EDD3D1A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Comic Sans MS" panose="030F0902030302020204" pitchFamily="66" charset="0"/>
              </a:rPr>
              <a:t>Here is a sequence of sounds</a:t>
            </a:r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492F7F83-6757-7843-8D7B-516E973610E7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905000" y="3810000"/>
            <a:ext cx="7772400" cy="1524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3600" b="1">
                <a:solidFill>
                  <a:srgbClr val="FF0000"/>
                </a:solidFill>
                <a:latin typeface="Comic Sans MS" panose="030F0902030302020204" pitchFamily="66" charset="0"/>
              </a:rPr>
              <a:t>What sound will come next in the sequence?</a:t>
            </a:r>
          </a:p>
        </p:txBody>
      </p:sp>
      <p:pic>
        <p:nvPicPr>
          <p:cNvPr id="5126" name="Picture 6">
            <a:hlinkClick r:id="" action="ppaction://media"/>
            <a:extLst>
              <a:ext uri="{FF2B5EF4-FFF2-40B4-BE49-F238E27FC236}">
                <a16:creationId xmlns:a16="http://schemas.microsoft.com/office/drawing/2014/main" id="{D4E6F82E-D579-F649-8122-E6BA30AD2246}"/>
              </a:ext>
            </a:extLst>
          </p:cNvPr>
          <p:cNvPicPr>
            <a:picLocks noGrp="1" noChangeAspect="1" noChangeArrowheads="1"/>
          </p:cNvPicPr>
          <p:nvPr>
            <p:ph type="clipArt" sz="half" idx="1"/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5000" y="1600200"/>
            <a:ext cx="1524000" cy="1524000"/>
          </a:xfrm>
        </p:spPr>
      </p:pic>
      <p:pic>
        <p:nvPicPr>
          <p:cNvPr id="5128" name="Picture 8">
            <a:hlinkClick r:id="" action="ppaction://media"/>
            <a:extLst>
              <a:ext uri="{FF2B5EF4-FFF2-40B4-BE49-F238E27FC236}">
                <a16:creationId xmlns:a16="http://schemas.microsoft.com/office/drawing/2014/main" id="{534E1B7C-3EE7-3941-B243-73DDFDC069AC}"/>
              </a:ext>
            </a:extLst>
          </p:cNvPr>
          <p:cNvPicPr>
            <a:picLocks noRot="1" noChangeAspect="1" noChangeArrowheads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676400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>
            <a:hlinkClick r:id="" action="ppaction://media"/>
            <a:extLst>
              <a:ext uri="{FF2B5EF4-FFF2-40B4-BE49-F238E27FC236}">
                <a16:creationId xmlns:a16="http://schemas.microsoft.com/office/drawing/2014/main" id="{C9FC4798-8C3C-0B43-BD04-C16DCA30619E}"/>
              </a:ext>
            </a:extLst>
          </p:cNvPr>
          <p:cNvPicPr>
            <a:picLocks noRot="1" noChangeAspect="1" noChangeArrowheads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1676400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>
            <a:hlinkClick r:id="" action="ppaction://media"/>
            <a:extLst>
              <a:ext uri="{FF2B5EF4-FFF2-40B4-BE49-F238E27FC236}">
                <a16:creationId xmlns:a16="http://schemas.microsoft.com/office/drawing/2014/main" id="{A3E6956E-3B11-634F-8F16-540DAE60066A}"/>
              </a:ext>
            </a:extLst>
          </p:cNvPr>
          <p:cNvPicPr>
            <a:picLocks noRot="1" noChangeAspect="1" noChangeArrowheads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676400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>
            <a:hlinkClick r:id="" action="ppaction://media"/>
            <a:extLst>
              <a:ext uri="{FF2B5EF4-FFF2-40B4-BE49-F238E27FC236}">
                <a16:creationId xmlns:a16="http://schemas.microsoft.com/office/drawing/2014/main" id="{3A980357-3980-AD40-A784-6584DF9CB82D}"/>
              </a:ext>
            </a:extLst>
          </p:cNvPr>
          <p:cNvPicPr>
            <a:picLocks noRot="1" noChangeAspect="1" noChangeArrowheads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4800600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3" name="Text Box 13">
            <a:extLst>
              <a:ext uri="{FF2B5EF4-FFF2-40B4-BE49-F238E27FC236}">
                <a16:creationId xmlns:a16="http://schemas.microsoft.com/office/drawing/2014/main" id="{0531C6A2-5581-4145-819E-E569B5D19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5410201"/>
            <a:ext cx="52578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 b="1">
                <a:latin typeface="Comic Sans MS" panose="030F0902030302020204" pitchFamily="66" charset="0"/>
              </a:rPr>
              <a:t>Correct! It will be the cow mooing.</a:t>
            </a:r>
          </a:p>
        </p:txBody>
      </p:sp>
      <p:pic>
        <p:nvPicPr>
          <p:cNvPr id="5135" name="Picture 15" descr="AG00515_">
            <a:extLst>
              <a:ext uri="{FF2B5EF4-FFF2-40B4-BE49-F238E27FC236}">
                <a16:creationId xmlns:a16="http://schemas.microsoft.com/office/drawing/2014/main" id="{60A84CA7-FBBB-F643-8F76-6B7770A3D3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1" y="3810000"/>
            <a:ext cx="2009775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16">
            <a:hlinkClick r:id="" action="ppaction://media"/>
            <a:extLst>
              <a:ext uri="{FF2B5EF4-FFF2-40B4-BE49-F238E27FC236}">
                <a16:creationId xmlns:a16="http://schemas.microsoft.com/office/drawing/2014/main" id="{EAD9DFDD-51E7-CF4A-8BCA-5A771063B300}"/>
              </a:ext>
            </a:extLst>
          </p:cNvPr>
          <p:cNvPicPr>
            <a:picLocks noRot="1" noChangeAspect="1" noChangeArrowheads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676400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5CA4DFB-4A90-804E-97D7-E58F33CD2BE0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54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10"/>
    </mc:Choice>
    <mc:Fallback xmlns="">
      <p:transition spd="slow" advTm="35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14" fill="hold"/>
                                        <p:tgtEl>
                                          <p:spTgt spid="51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223" fill="hold"/>
                                        <p:tgtEl>
                                          <p:spTgt spid="51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313" fill="hold"/>
                                        <p:tgtEl>
                                          <p:spTgt spid="51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814" fill="hold"/>
                                        <p:tgtEl>
                                          <p:spTgt spid="51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223" fill="hold"/>
                                        <p:tgtEl>
                                          <p:spTgt spid="51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313" fill="hold"/>
                                        <p:tgtEl>
                                          <p:spTgt spid="5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6"/>
                </p:tgtEl>
              </p:cMediaNode>
            </p:audio>
            <p:audio>
              <p:cMediaNode>
                <p:cTn id="5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36"/>
                </p:tgtEl>
              </p:cMediaNode>
            </p:audio>
            <p:audio>
              <p:cMediaNode>
                <p:cTn id="5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8"/>
                </p:tgtEl>
              </p:cMediaNode>
            </p:audio>
            <p:audio>
              <p:cMediaNode>
                <p:cTn id="5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30"/>
                </p:tgtEl>
              </p:cMediaNode>
            </p:audio>
            <p:audio>
              <p:cMediaNode>
                <p:cTn id="6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9"/>
                </p:tgtEl>
              </p:cMediaNode>
            </p:audio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32"/>
                </p:tgtEl>
              </p:cMediaNode>
            </p:audio>
            <p:audio isNarration="1">
              <p:cMediaNode vol="80000" showWhenStopped="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124" grpId="0" build="p" autoUpdateAnimBg="0" advAuto="3000"/>
      <p:bldP spid="5133" grpId="0" autoUpdateAnimBg="0"/>
    </p:bldLst>
  </p:timing>
  <p:extLst>
    <p:ext uri="{E180D4A7-C9FB-4DFB-919C-405C955672EB}">
      <p14:showEvtLst xmlns:p14="http://schemas.microsoft.com/office/powerpoint/2010/main">
        <p14:playEvt time="5124" objId="5126"/>
        <p14:stopEvt time="7172" objId="5126"/>
        <p14:playEvt time="7464" objId="5136"/>
        <p14:stopEvt time="9870" objId="5136"/>
        <p14:playEvt time="9965" objId="5128"/>
        <p14:stopEvt time="11934" objId="5128"/>
        <p14:playEvt time="11940" objId="5130"/>
        <p14:stopEvt time="13864" objId="5130"/>
        <p14:playEvt time="13869" objId="5129"/>
        <p14:stopEvt time="16271" objId="5129"/>
        <p14:playEvt time="27750" objId="5132"/>
        <p14:stopEvt time="30251" objId="513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10A3CAE-99D9-1F4D-8028-6413A4B9C21C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146" name="Rectangle 2">
            <a:extLst>
              <a:ext uri="{FF2B5EF4-FFF2-40B4-BE49-F238E27FC236}">
                <a16:creationId xmlns:a16="http://schemas.microsoft.com/office/drawing/2014/main" id="{D6508B73-F6B5-1E43-ABD7-ED985F787D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>
                <a:latin typeface="Comic Sans MS" panose="030F0902030302020204" pitchFamily="66" charset="0"/>
              </a:rPr>
              <a:t>Here is a sequence of letters.</a:t>
            </a:r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02B3723F-543A-B64F-A7C4-39892C78A2C3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752600" y="3581400"/>
            <a:ext cx="3810000" cy="2133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b="1">
                <a:latin typeface="Comic Sans MS" panose="030F0902030302020204" pitchFamily="66" charset="0"/>
              </a:rPr>
              <a:t>What letter will come next in the sequence?</a:t>
            </a:r>
          </a:p>
          <a:p>
            <a:pPr algn="ctr" eaLnBrk="1" hangingPunct="1">
              <a:buFontTx/>
              <a:buNone/>
            </a:pPr>
            <a:endParaRPr lang="en-GB" altLang="en-US">
              <a:latin typeface="Comic Sans MS" panose="030F0902030302020204" pitchFamily="66" charset="0"/>
            </a:endParaRPr>
          </a:p>
        </p:txBody>
      </p:sp>
      <p:sp>
        <p:nvSpPr>
          <p:cNvPr id="6149" name="Text Box 5">
            <a:extLst>
              <a:ext uri="{FF2B5EF4-FFF2-40B4-BE49-F238E27FC236}">
                <a16:creationId xmlns:a16="http://schemas.microsoft.com/office/drawing/2014/main" id="{0DB4C6F8-2A8D-FA45-9360-87C3FF62AA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4648200"/>
            <a:ext cx="396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200" b="1">
                <a:solidFill>
                  <a:schemeClr val="accent2"/>
                </a:solidFill>
                <a:latin typeface="Comic Sans MS" panose="030F0902030302020204" pitchFamily="66" charset="0"/>
              </a:rPr>
              <a:t>Look carefully at the letters.</a:t>
            </a:r>
          </a:p>
        </p:txBody>
      </p:sp>
      <p:pic>
        <p:nvPicPr>
          <p:cNvPr id="6150" name="Picture 6" descr="j0095732">
            <a:extLst>
              <a:ext uri="{FF2B5EF4-FFF2-40B4-BE49-F238E27FC236}">
                <a16:creationId xmlns:a16="http://schemas.microsoft.com/office/drawing/2014/main" id="{3A775FA7-EE86-6743-A435-6DBA845328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8156" y="4284662"/>
            <a:ext cx="2071688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7">
            <a:extLst>
              <a:ext uri="{FF2B5EF4-FFF2-40B4-BE49-F238E27FC236}">
                <a16:creationId xmlns:a16="http://schemas.microsoft.com/office/drawing/2014/main" id="{CEB08A60-045E-1840-81A0-397661D72D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8800"/>
            <a:ext cx="9144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600" b="1">
                <a:solidFill>
                  <a:srgbClr val="FF0000"/>
                </a:solidFill>
                <a:latin typeface="Comic Sans MS" panose="030F0902030302020204" pitchFamily="66" charset="0"/>
              </a:rPr>
              <a:t>a  a  b  c  a  a  b  c  a  a  b  c  a  </a:t>
            </a:r>
          </a:p>
        </p:txBody>
      </p:sp>
      <p:sp>
        <p:nvSpPr>
          <p:cNvPr id="6152" name="AutoShape 8">
            <a:extLst>
              <a:ext uri="{FF2B5EF4-FFF2-40B4-BE49-F238E27FC236}">
                <a16:creationId xmlns:a16="http://schemas.microsoft.com/office/drawing/2014/main" id="{D8B8F0E8-0F23-2A42-AA7E-6530C8DBE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2667000"/>
            <a:ext cx="5105400" cy="1524000"/>
          </a:xfrm>
          <a:prstGeom prst="cloudCallout">
            <a:avLst>
              <a:gd name="adj1" fmla="val -40671"/>
              <a:gd name="adj2" fmla="val 795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6153" name="Text Box 9">
            <a:extLst>
              <a:ext uri="{FF2B5EF4-FFF2-40B4-BE49-F238E27FC236}">
                <a16:creationId xmlns:a16="http://schemas.microsoft.com/office/drawing/2014/main" id="{1F9851E2-038C-CA42-AEDD-895527418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3048000"/>
            <a:ext cx="434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6154" name="Text Box 10">
            <a:extLst>
              <a:ext uri="{FF2B5EF4-FFF2-40B4-BE49-F238E27FC236}">
                <a16:creationId xmlns:a16="http://schemas.microsoft.com/office/drawing/2014/main" id="{88D4E4A9-D3DC-3344-80BC-294F6F4EB2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9325" y="3083937"/>
            <a:ext cx="36353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It‘s the letter a.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CC6C469-22A2-164F-B435-767B4A1F9C3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074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83"/>
    </mc:Choice>
    <mc:Fallback xmlns="">
      <p:transition spd="slow" advTm="37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148" grpId="0" build="p" autoUpdateAnimBg="0" advAuto="2000"/>
      <p:bldP spid="6149" grpId="0" autoUpdateAnimBg="0"/>
      <p:bldP spid="6152" grpId="0" animBg="1" autoUpdateAnimBg="0"/>
      <p:bldP spid="6153" grpId="0" autoUpdateAnimBg="0"/>
      <p:bldP spid="615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59F3A16-BE64-9D43-AF27-E81953D4FF78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14A4DE62-2A23-4242-B922-A12F2B967D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304800"/>
            <a:ext cx="9144000" cy="1143000"/>
          </a:xfrm>
        </p:spPr>
        <p:txBody>
          <a:bodyPr/>
          <a:lstStyle/>
          <a:p>
            <a:pPr eaLnBrk="1" hangingPunct="1"/>
            <a:r>
              <a:rPr lang="en-GB" altLang="en-US" sz="4000" b="1">
                <a:latin typeface="Comic Sans MS" panose="030F0902030302020204" pitchFamily="66" charset="0"/>
              </a:rPr>
              <a:t>Here is a sequence of numbers.</a:t>
            </a: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8D16EADE-49C6-C940-9361-74B3209462E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857876" y="2587626"/>
            <a:ext cx="4419600" cy="16764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b="1" dirty="0">
                <a:latin typeface="Comic Sans MS" panose="030F0902030302020204" pitchFamily="66" charset="0"/>
              </a:rPr>
              <a:t>What number is going to come next in this sequence?</a:t>
            </a:r>
          </a:p>
        </p:txBody>
      </p:sp>
      <p:pic>
        <p:nvPicPr>
          <p:cNvPr id="2" name="Picture 5" descr="BD05092_">
            <a:extLst>
              <a:ext uri="{FF2B5EF4-FFF2-40B4-BE49-F238E27FC236}">
                <a16:creationId xmlns:a16="http://schemas.microsoft.com/office/drawing/2014/main" id="{6AFB3A79-6CCA-D343-BD59-2BD53409C0A7}"/>
              </a:ext>
            </a:extLst>
          </p:cNvPr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65977" y="3877262"/>
            <a:ext cx="2286000" cy="2074863"/>
          </a:xfrm>
        </p:spPr>
      </p:pic>
      <p:sp>
        <p:nvSpPr>
          <p:cNvPr id="7173" name="Text Box 6">
            <a:extLst>
              <a:ext uri="{FF2B5EF4-FFF2-40B4-BE49-F238E27FC236}">
                <a16:creationId xmlns:a16="http://schemas.microsoft.com/office/drawing/2014/main" id="{19091DDD-50B5-424F-971E-FAA1585611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905000"/>
            <a:ext cx="8305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3600">
              <a:latin typeface="SassoonPrimaryInfant" pitchFamily="2" charset="0"/>
            </a:endParaRPr>
          </a:p>
        </p:txBody>
      </p:sp>
      <p:sp>
        <p:nvSpPr>
          <p:cNvPr id="7174" name="Text Box 7">
            <a:extLst>
              <a:ext uri="{FF2B5EF4-FFF2-40B4-BE49-F238E27FC236}">
                <a16:creationId xmlns:a16="http://schemas.microsoft.com/office/drawing/2014/main" id="{3BEF1D8A-70E0-E349-B745-8A9C143CA2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9144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FF0000"/>
                </a:solidFill>
                <a:latin typeface="Comic Sans MS" panose="030F0902030302020204" pitchFamily="66" charset="0"/>
              </a:rPr>
              <a:t>0  2  4  6  8  10  12  14  16</a:t>
            </a:r>
            <a:r>
              <a:rPr lang="en-GB" altLang="en-US" sz="3600">
                <a:latin typeface="Comic Sans MS" panose="030F0902030302020204" pitchFamily="66" charset="0"/>
              </a:rPr>
              <a:t>  </a:t>
            </a:r>
          </a:p>
        </p:txBody>
      </p:sp>
      <p:sp>
        <p:nvSpPr>
          <p:cNvPr id="7177" name="Text Box 9">
            <a:extLst>
              <a:ext uri="{FF2B5EF4-FFF2-40B4-BE49-F238E27FC236}">
                <a16:creationId xmlns:a16="http://schemas.microsoft.com/office/drawing/2014/main" id="{BDB9869B-76A8-294D-9AFA-CAC4EB2DB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0779" y="2806333"/>
            <a:ext cx="433387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1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C02177D-5E17-C34F-9574-F2585C5C48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73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428"/>
    </mc:Choice>
    <mc:Fallback xmlns="">
      <p:transition spd="slow" advTm="46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172" grpId="0" build="p"/>
      <p:bldP spid="71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4BC833F-0B45-1B43-80D6-3ACA700D7A3E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5FA939C8-95B6-504E-8788-69D47030E4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657600"/>
            <a:ext cx="7772400" cy="1143000"/>
          </a:xfrm>
        </p:spPr>
        <p:txBody>
          <a:bodyPr/>
          <a:lstStyle/>
          <a:p>
            <a:pPr eaLnBrk="1" hangingPunct="1">
              <a:buFontTx/>
              <a:buChar char="•"/>
            </a:pPr>
            <a:r>
              <a:rPr lang="en-GB" altLang="en-US" sz="3200">
                <a:latin typeface="Comic Sans MS" panose="030F0902030302020204" pitchFamily="66" charset="0"/>
              </a:rPr>
              <a:t>Decide what number should come next </a:t>
            </a:r>
            <a:br>
              <a:rPr lang="en-GB" altLang="en-US" sz="3200">
                <a:latin typeface="Comic Sans MS" panose="030F0902030302020204" pitchFamily="66" charset="0"/>
              </a:rPr>
            </a:br>
            <a:endParaRPr lang="en-GB" altLang="en-US" sz="3200">
              <a:latin typeface="Comic Sans MS" panose="030F0902030302020204" pitchFamily="66" charset="0"/>
            </a:endParaRP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16BDC0E2-32FA-1744-9DF1-2A57BFCB24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1" y="1828800"/>
            <a:ext cx="82407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n-GB" altLang="en-US" sz="3200" dirty="0">
                <a:solidFill>
                  <a:schemeClr val="tx2"/>
                </a:solidFill>
                <a:latin typeface="Comic Sans MS" panose="030F0902030302020204" pitchFamily="66" charset="0"/>
              </a:rPr>
              <a:t>Look at all of the numbers in the sequence</a:t>
            </a:r>
            <a:br>
              <a:rPr lang="en-GB" altLang="en-US" sz="3200" dirty="0">
                <a:solidFill>
                  <a:schemeClr val="tx2"/>
                </a:solidFill>
                <a:latin typeface="Comic Sans MS" panose="030F0902030302020204" pitchFamily="66" charset="0"/>
              </a:rPr>
            </a:br>
            <a:endParaRPr lang="en-GB" altLang="en-US" sz="32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  <p:sp>
        <p:nvSpPr>
          <p:cNvPr id="8196" name="Rectangle 5">
            <a:extLst>
              <a:ext uri="{FF2B5EF4-FFF2-40B4-BE49-F238E27FC236}">
                <a16:creationId xmlns:a16="http://schemas.microsoft.com/office/drawing/2014/main" id="{CA6BF298-3B75-5447-96A7-7408F11A2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3376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solidFill>
                  <a:srgbClr val="00B0F0"/>
                </a:solidFill>
                <a:latin typeface="Comic Sans MS" panose="030F0902030302020204" pitchFamily="66" charset="0"/>
              </a:rPr>
              <a:t>Tip!</a:t>
            </a:r>
            <a:r>
              <a:rPr lang="en-GB" altLang="en-US" sz="4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 To find the next number in a </a:t>
            </a:r>
          </a:p>
          <a:p>
            <a:pPr algn="ctr" eaLnBrk="1" hangingPunct="1"/>
            <a:r>
              <a:rPr lang="en-GB" altLang="en-US" sz="4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number sequence: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E01DCFC3-65B0-454D-8BCF-44A2F4CAF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572000"/>
            <a:ext cx="8305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n-GB" altLang="en-US" sz="3200">
                <a:solidFill>
                  <a:schemeClr val="tx2"/>
                </a:solidFill>
                <a:latin typeface="Comic Sans MS" panose="030F0902030302020204" pitchFamily="66" charset="0"/>
              </a:rPr>
              <a:t>Put your number into the sequence and check that it looks correct</a:t>
            </a:r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63AB13F5-0AA7-E54F-B9A3-060CB604F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963864"/>
            <a:ext cx="34861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GB" altLang="en-US" sz="3200">
                <a:latin typeface="Comic Sans MS" panose="030F0902030302020204" pitchFamily="66" charset="0"/>
              </a:rPr>
              <a:t>Find the pattern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BE59C08-F972-C040-8D09-214EA8C737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0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74"/>
    </mc:Choice>
    <mc:Fallback xmlns="">
      <p:transition spd="slow" advTm="22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218" grpId="0" autoUpdateAnimBg="0"/>
      <p:bldP spid="9220" grpId="0" autoUpdateAnimBg="0"/>
      <p:bldP spid="9222" grpId="0" autoUpdateAnimBg="0"/>
      <p:bldP spid="922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278F167-F6D8-1949-906B-C279CDF3A014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E916DE9F-25DF-4344-AEB4-9353241259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2819400"/>
            <a:ext cx="9448800" cy="1143000"/>
          </a:xfrm>
        </p:spPr>
        <p:txBody>
          <a:bodyPr/>
          <a:lstStyle/>
          <a:p>
            <a:pPr eaLnBrk="1" hangingPunct="1"/>
            <a:r>
              <a:rPr lang="en-GB" altLang="en-US" sz="5400" b="1">
                <a:solidFill>
                  <a:srgbClr val="FF0000"/>
                </a:solidFill>
              </a:rPr>
              <a:t>Play </a:t>
            </a:r>
            <a:br>
              <a:rPr lang="en-GB" altLang="en-US" sz="5400" b="1">
                <a:solidFill>
                  <a:srgbClr val="FF0000"/>
                </a:solidFill>
              </a:rPr>
            </a:br>
            <a:br>
              <a:rPr lang="en-GB" altLang="en-US" sz="5400" b="1">
                <a:solidFill>
                  <a:srgbClr val="FF0000"/>
                </a:solidFill>
              </a:rPr>
            </a:br>
            <a:br>
              <a:rPr lang="en-GB" altLang="en-US" sz="5400" b="1">
                <a:solidFill>
                  <a:srgbClr val="FF0000"/>
                </a:solidFill>
              </a:rPr>
            </a:br>
            <a:r>
              <a:rPr lang="en-GB" altLang="en-US" sz="5400" b="1">
                <a:solidFill>
                  <a:srgbClr val="FF0000"/>
                </a:solidFill>
              </a:rPr>
              <a:t> </a:t>
            </a:r>
            <a:br>
              <a:rPr lang="en-GB" altLang="en-US" sz="5400" b="1">
                <a:solidFill>
                  <a:srgbClr val="FF0000"/>
                </a:solidFill>
              </a:rPr>
            </a:br>
            <a:r>
              <a:rPr lang="en-GB" altLang="en-US" sz="5400" b="1">
                <a:solidFill>
                  <a:srgbClr val="FF0000"/>
                </a:solidFill>
              </a:rPr>
              <a:t>and finish these number sequences.</a:t>
            </a:r>
          </a:p>
        </p:txBody>
      </p:sp>
      <p:sp>
        <p:nvSpPr>
          <p:cNvPr id="12291" name="WordArt 3">
            <a:extLst>
              <a:ext uri="{FF2B5EF4-FFF2-40B4-BE49-F238E27FC236}">
                <a16:creationId xmlns:a16="http://schemas.microsoft.com/office/drawing/2014/main" id="{06168FF7-A5DD-B44E-8F5B-D47556FE6A7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62200" y="1981200"/>
            <a:ext cx="78486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28575">
                  <a:solidFill>
                    <a:srgbClr val="00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Find the Number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547CCB-D297-E64C-94B6-C1258BA7E1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89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42"/>
    </mc:Choice>
    <mc:Fallback xmlns="">
      <p:transition spd="slow" advTm="8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9FF2716-21C0-CD45-8057-571D6D652E11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DEDEC0CD-DC6C-8A42-B482-1A68982A4DC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09800" y="34290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latin typeface="Comic Sans MS" panose="030F0902030302020204" pitchFamily="66" charset="0"/>
              </a:rPr>
              <a:t>Look at the number sequences and see if you can work out the missing  number.</a:t>
            </a:r>
          </a:p>
        </p:txBody>
      </p:sp>
      <p:pic>
        <p:nvPicPr>
          <p:cNvPr id="10243" name="Picture 4" descr="AG00030_">
            <a:extLst>
              <a:ext uri="{FF2B5EF4-FFF2-40B4-BE49-F238E27FC236}">
                <a16:creationId xmlns:a16="http://schemas.microsoft.com/office/drawing/2014/main" id="{DBC9079A-74D8-6344-A964-B3E10633C8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213" y="548023"/>
            <a:ext cx="2161905" cy="2104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5">
            <a:extLst>
              <a:ext uri="{FF2B5EF4-FFF2-40B4-BE49-F238E27FC236}">
                <a16:creationId xmlns:a16="http://schemas.microsoft.com/office/drawing/2014/main" id="{261E5B9C-5212-CF42-9BC9-81EAF3F925C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GB" altLang="en-US" b="1" dirty="0">
              <a:latin typeface="SassoonPrimaryInfant" pitchFamily="2" charset="0"/>
            </a:endParaRPr>
          </a:p>
          <a:p>
            <a:pPr eaLnBrk="1" hangingPunct="1"/>
            <a:endParaRPr lang="en-GB" altLang="en-US" sz="3600" dirty="0">
              <a:latin typeface="SassoonPrimaryInfant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83A9440-7FD0-3947-9DAF-660116B075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18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16"/>
    </mc:Choice>
    <mc:Fallback xmlns="">
      <p:transition spd="slow" advTm="10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B291606-BD1A-0E46-A23A-49EFF525FDB3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266" name="Rectangle 2">
            <a:extLst>
              <a:ext uri="{FF2B5EF4-FFF2-40B4-BE49-F238E27FC236}">
                <a16:creationId xmlns:a16="http://schemas.microsoft.com/office/drawing/2014/main" id="{8FBB35ED-7865-4E48-9B00-B52B08AC9D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3600" y="2670174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b="1" dirty="0">
                <a:latin typeface="Comic Sans MS" panose="030F0902030302020204" pitchFamily="66" charset="0"/>
              </a:rPr>
              <a:t>Find the number!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A2FB062F-3D68-6B4E-AE7E-3316D040067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33600" y="914400"/>
            <a:ext cx="7848600" cy="1524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4800" b="1">
                <a:solidFill>
                  <a:srgbClr val="FF0000"/>
                </a:solidFill>
              </a:rPr>
              <a:t>1   3   5   7   9   </a:t>
            </a:r>
            <a:r>
              <a:rPr lang="en-GB" altLang="en-US" sz="4800" b="1" u="sng">
                <a:solidFill>
                  <a:srgbClr val="FF0000"/>
                </a:solidFill>
              </a:rPr>
              <a:t>    </a:t>
            </a:r>
            <a:r>
              <a:rPr lang="en-GB" altLang="en-US" sz="4800" b="1">
                <a:solidFill>
                  <a:srgbClr val="FF0000"/>
                </a:solidFill>
              </a:rPr>
              <a:t>   13   15   17</a:t>
            </a:r>
            <a:r>
              <a:rPr lang="en-GB" altLang="en-US" sz="4800"/>
              <a:t>  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BE8D00D7-08C6-3040-ADB9-0970BD7E3B1F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2105025" y="4187826"/>
            <a:ext cx="7848600" cy="1600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4800" b="1" dirty="0">
                <a:solidFill>
                  <a:srgbClr val="000099"/>
                </a:solidFill>
                <a:latin typeface="Comic Sans MS" panose="030F0902030302020204" pitchFamily="66" charset="0"/>
              </a:rPr>
              <a:t>It is the number 11.</a:t>
            </a:r>
          </a:p>
        </p:txBody>
      </p:sp>
      <p:sp>
        <p:nvSpPr>
          <p:cNvPr id="11269" name="Text Box 5">
            <a:extLst>
              <a:ext uri="{FF2B5EF4-FFF2-40B4-BE49-F238E27FC236}">
                <a16:creationId xmlns:a16="http://schemas.microsoft.com/office/drawing/2014/main" id="{32786642-C689-864B-BD76-E32632883C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914401"/>
            <a:ext cx="12192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800" b="1" dirty="0">
                <a:solidFill>
                  <a:srgbClr val="000099"/>
                </a:solidFill>
                <a:latin typeface="SassoonPrimaryInfant" pitchFamily="2" charset="0"/>
              </a:rPr>
              <a:t>11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1ADAD19-53AB-6546-8741-E06F0E74FA4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760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98"/>
    </mc:Choice>
    <mc:Fallback xmlns="">
      <p:transition spd="slow" advTm="29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266" grpId="0"/>
      <p:bldP spid="11268" grpId="0" build="p"/>
      <p:bldP spid="112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582AD3A-05BB-834D-96BD-BCE8C01BAA03}"/>
              </a:ext>
            </a:extLst>
          </p:cNvPr>
          <p:cNvSpPr/>
          <p:nvPr/>
        </p:nvSpPr>
        <p:spPr>
          <a:xfrm>
            <a:off x="282575" y="232068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6E03436F-2667-384E-A9C6-6C737BB852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800" b="1">
                <a:solidFill>
                  <a:srgbClr val="FF0000"/>
                </a:solidFill>
                <a:latin typeface="Comic Sans MS" panose="030F0902030302020204" pitchFamily="66" charset="0"/>
              </a:rPr>
              <a:t>Find the number!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7D76C4AE-9916-914C-8C1E-1D8C406BA23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971800" y="4343400"/>
            <a:ext cx="4648200" cy="1371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4000" b="1">
                <a:solidFill>
                  <a:srgbClr val="FF0000"/>
                </a:solidFill>
                <a:latin typeface="Comic Sans MS" panose="030F0902030302020204" pitchFamily="66" charset="0"/>
              </a:rPr>
              <a:t>Correct! It is the number 15.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BC4F11A0-ACFA-CF41-905D-70CF47CABDBA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981200" y="2209800"/>
            <a:ext cx="8458200" cy="1905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3200" b="1"/>
              <a:t>0    5    10    ____    20    25    30    35    40</a:t>
            </a:r>
          </a:p>
        </p:txBody>
      </p:sp>
      <p:sp>
        <p:nvSpPr>
          <p:cNvPr id="13317" name="Text Box 5">
            <a:extLst>
              <a:ext uri="{FF2B5EF4-FFF2-40B4-BE49-F238E27FC236}">
                <a16:creationId xmlns:a16="http://schemas.microsoft.com/office/drawing/2014/main" id="{88CBAEA2-D2FA-A14B-83F9-F9221826A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2606" y="2111326"/>
            <a:ext cx="83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 b="1" dirty="0">
                <a:latin typeface="SassoonPrimaryInfant" pitchFamily="2" charset="0"/>
              </a:rPr>
              <a:t>15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075995B-46C8-4B4A-AD2A-0B039178B4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130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47"/>
    </mc:Choice>
    <mc:Fallback xmlns="">
      <p:transition spd="slow" advTm="36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315" grpId="0" build="p" autoUpdateAnimBg="0"/>
      <p:bldP spid="13317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134A9A6-A02C-4D47-A55D-81EE31AA2C75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6512D4CC-22C4-2E4B-A3F6-58B54806F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44958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4800" b="1">
                <a:solidFill>
                  <a:srgbClr val="FF0000"/>
                </a:solidFill>
                <a:latin typeface="Comic Sans MS" panose="030F0902030302020204" pitchFamily="66" charset="0"/>
              </a:rPr>
              <a:t>Find the number!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58D5CFB9-85CC-3149-B137-0627990FE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685800"/>
            <a:ext cx="9144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4400" b="1">
                <a:solidFill>
                  <a:srgbClr val="FF0000"/>
                </a:solidFill>
                <a:latin typeface="Comic Sans MS" panose="030F0902030302020204" pitchFamily="66" charset="0"/>
              </a:rPr>
              <a:t>Correct! It is the number 11.</a:t>
            </a: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319B5CFC-B43F-A347-B836-C84120EC41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895600"/>
            <a:ext cx="84582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3600" b="1"/>
              <a:t>17     15     13     ____     9      7      5      3   </a:t>
            </a:r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id="{3C0AEEA5-4DAB-1B4E-9939-465C4E125C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2895600"/>
            <a:ext cx="83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 b="1">
                <a:latin typeface="SassoonPrimaryInfant" pitchFamily="2" charset="0"/>
              </a:rPr>
              <a:t>11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7BC8283-C807-C549-9282-B61BC52FE4D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326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64"/>
    </mc:Choice>
    <mc:Fallback xmlns="">
      <p:transition spd="slow" advTm="47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339" grpId="0" build="p" autoUpdateAnimBg="0"/>
      <p:bldP spid="14340" grpId="0" autoUpdateAnimBg="0"/>
      <p:bldP spid="1434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4A46772-929F-DA41-AFAE-7CE3DB3417B5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B6B9B661-6342-904E-B336-E7EBB9C55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5400" b="1">
                <a:solidFill>
                  <a:srgbClr val="66FF33"/>
                </a:solidFill>
                <a:latin typeface="Comic Sans MS" panose="030F0902030302020204" pitchFamily="66" charset="0"/>
              </a:rPr>
              <a:t>Find the number!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BF18E024-0165-A44D-96EF-4B13C1CF42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4343400"/>
            <a:ext cx="5257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4400" b="1">
                <a:solidFill>
                  <a:srgbClr val="000099"/>
                </a:solidFill>
                <a:latin typeface="Comic Sans MS" panose="030F0902030302020204" pitchFamily="66" charset="0"/>
              </a:rPr>
              <a:t>Correct! </a:t>
            </a:r>
          </a:p>
          <a:p>
            <a:pPr algn="ctr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4400" b="1">
                <a:solidFill>
                  <a:srgbClr val="000099"/>
                </a:solidFill>
                <a:latin typeface="Comic Sans MS" panose="030F0902030302020204" pitchFamily="66" charset="0"/>
              </a:rPr>
              <a:t>It is the number 55.</a:t>
            </a: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E93A1CB-B8E3-DB4F-AB55-7E9EB17B0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514600"/>
            <a:ext cx="9144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4400" b="1">
                <a:latin typeface="Comic Sans MS" panose="030F0902030302020204" pitchFamily="66" charset="0"/>
              </a:rPr>
              <a:t>25   35   45   ___   65   75    </a:t>
            </a:r>
          </a:p>
        </p:txBody>
      </p:sp>
      <p:sp>
        <p:nvSpPr>
          <p:cNvPr id="15365" name="Text Box 5">
            <a:extLst>
              <a:ext uri="{FF2B5EF4-FFF2-40B4-BE49-F238E27FC236}">
                <a16:creationId xmlns:a16="http://schemas.microsoft.com/office/drawing/2014/main" id="{ABC53885-E5CD-DF41-9AE8-CB726E5E7F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1" y="2514600"/>
            <a:ext cx="10715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b="1">
                <a:solidFill>
                  <a:srgbClr val="FF0000"/>
                </a:solidFill>
                <a:latin typeface="Comic Sans MS" panose="030F0902030302020204" pitchFamily="66" charset="0"/>
              </a:rPr>
              <a:t>55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23E1E7B-5CB2-CC4C-A66E-2CD0D0C9F5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566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36"/>
    </mc:Choice>
    <mc:Fallback xmlns="">
      <p:transition spd="slow" advTm="36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363" grpId="0" autoUpdateAnimBg="0"/>
      <p:bldP spid="1536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88AB1DA-47E2-7244-BCF1-3648B2A4B83B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1A2CE560-140E-E043-B867-08D12E36D64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09800" y="5486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b="1" dirty="0">
                <a:latin typeface="Comic Sans MS" panose="030F0902030302020204" pitchFamily="66" charset="0"/>
              </a:rPr>
              <a:t>You have to find all </a:t>
            </a:r>
            <a:br>
              <a:rPr lang="en-GB" altLang="en-US" b="1" dirty="0">
                <a:latin typeface="Comic Sans MS" panose="030F0902030302020204" pitchFamily="66" charset="0"/>
              </a:rPr>
            </a:br>
            <a:r>
              <a:rPr lang="en-GB" altLang="en-US" b="1" u="sng" dirty="0">
                <a:latin typeface="Comic Sans MS" panose="030F0902030302020204" pitchFamily="66" charset="0"/>
              </a:rPr>
              <a:t>three</a:t>
            </a:r>
            <a:r>
              <a:rPr lang="en-GB" altLang="en-US" b="1" dirty="0">
                <a:latin typeface="Comic Sans MS" panose="030F0902030302020204" pitchFamily="66" charset="0"/>
              </a:rPr>
              <a:t> missing numbers!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9257EDD1-AC49-C541-A67B-C6A9FA2A91D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495425" y="2583698"/>
            <a:ext cx="9067800" cy="914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b="1" dirty="0">
                <a:solidFill>
                  <a:srgbClr val="008000"/>
                </a:solidFill>
                <a:latin typeface="Comic Sans MS" panose="030F0902030302020204" pitchFamily="66" charset="0"/>
              </a:rPr>
              <a:t>10   20   ___   40   50   ___  70   ___   90</a:t>
            </a: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id="{ADE54FBE-5BE4-F64B-8B0D-830FC37D1B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304800"/>
            <a:ext cx="8763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400" b="1">
                <a:solidFill>
                  <a:srgbClr val="FF0000"/>
                </a:solidFill>
                <a:latin typeface="Comic Sans MS" panose="030F0902030302020204" pitchFamily="66" charset="0"/>
              </a:rPr>
              <a:t>Solving this sequence is going to be a bit trickier.</a:t>
            </a:r>
            <a:r>
              <a:rPr lang="en-GB" altLang="en-US" sz="3600" b="1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</p:txBody>
      </p:sp>
      <p:sp>
        <p:nvSpPr>
          <p:cNvPr id="17413" name="Text Box 5">
            <a:extLst>
              <a:ext uri="{FF2B5EF4-FFF2-40B4-BE49-F238E27FC236}">
                <a16:creationId xmlns:a16="http://schemas.microsoft.com/office/drawing/2014/main" id="{B3396B77-B616-7C44-B31F-E2DFF1D06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0951" y="2282410"/>
            <a:ext cx="914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dirty="0"/>
              <a:t>30</a:t>
            </a:r>
          </a:p>
        </p:txBody>
      </p:sp>
      <p:sp>
        <p:nvSpPr>
          <p:cNvPr id="17414" name="Text Box 6">
            <a:extLst>
              <a:ext uri="{FF2B5EF4-FFF2-40B4-BE49-F238E27FC236}">
                <a16:creationId xmlns:a16="http://schemas.microsoft.com/office/drawing/2014/main" id="{C37F3B0F-AA1F-5442-8F48-FA3E618CC2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9688" y="2282410"/>
            <a:ext cx="914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dirty="0"/>
              <a:t>60</a:t>
            </a:r>
          </a:p>
        </p:txBody>
      </p:sp>
      <p:sp>
        <p:nvSpPr>
          <p:cNvPr id="17415" name="Text Box 7">
            <a:extLst>
              <a:ext uri="{FF2B5EF4-FFF2-40B4-BE49-F238E27FC236}">
                <a16:creationId xmlns:a16="http://schemas.microsoft.com/office/drawing/2014/main" id="{7BED363A-B3D9-5846-833A-14B1855F91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4143" y="2278898"/>
            <a:ext cx="914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4400" dirty="0"/>
              <a:t>80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2A9A343-A7F3-024A-9322-24FD39EF4A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358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03"/>
    </mc:Choice>
    <mc:Fallback xmlns="">
      <p:transition spd="slow" advTm="723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901148" y="834887"/>
            <a:ext cx="2663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D695F9-0D03-4A45-9A02-37B753750F2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5696" y="417443"/>
            <a:ext cx="4303596" cy="6023113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1BF240A-FD6F-1E45-99FB-B9137F585C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242256"/>
      </p:ext>
    </p:extLst>
  </p:cSld>
  <p:clrMapOvr>
    <a:masterClrMapping/>
  </p:clrMapOvr>
  <p:transition spd="slow" advTm="432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421828" y="877090"/>
            <a:ext cx="21093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Extension Task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886629-F692-9B48-95CC-E431E30F21E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0189" y="438545"/>
            <a:ext cx="4791622" cy="598091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2A7CB66-A3BE-E94C-AFEC-89AB49D2AD6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0356678"/>
      </p:ext>
    </p:extLst>
  </p:cSld>
  <p:clrMapOvr>
    <a:masterClrMapping/>
  </p:clrMapOvr>
  <p:transition spd="slow" advTm="415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421828" y="877090"/>
            <a:ext cx="21093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Extension Task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23D212-243F-2341-B11A-F4E2ADA4D88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4697" y="435805"/>
            <a:ext cx="4243364" cy="598638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F9E34F5-1618-804B-8FF2-D2A8CF106C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2214259"/>
      </p:ext>
    </p:extLst>
  </p:cSld>
  <p:clrMapOvr>
    <a:masterClrMapping/>
  </p:clrMapOvr>
  <p:transition spd="slow" advTm="532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.3|2.4|1.9|1.9|2.5|6.1|3.1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4.8|12.6|-26.7|3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4.7|3.3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3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6|3.6|2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14301</TotalTime>
  <Words>383</Words>
  <Application>Microsoft Macintosh PowerPoint</Application>
  <PresentationFormat>Widescreen</PresentationFormat>
  <Paragraphs>337</Paragraphs>
  <Slides>19</Slides>
  <Notes>4</Notes>
  <HiddenSlides>0</HiddenSlides>
  <MMClips>25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Comic Sans MS</vt:lpstr>
      <vt:lpstr>SassoonPrimaryInfant</vt:lpstr>
      <vt:lpstr>Times New Roman</vt:lpstr>
      <vt:lpstr>Office Theme</vt:lpstr>
      <vt:lpstr>Wednesday 27th January 2021</vt:lpstr>
      <vt:lpstr>L.O: To continue a number sequence.</vt:lpstr>
      <vt:lpstr>PowerPoint Presentation</vt:lpstr>
      <vt:lpstr>What is a sequence? </vt:lpstr>
      <vt:lpstr>Here is a sequence of objects</vt:lpstr>
      <vt:lpstr>Here is a sequence of sounds</vt:lpstr>
      <vt:lpstr>Here is a sequence of letters.</vt:lpstr>
      <vt:lpstr>Here is a sequence of numbers.</vt:lpstr>
      <vt:lpstr>Decide what number should come next  </vt:lpstr>
      <vt:lpstr>Play      and finish these number sequences.</vt:lpstr>
      <vt:lpstr>Look at the number sequences and see if you can work out the missing  number.</vt:lpstr>
      <vt:lpstr>Find the number!</vt:lpstr>
      <vt:lpstr>Find the number!</vt:lpstr>
      <vt:lpstr>PowerPoint Presentation</vt:lpstr>
      <vt:lpstr>PowerPoint Presentation</vt:lpstr>
      <vt:lpstr>You have to find all  three missing numbers!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683</cp:revision>
  <dcterms:created xsi:type="dcterms:W3CDTF">2018-08-10T10:44:35Z</dcterms:created>
  <dcterms:modified xsi:type="dcterms:W3CDTF">2021-01-25T16:36:26Z</dcterms:modified>
</cp:coreProperties>
</file>