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85" r:id="rId2"/>
    <p:sldId id="286" r:id="rId3"/>
    <p:sldId id="268" r:id="rId4"/>
    <p:sldId id="284" r:id="rId5"/>
    <p:sldId id="270" r:id="rId6"/>
    <p:sldId id="273" r:id="rId7"/>
    <p:sldId id="274" r:id="rId8"/>
    <p:sldId id="275" r:id="rId9"/>
    <p:sldId id="283" r:id="rId10"/>
    <p:sldId id="287" r:id="rId11"/>
    <p:sldId id="288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7D97"/>
    <a:srgbClr val="80C1EB"/>
    <a:srgbClr val="FF9999"/>
    <a:srgbClr val="80C390"/>
    <a:srgbClr val="4AA1D9"/>
    <a:srgbClr val="ACDDFC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41D43-FAA9-461C-A852-E2ED99707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1 Syllables</a:t>
            </a:r>
          </a:p>
        </p:txBody>
      </p:sp>
      <p:pic>
        <p:nvPicPr>
          <p:cNvPr id="1026" name="Picture 2" descr="Pin on Literacy">
            <a:extLst>
              <a:ext uri="{FF2B5EF4-FFF2-40B4-BE49-F238E27FC236}">
                <a16:creationId xmlns:a16="http://schemas.microsoft.com/office/drawing/2014/main" id="{8DE6B7EE-256D-4EB2-A49B-F24881DA5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537" y="1473201"/>
            <a:ext cx="3378925" cy="44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2F816C3-4E50-4CA6-BB49-C31D013A45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49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94"/>
    </mc:Choice>
    <mc:Fallback>
      <p:transition spd="slow" advTm="19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97F07-0D34-42A4-AC72-02705CF77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syllable?</a:t>
            </a:r>
          </a:p>
        </p:txBody>
      </p:sp>
      <p:pic>
        <p:nvPicPr>
          <p:cNvPr id="2050" name="Picture 2" descr="Syllable Clapping | Literacy activities, Syllable, Word cards">
            <a:extLst>
              <a:ext uri="{FF2B5EF4-FFF2-40B4-BE49-F238E27FC236}">
                <a16:creationId xmlns:a16="http://schemas.microsoft.com/office/drawing/2014/main" id="{CC1C47D9-FA84-4112-A593-5A16CCAA3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984" y="1598281"/>
            <a:ext cx="7065551" cy="3976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D96202F-7FD2-4EA9-AB3D-577AFEF858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2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495"/>
    </mc:Choice>
    <mc:Fallback>
      <p:transition spd="slow" advTm="64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800" dirty="0">
                <a:latin typeface="+mn-lt"/>
              </a:rPr>
              <a:t>Which sounds make up the missing word?</a:t>
            </a:r>
            <a:endParaRPr lang="en-GB" sz="2800" dirty="0"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4DC4A74-4A55-4338-AE50-FF97419DCE18}"/>
              </a:ext>
            </a:extLst>
          </p:cNvPr>
          <p:cNvSpPr/>
          <p:nvPr/>
        </p:nvSpPr>
        <p:spPr>
          <a:xfrm>
            <a:off x="1183488" y="1473201"/>
            <a:ext cx="3816350" cy="3637324"/>
          </a:xfrm>
          <a:prstGeom prst="roundRect">
            <a:avLst>
              <a:gd name="adj" fmla="val 4905"/>
            </a:avLst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87B22-7EFC-464F-938E-D4F3B82C7437}"/>
              </a:ext>
            </a:extLst>
          </p:cNvPr>
          <p:cNvSpPr/>
          <p:nvPr/>
        </p:nvSpPr>
        <p:spPr>
          <a:xfrm>
            <a:off x="5594495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i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F7C2A4-85E8-471B-86D4-AB8BE8E5EFF6}"/>
              </a:ext>
            </a:extLst>
          </p:cNvPr>
          <p:cNvSpPr/>
          <p:nvPr/>
        </p:nvSpPr>
        <p:spPr>
          <a:xfrm>
            <a:off x="6555017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f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03640A-D93E-4880-93E3-D50CDAA64BD5}"/>
              </a:ext>
            </a:extLst>
          </p:cNvPr>
          <p:cNvSpPr/>
          <p:nvPr/>
        </p:nvSpPr>
        <p:spPr>
          <a:xfrm>
            <a:off x="7515539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r</a:t>
            </a:r>
            <a:endParaRPr lang="en-GB" sz="3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0BC2E3-8DD9-4233-A58B-742A3FE941B7}"/>
              </a:ext>
            </a:extLst>
          </p:cNvPr>
          <p:cNvSpPr/>
          <p:nvPr/>
        </p:nvSpPr>
        <p:spPr>
          <a:xfrm>
            <a:off x="5594495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d</a:t>
            </a:r>
            <a:endParaRPr lang="en-GB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F15634-7B5D-41FA-BF4E-0A72BC8BE1C0}"/>
              </a:ext>
            </a:extLst>
          </p:cNvPr>
          <p:cNvSpPr/>
          <p:nvPr/>
        </p:nvSpPr>
        <p:spPr>
          <a:xfrm>
            <a:off x="6555017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qu</a:t>
            </a:r>
            <a:endParaRPr lang="en-GB" sz="36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02774A1-09EE-4C9C-9DC7-6786F3C8A4C5}"/>
              </a:ext>
            </a:extLst>
          </p:cNvPr>
          <p:cNvSpPr/>
          <p:nvPr/>
        </p:nvSpPr>
        <p:spPr>
          <a:xfrm>
            <a:off x="7515539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l</a:t>
            </a:r>
            <a:endParaRPr lang="en-GB" sz="36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170274B-1265-4E99-A44B-DD7CFCA49FAE}"/>
              </a:ext>
            </a:extLst>
          </p:cNvPr>
          <p:cNvSpPr/>
          <p:nvPr/>
        </p:nvSpPr>
        <p:spPr>
          <a:xfrm>
            <a:off x="5594495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ch</a:t>
            </a:r>
            <a:endParaRPr lang="en-GB" sz="36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D4BFE9-DB5C-41E8-B90E-E2B135FAEE62}"/>
              </a:ext>
            </a:extLst>
          </p:cNvPr>
          <p:cNvSpPr/>
          <p:nvPr/>
        </p:nvSpPr>
        <p:spPr>
          <a:xfrm>
            <a:off x="6555017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a</a:t>
            </a:r>
            <a:endParaRPr lang="en-GB" sz="36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D52E966-052D-4EC9-AF2D-011289B1EFB0}"/>
              </a:ext>
            </a:extLst>
          </p:cNvPr>
          <p:cNvSpPr/>
          <p:nvPr/>
        </p:nvSpPr>
        <p:spPr>
          <a:xfrm>
            <a:off x="7515539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h</a:t>
            </a:r>
            <a:endParaRPr lang="en-GB" sz="36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CD51D5C-D3C1-4972-A298-B29E4146286E}"/>
              </a:ext>
            </a:extLst>
          </p:cNvPr>
          <p:cNvSpPr/>
          <p:nvPr/>
        </p:nvSpPr>
        <p:spPr>
          <a:xfrm>
            <a:off x="5594495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e</a:t>
            </a:r>
            <a:endParaRPr lang="en-GB" sz="36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70AE447-DB0D-40FE-8231-0CE358B3FE6F}"/>
              </a:ext>
            </a:extLst>
          </p:cNvPr>
          <p:cNvSpPr/>
          <p:nvPr/>
        </p:nvSpPr>
        <p:spPr>
          <a:xfrm>
            <a:off x="6555017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</a:t>
            </a:r>
            <a:endParaRPr lang="en-GB" sz="36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71918-70A3-4FEB-AFE4-875D2F8B5C7F}"/>
              </a:ext>
            </a:extLst>
          </p:cNvPr>
          <p:cNvSpPr/>
          <p:nvPr/>
        </p:nvSpPr>
        <p:spPr>
          <a:xfrm>
            <a:off x="7515539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ou</a:t>
            </a:r>
            <a:endParaRPr lang="en-GB" sz="36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F5BFAE-7284-4CF6-9DD4-44FEF00BD501}"/>
              </a:ext>
            </a:extLst>
          </p:cNvPr>
          <p:cNvSpPr/>
          <p:nvPr/>
        </p:nvSpPr>
        <p:spPr>
          <a:xfrm>
            <a:off x="5594494" y="5243275"/>
            <a:ext cx="2793856" cy="849550"/>
          </a:xfrm>
          <a:prstGeom prst="rect">
            <a:avLst/>
          </a:prstGeom>
          <a:solidFill>
            <a:srgbClr val="80C3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schemeClr val="bg1"/>
                </a:solidFill>
              </a:rPr>
              <a:t>Reveal Answer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040E02B-B66B-42EC-8D77-83ECCA0C34A7}"/>
              </a:ext>
            </a:extLst>
          </p:cNvPr>
          <p:cNvSpPr/>
          <p:nvPr/>
        </p:nvSpPr>
        <p:spPr>
          <a:xfrm>
            <a:off x="755650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403C668-6163-4AE2-A99E-FD7E89FA945B}"/>
              </a:ext>
            </a:extLst>
          </p:cNvPr>
          <p:cNvSpPr/>
          <p:nvPr/>
        </p:nvSpPr>
        <p:spPr>
          <a:xfrm>
            <a:off x="1417028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2A272A-9ACD-47F3-B455-2C7B20531562}"/>
              </a:ext>
            </a:extLst>
          </p:cNvPr>
          <p:cNvSpPr/>
          <p:nvPr/>
        </p:nvSpPr>
        <p:spPr>
          <a:xfrm>
            <a:off x="2078406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303A19E-7C29-433C-9C7D-AAEF5F7E4416}"/>
              </a:ext>
            </a:extLst>
          </p:cNvPr>
          <p:cNvSpPr/>
          <p:nvPr/>
        </p:nvSpPr>
        <p:spPr>
          <a:xfrm>
            <a:off x="2739784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7492577-5BF0-44E6-ADA7-A81537543327}"/>
              </a:ext>
            </a:extLst>
          </p:cNvPr>
          <p:cNvSpPr/>
          <p:nvPr/>
        </p:nvSpPr>
        <p:spPr>
          <a:xfrm>
            <a:off x="3401162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4B81A86-3C68-4A05-91A8-19057B6DD81E}"/>
              </a:ext>
            </a:extLst>
          </p:cNvPr>
          <p:cNvSpPr/>
          <p:nvPr/>
        </p:nvSpPr>
        <p:spPr>
          <a:xfrm>
            <a:off x="4062540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D58A5-1A6E-46FA-9519-43D1C3B8A17A}"/>
              </a:ext>
            </a:extLst>
          </p:cNvPr>
          <p:cNvSpPr txBox="1"/>
          <p:nvPr/>
        </p:nvSpPr>
        <p:spPr>
          <a:xfrm>
            <a:off x="755651" y="5344884"/>
            <a:ext cx="66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 err="1"/>
              <a:t>ch</a:t>
            </a:r>
            <a:endParaRPr lang="en-GB" sz="36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B527CF1-6144-43C4-9A53-125B530838F1}"/>
              </a:ext>
            </a:extLst>
          </p:cNvPr>
          <p:cNvSpPr txBox="1"/>
          <p:nvPr/>
        </p:nvSpPr>
        <p:spPr>
          <a:xfrm>
            <a:off x="1496367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i</a:t>
            </a:r>
            <a:endParaRPr lang="en-GB" sz="36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B545CFC-7435-4478-80D4-749AA676482B}"/>
              </a:ext>
            </a:extLst>
          </p:cNvPr>
          <p:cNvSpPr txBox="1"/>
          <p:nvPr/>
        </p:nvSpPr>
        <p:spPr>
          <a:xfrm>
            <a:off x="2157745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l</a:t>
            </a:r>
            <a:endParaRPr lang="en-GB" sz="36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EE6E14C-0429-46FF-B145-EC5FD34421A9}"/>
              </a:ext>
            </a:extLst>
          </p:cNvPr>
          <p:cNvSpPr txBox="1"/>
          <p:nvPr/>
        </p:nvSpPr>
        <p:spPr>
          <a:xfrm>
            <a:off x="2819123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d</a:t>
            </a:r>
            <a:endParaRPr lang="en-GB" sz="36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A49B78-4EDA-46A1-A986-EA33B4C1A978}"/>
              </a:ext>
            </a:extLst>
          </p:cNvPr>
          <p:cNvSpPr txBox="1"/>
          <p:nvPr/>
        </p:nvSpPr>
        <p:spPr>
          <a:xfrm>
            <a:off x="3480501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r</a:t>
            </a:r>
            <a:endParaRPr lang="en-GB" sz="36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931B2E9-E4BE-4B17-A876-1C6C41C66EE4}"/>
              </a:ext>
            </a:extLst>
          </p:cNvPr>
          <p:cNvSpPr txBox="1"/>
          <p:nvPr/>
        </p:nvSpPr>
        <p:spPr>
          <a:xfrm>
            <a:off x="4141879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e</a:t>
            </a:r>
            <a:endParaRPr lang="en-GB" sz="36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D9C6B2D-C64B-4C61-B4C4-3FA64D99BE82}"/>
              </a:ext>
            </a:extLst>
          </p:cNvPr>
          <p:cNvSpPr/>
          <p:nvPr/>
        </p:nvSpPr>
        <p:spPr>
          <a:xfrm>
            <a:off x="4723918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544E1B-1122-4520-80DC-2EDE036F6A35}"/>
              </a:ext>
            </a:extLst>
          </p:cNvPr>
          <p:cNvSpPr txBox="1"/>
          <p:nvPr/>
        </p:nvSpPr>
        <p:spPr>
          <a:xfrm>
            <a:off x="4803257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n</a:t>
            </a:r>
            <a:endParaRPr lang="en-GB" sz="36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B796175-DF3F-4B0F-97E8-DF109F338D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110" y="2102633"/>
            <a:ext cx="3221808" cy="2612819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2567933E-67D2-4840-BDDD-3926B8D38A68}"/>
              </a:ext>
            </a:extLst>
          </p:cNvPr>
          <p:cNvSpPr/>
          <p:nvPr/>
        </p:nvSpPr>
        <p:spPr>
          <a:xfrm>
            <a:off x="6554755" y="1473201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3828306-9915-49A7-8505-9A229A652CF5}"/>
              </a:ext>
            </a:extLst>
          </p:cNvPr>
          <p:cNvSpPr/>
          <p:nvPr/>
        </p:nvSpPr>
        <p:spPr>
          <a:xfrm>
            <a:off x="6554755" y="2394413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563B31D-B055-438D-A996-F3E856E38D9C}"/>
              </a:ext>
            </a:extLst>
          </p:cNvPr>
          <p:cNvSpPr/>
          <p:nvPr/>
        </p:nvSpPr>
        <p:spPr>
          <a:xfrm>
            <a:off x="6554232" y="3336134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3B27C8A-0093-4D36-A27F-EFC1B6D9ED78}"/>
              </a:ext>
            </a:extLst>
          </p:cNvPr>
          <p:cNvSpPr/>
          <p:nvPr/>
        </p:nvSpPr>
        <p:spPr>
          <a:xfrm>
            <a:off x="7515277" y="4260975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DA04BCB-7A55-436E-81B3-41B66ED72800}"/>
              </a:ext>
            </a:extLst>
          </p:cNvPr>
          <p:cNvSpPr/>
          <p:nvPr/>
        </p:nvSpPr>
        <p:spPr>
          <a:xfrm>
            <a:off x="7515278" y="3335164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13" name="Arrow: Right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586DCF2-1194-4762-B290-3E67E596B894}"/>
              </a:ext>
            </a:extLst>
          </p:cNvPr>
          <p:cNvSpPr/>
          <p:nvPr/>
        </p:nvSpPr>
        <p:spPr>
          <a:xfrm>
            <a:off x="8516193" y="738281"/>
            <a:ext cx="545653" cy="491589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BCCCE16-71CB-4231-918F-D2C03CFFC5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687"/>
    </mc:Choice>
    <mc:Fallback>
      <p:transition spd="slow" advTm="45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 isNarration="1">
              <p:cMediaNode vol="80000" showWhenStopped="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4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9" grpId="0"/>
      <p:bldP spid="49" grpId="1"/>
      <p:bldP spid="50" grpId="0" animBg="1"/>
      <p:bldP spid="51" grpId="0" animBg="1"/>
      <p:bldP spid="52" grpId="0" animBg="1"/>
      <p:bldP spid="53" grpId="0" animBg="1"/>
      <p:bldP spid="54" grpId="0" animBg="1"/>
    </p:bldLst>
  </p:timing>
  <p:extLst>
    <p:ext uri="{E180D4A7-C9FB-4DFB-919C-405C955672EB}">
      <p14:showEvtLst xmlns:p14="http://schemas.microsoft.com/office/powerpoint/2010/main">
        <p14:triggerEvt type="onClick" time="27271" objId="30"/>
        <p14:triggerEvt type="onClick" time="29147" objId="6"/>
        <p14:triggerEvt type="onClick" time="30728" objId="29"/>
        <p14:triggerEvt type="onClick" time="36149" objId="27"/>
        <p14:triggerEvt type="onClick" time="38301" objId="23"/>
        <p14:triggerEvt type="onClick" time="40190" objId="33"/>
        <p14:triggerEvt type="onClick" time="41868" objId="3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800" dirty="0">
                <a:latin typeface="+mn-lt"/>
              </a:rPr>
              <a:t>Which sounds make up the missing word?</a:t>
            </a:r>
            <a:endParaRPr lang="en-GB" sz="2800" dirty="0"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4DC4A74-4A55-4338-AE50-FF97419DCE18}"/>
              </a:ext>
            </a:extLst>
          </p:cNvPr>
          <p:cNvSpPr/>
          <p:nvPr/>
        </p:nvSpPr>
        <p:spPr>
          <a:xfrm>
            <a:off x="1183488" y="1473201"/>
            <a:ext cx="3816350" cy="3637324"/>
          </a:xfrm>
          <a:prstGeom prst="roundRect">
            <a:avLst>
              <a:gd name="adj" fmla="val 4905"/>
            </a:avLst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87B22-7EFC-464F-938E-D4F3B82C7437}"/>
              </a:ext>
            </a:extLst>
          </p:cNvPr>
          <p:cNvSpPr/>
          <p:nvPr/>
        </p:nvSpPr>
        <p:spPr>
          <a:xfrm>
            <a:off x="5594495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s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F7C2A4-85E8-471B-86D4-AB8BE8E5EFF6}"/>
              </a:ext>
            </a:extLst>
          </p:cNvPr>
          <p:cNvSpPr/>
          <p:nvPr/>
        </p:nvSpPr>
        <p:spPr>
          <a:xfrm>
            <a:off x="6555017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t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03640A-D93E-4880-93E3-D50CDAA64BD5}"/>
              </a:ext>
            </a:extLst>
          </p:cNvPr>
          <p:cNvSpPr/>
          <p:nvPr/>
        </p:nvSpPr>
        <p:spPr>
          <a:xfrm>
            <a:off x="7515539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f</a:t>
            </a:r>
            <a:endParaRPr lang="en-GB" sz="3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0BC2E3-8DD9-4233-A58B-742A3FE941B7}"/>
              </a:ext>
            </a:extLst>
          </p:cNvPr>
          <p:cNvSpPr/>
          <p:nvPr/>
        </p:nvSpPr>
        <p:spPr>
          <a:xfrm>
            <a:off x="5594495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y</a:t>
            </a:r>
            <a:endParaRPr lang="en-GB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F15634-7B5D-41FA-BF4E-0A72BC8BE1C0}"/>
              </a:ext>
            </a:extLst>
          </p:cNvPr>
          <p:cNvSpPr/>
          <p:nvPr/>
        </p:nvSpPr>
        <p:spPr>
          <a:xfrm>
            <a:off x="6555017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a</a:t>
            </a:r>
            <a:endParaRPr lang="en-GB" sz="36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02774A1-09EE-4C9C-9DC7-6786F3C8A4C5}"/>
              </a:ext>
            </a:extLst>
          </p:cNvPr>
          <p:cNvSpPr/>
          <p:nvPr/>
        </p:nvSpPr>
        <p:spPr>
          <a:xfrm>
            <a:off x="7515539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o</a:t>
            </a:r>
            <a:endParaRPr lang="en-GB" sz="36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170274B-1265-4E99-A44B-DD7CFCA49FAE}"/>
              </a:ext>
            </a:extLst>
          </p:cNvPr>
          <p:cNvSpPr/>
          <p:nvPr/>
        </p:nvSpPr>
        <p:spPr>
          <a:xfrm>
            <a:off x="5594495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c</a:t>
            </a:r>
            <a:endParaRPr lang="en-GB" sz="36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D4BFE9-DB5C-41E8-B90E-E2B135FAEE62}"/>
              </a:ext>
            </a:extLst>
          </p:cNvPr>
          <p:cNvSpPr/>
          <p:nvPr/>
        </p:nvSpPr>
        <p:spPr>
          <a:xfrm>
            <a:off x="6555017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p</a:t>
            </a:r>
            <a:endParaRPr lang="en-GB" sz="36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D52E966-052D-4EC9-AF2D-011289B1EFB0}"/>
              </a:ext>
            </a:extLst>
          </p:cNvPr>
          <p:cNvSpPr/>
          <p:nvPr/>
        </p:nvSpPr>
        <p:spPr>
          <a:xfrm>
            <a:off x="7515539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d</a:t>
            </a:r>
            <a:endParaRPr lang="en-GB" sz="36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CD51D5C-D3C1-4972-A298-B29E4146286E}"/>
              </a:ext>
            </a:extLst>
          </p:cNvPr>
          <p:cNvSpPr/>
          <p:nvPr/>
        </p:nvSpPr>
        <p:spPr>
          <a:xfrm>
            <a:off x="5594495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</a:t>
            </a:r>
            <a:endParaRPr lang="en-GB" sz="36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70AE447-DB0D-40FE-8231-0CE358B3FE6F}"/>
              </a:ext>
            </a:extLst>
          </p:cNvPr>
          <p:cNvSpPr/>
          <p:nvPr/>
        </p:nvSpPr>
        <p:spPr>
          <a:xfrm>
            <a:off x="6555017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u</a:t>
            </a:r>
            <a:endParaRPr lang="en-GB" sz="36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71918-70A3-4FEB-AFE4-875D2F8B5C7F}"/>
              </a:ext>
            </a:extLst>
          </p:cNvPr>
          <p:cNvSpPr/>
          <p:nvPr/>
        </p:nvSpPr>
        <p:spPr>
          <a:xfrm>
            <a:off x="7515539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i</a:t>
            </a:r>
            <a:endParaRPr lang="en-GB" sz="36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F5BFAE-7284-4CF6-9DD4-44FEF00BD501}"/>
              </a:ext>
            </a:extLst>
          </p:cNvPr>
          <p:cNvSpPr/>
          <p:nvPr/>
        </p:nvSpPr>
        <p:spPr>
          <a:xfrm>
            <a:off x="5594494" y="5243275"/>
            <a:ext cx="2793856" cy="849550"/>
          </a:xfrm>
          <a:prstGeom prst="rect">
            <a:avLst/>
          </a:prstGeom>
          <a:solidFill>
            <a:srgbClr val="80C3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schemeClr val="bg1"/>
                </a:solidFill>
              </a:rPr>
              <a:t>Reveal Answer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040E02B-B66B-42EC-8D77-83ECCA0C34A7}"/>
              </a:ext>
            </a:extLst>
          </p:cNvPr>
          <p:cNvSpPr/>
          <p:nvPr/>
        </p:nvSpPr>
        <p:spPr>
          <a:xfrm>
            <a:off x="755650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403C668-6163-4AE2-A99E-FD7E89FA945B}"/>
              </a:ext>
            </a:extLst>
          </p:cNvPr>
          <p:cNvSpPr/>
          <p:nvPr/>
        </p:nvSpPr>
        <p:spPr>
          <a:xfrm>
            <a:off x="1417028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2A272A-9ACD-47F3-B455-2C7B20531562}"/>
              </a:ext>
            </a:extLst>
          </p:cNvPr>
          <p:cNvSpPr/>
          <p:nvPr/>
        </p:nvSpPr>
        <p:spPr>
          <a:xfrm>
            <a:off x="2078406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303A19E-7C29-433C-9C7D-AAEF5F7E4416}"/>
              </a:ext>
            </a:extLst>
          </p:cNvPr>
          <p:cNvSpPr/>
          <p:nvPr/>
        </p:nvSpPr>
        <p:spPr>
          <a:xfrm>
            <a:off x="2739784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7492577-5BF0-44E6-ADA7-A81537543327}"/>
              </a:ext>
            </a:extLst>
          </p:cNvPr>
          <p:cNvSpPr/>
          <p:nvPr/>
        </p:nvSpPr>
        <p:spPr>
          <a:xfrm>
            <a:off x="3401162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4B81A86-3C68-4A05-91A8-19057B6DD81E}"/>
              </a:ext>
            </a:extLst>
          </p:cNvPr>
          <p:cNvSpPr/>
          <p:nvPr/>
        </p:nvSpPr>
        <p:spPr>
          <a:xfrm>
            <a:off x="4062540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D58A5-1A6E-46FA-9519-43D1C3B8A17A}"/>
              </a:ext>
            </a:extLst>
          </p:cNvPr>
          <p:cNvSpPr txBox="1"/>
          <p:nvPr/>
        </p:nvSpPr>
        <p:spPr>
          <a:xfrm>
            <a:off x="755651" y="5344884"/>
            <a:ext cx="66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s</a:t>
            </a:r>
            <a:endParaRPr lang="en-GB" sz="36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B527CF1-6144-43C4-9A53-125B530838F1}"/>
              </a:ext>
            </a:extLst>
          </p:cNvPr>
          <p:cNvSpPr txBox="1"/>
          <p:nvPr/>
        </p:nvSpPr>
        <p:spPr>
          <a:xfrm>
            <a:off x="1496367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a</a:t>
            </a:r>
            <a:endParaRPr lang="en-GB" sz="36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B545CFC-7435-4478-80D4-749AA676482B}"/>
              </a:ext>
            </a:extLst>
          </p:cNvPr>
          <p:cNvSpPr txBox="1"/>
          <p:nvPr/>
        </p:nvSpPr>
        <p:spPr>
          <a:xfrm>
            <a:off x="2157745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n</a:t>
            </a:r>
            <a:endParaRPr lang="en-GB" sz="36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EE6E14C-0429-46FF-B145-EC5FD34421A9}"/>
              </a:ext>
            </a:extLst>
          </p:cNvPr>
          <p:cNvSpPr txBox="1"/>
          <p:nvPr/>
        </p:nvSpPr>
        <p:spPr>
          <a:xfrm>
            <a:off x="2819123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d</a:t>
            </a:r>
            <a:endParaRPr lang="en-GB" sz="36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A49B78-4EDA-46A1-A986-EA33B4C1A978}"/>
              </a:ext>
            </a:extLst>
          </p:cNvPr>
          <p:cNvSpPr txBox="1"/>
          <p:nvPr/>
        </p:nvSpPr>
        <p:spPr>
          <a:xfrm>
            <a:off x="3480501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p</a:t>
            </a:r>
            <a:endParaRPr lang="en-GB" sz="36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931B2E9-E4BE-4B17-A876-1C6C41C66EE4}"/>
              </a:ext>
            </a:extLst>
          </p:cNvPr>
          <p:cNvSpPr txBox="1"/>
          <p:nvPr/>
        </p:nvSpPr>
        <p:spPr>
          <a:xfrm>
            <a:off x="4141879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i</a:t>
            </a:r>
            <a:endParaRPr lang="en-GB" sz="36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D9C6B2D-C64B-4C61-B4C4-3FA64D99BE82}"/>
              </a:ext>
            </a:extLst>
          </p:cNvPr>
          <p:cNvSpPr/>
          <p:nvPr/>
        </p:nvSpPr>
        <p:spPr>
          <a:xfrm>
            <a:off x="4723918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544E1B-1122-4520-80DC-2EDE036F6A35}"/>
              </a:ext>
            </a:extLst>
          </p:cNvPr>
          <p:cNvSpPr txBox="1"/>
          <p:nvPr/>
        </p:nvSpPr>
        <p:spPr>
          <a:xfrm>
            <a:off x="4803257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t</a:t>
            </a:r>
            <a:endParaRPr lang="en-GB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A07A5F-4FB8-4481-91E5-C4D4A60614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864" y="2627632"/>
            <a:ext cx="3171070" cy="1408170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2C0483FE-AFC3-4C72-9849-92BB83AED939}"/>
              </a:ext>
            </a:extLst>
          </p:cNvPr>
          <p:cNvSpPr/>
          <p:nvPr/>
        </p:nvSpPr>
        <p:spPr>
          <a:xfrm>
            <a:off x="7515539" y="14718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4802A4B-D1CD-44E5-A13F-5D6CFE020410}"/>
              </a:ext>
            </a:extLst>
          </p:cNvPr>
          <p:cNvSpPr/>
          <p:nvPr/>
        </p:nvSpPr>
        <p:spPr>
          <a:xfrm>
            <a:off x="7515537" y="24060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7EE2E12-C878-4571-B340-F990A8A1275C}"/>
              </a:ext>
            </a:extLst>
          </p:cNvPr>
          <p:cNvSpPr/>
          <p:nvPr/>
        </p:nvSpPr>
        <p:spPr>
          <a:xfrm>
            <a:off x="5594885" y="24060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B57D6CC-57DD-4ADA-9257-27199A8C557E}"/>
              </a:ext>
            </a:extLst>
          </p:cNvPr>
          <p:cNvSpPr/>
          <p:nvPr/>
        </p:nvSpPr>
        <p:spPr>
          <a:xfrm>
            <a:off x="5594494" y="3330504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45752A5-5966-43B5-82E6-DB28F5638D38}"/>
              </a:ext>
            </a:extLst>
          </p:cNvPr>
          <p:cNvSpPr/>
          <p:nvPr/>
        </p:nvSpPr>
        <p:spPr>
          <a:xfrm>
            <a:off x="6555016" y="426549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6" name="Arrow: Left 5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B04EC388-37E3-4AF4-8CD3-16D1309B6C7E}"/>
              </a:ext>
            </a:extLst>
          </p:cNvPr>
          <p:cNvSpPr/>
          <p:nvPr/>
        </p:nvSpPr>
        <p:spPr>
          <a:xfrm>
            <a:off x="71626" y="722226"/>
            <a:ext cx="532381" cy="507644"/>
          </a:xfrm>
          <a:prstGeom prst="lef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Arrow: Right 5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0D661D6-3D54-4245-8465-5108599B5C63}"/>
              </a:ext>
            </a:extLst>
          </p:cNvPr>
          <p:cNvSpPr/>
          <p:nvPr/>
        </p:nvSpPr>
        <p:spPr>
          <a:xfrm>
            <a:off x="8516193" y="738281"/>
            <a:ext cx="545653" cy="491589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CACD96-7DF9-409A-8E7F-EC7D7FC5BB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62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532"/>
    </mc:Choice>
    <mc:Fallback>
      <p:transition spd="slow" advTm="32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 isNarration="1">
              <p:cMediaNode vol="80000" showWhenStopped="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4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9" grpId="0"/>
      <p:bldP spid="49" grpId="1"/>
      <p:bldP spid="51" grpId="0" animBg="1"/>
      <p:bldP spid="52" grpId="0" animBg="1"/>
      <p:bldP spid="53" grpId="0" animBg="1"/>
      <p:bldP spid="54" grpId="0" animBg="1"/>
      <p:bldP spid="55" grpId="0" animBg="1"/>
    </p:bldLst>
  </p:timing>
  <p:extLst>
    <p:ext uri="{E180D4A7-C9FB-4DFB-919C-405C955672EB}">
      <p14:showEvtLst xmlns:p14="http://schemas.microsoft.com/office/powerpoint/2010/main">
        <p14:triggerEvt type="onClick" time="16022" objId="6"/>
        <p14:triggerEvt type="onClick" time="17589" objId="28"/>
        <p14:triggerEvt type="onClick" time="19402" objId="33"/>
        <p14:triggerEvt type="onClick" time="21325" objId="32"/>
        <p14:triggerEvt type="onClick" time="26510" objId="31"/>
        <p14:triggerEvt type="onClick" time="28052" objId="35"/>
        <p14:triggerEvt type="onClick" time="29409" objId="18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800" dirty="0">
                <a:latin typeface="+mn-lt"/>
              </a:rPr>
              <a:t>Which sounds make up the missing word?</a:t>
            </a:r>
            <a:endParaRPr lang="en-GB" sz="2800" dirty="0"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4DC4A74-4A55-4338-AE50-FF97419DCE18}"/>
              </a:ext>
            </a:extLst>
          </p:cNvPr>
          <p:cNvSpPr/>
          <p:nvPr/>
        </p:nvSpPr>
        <p:spPr>
          <a:xfrm>
            <a:off x="1183488" y="1473201"/>
            <a:ext cx="3816350" cy="3637324"/>
          </a:xfrm>
          <a:prstGeom prst="roundRect">
            <a:avLst>
              <a:gd name="adj" fmla="val 4905"/>
            </a:avLst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87B22-7EFC-464F-938E-D4F3B82C7437}"/>
              </a:ext>
            </a:extLst>
          </p:cNvPr>
          <p:cNvSpPr/>
          <p:nvPr/>
        </p:nvSpPr>
        <p:spPr>
          <a:xfrm>
            <a:off x="5594495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i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F7C2A4-85E8-471B-86D4-AB8BE8E5EFF6}"/>
              </a:ext>
            </a:extLst>
          </p:cNvPr>
          <p:cNvSpPr/>
          <p:nvPr/>
        </p:nvSpPr>
        <p:spPr>
          <a:xfrm>
            <a:off x="6555017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i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03640A-D93E-4880-93E3-D50CDAA64BD5}"/>
              </a:ext>
            </a:extLst>
          </p:cNvPr>
          <p:cNvSpPr/>
          <p:nvPr/>
        </p:nvSpPr>
        <p:spPr>
          <a:xfrm>
            <a:off x="7515539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f</a:t>
            </a:r>
            <a:endParaRPr lang="en-GB" sz="3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0BC2E3-8DD9-4233-A58B-742A3FE941B7}"/>
              </a:ext>
            </a:extLst>
          </p:cNvPr>
          <p:cNvSpPr/>
          <p:nvPr/>
        </p:nvSpPr>
        <p:spPr>
          <a:xfrm>
            <a:off x="5594495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b</a:t>
            </a:r>
            <a:endParaRPr lang="en-GB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F15634-7B5D-41FA-BF4E-0A72BC8BE1C0}"/>
              </a:ext>
            </a:extLst>
          </p:cNvPr>
          <p:cNvSpPr/>
          <p:nvPr/>
        </p:nvSpPr>
        <p:spPr>
          <a:xfrm>
            <a:off x="6555017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er</a:t>
            </a:r>
            <a:endParaRPr lang="en-GB" sz="36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02774A1-09EE-4C9C-9DC7-6786F3C8A4C5}"/>
              </a:ext>
            </a:extLst>
          </p:cNvPr>
          <p:cNvSpPr/>
          <p:nvPr/>
        </p:nvSpPr>
        <p:spPr>
          <a:xfrm>
            <a:off x="7515539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p</a:t>
            </a:r>
            <a:endParaRPr lang="en-GB" sz="36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170274B-1265-4E99-A44B-DD7CFCA49FAE}"/>
              </a:ext>
            </a:extLst>
          </p:cNvPr>
          <p:cNvSpPr/>
          <p:nvPr/>
        </p:nvSpPr>
        <p:spPr>
          <a:xfrm>
            <a:off x="5594495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ll</a:t>
            </a:r>
            <a:endParaRPr lang="en-GB" sz="36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D4BFE9-DB5C-41E8-B90E-E2B135FAEE62}"/>
              </a:ext>
            </a:extLst>
          </p:cNvPr>
          <p:cNvSpPr/>
          <p:nvPr/>
        </p:nvSpPr>
        <p:spPr>
          <a:xfrm>
            <a:off x="6555017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q</a:t>
            </a:r>
            <a:endParaRPr lang="en-GB" sz="36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D52E966-052D-4EC9-AF2D-011289B1EFB0}"/>
              </a:ext>
            </a:extLst>
          </p:cNvPr>
          <p:cNvSpPr/>
          <p:nvPr/>
        </p:nvSpPr>
        <p:spPr>
          <a:xfrm>
            <a:off x="7515539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d</a:t>
            </a:r>
            <a:endParaRPr lang="en-GB" sz="36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CD51D5C-D3C1-4972-A298-B29E4146286E}"/>
              </a:ext>
            </a:extLst>
          </p:cNvPr>
          <p:cNvSpPr/>
          <p:nvPr/>
        </p:nvSpPr>
        <p:spPr>
          <a:xfrm>
            <a:off x="5594495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</a:t>
            </a:r>
            <a:endParaRPr lang="en-GB" sz="36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70AE447-DB0D-40FE-8231-0CE358B3FE6F}"/>
              </a:ext>
            </a:extLst>
          </p:cNvPr>
          <p:cNvSpPr/>
          <p:nvPr/>
        </p:nvSpPr>
        <p:spPr>
          <a:xfrm>
            <a:off x="6555017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m</a:t>
            </a:r>
            <a:endParaRPr lang="en-GB" sz="36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71918-70A3-4FEB-AFE4-875D2F8B5C7F}"/>
              </a:ext>
            </a:extLst>
          </p:cNvPr>
          <p:cNvSpPr/>
          <p:nvPr/>
        </p:nvSpPr>
        <p:spPr>
          <a:xfrm>
            <a:off x="7515539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w</a:t>
            </a:r>
            <a:endParaRPr lang="en-GB" sz="36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F5BFAE-7284-4CF6-9DD4-44FEF00BD501}"/>
              </a:ext>
            </a:extLst>
          </p:cNvPr>
          <p:cNvSpPr/>
          <p:nvPr/>
        </p:nvSpPr>
        <p:spPr>
          <a:xfrm>
            <a:off x="5594494" y="5243275"/>
            <a:ext cx="2793856" cy="849550"/>
          </a:xfrm>
          <a:prstGeom prst="rect">
            <a:avLst/>
          </a:prstGeom>
          <a:solidFill>
            <a:srgbClr val="80C3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schemeClr val="bg1"/>
                </a:solidFill>
              </a:rPr>
              <a:t>Reveal Answer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040E02B-B66B-42EC-8D77-83ECCA0C34A7}"/>
              </a:ext>
            </a:extLst>
          </p:cNvPr>
          <p:cNvSpPr/>
          <p:nvPr/>
        </p:nvSpPr>
        <p:spPr>
          <a:xfrm>
            <a:off x="755650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403C668-6163-4AE2-A99E-FD7E89FA945B}"/>
              </a:ext>
            </a:extLst>
          </p:cNvPr>
          <p:cNvSpPr/>
          <p:nvPr/>
        </p:nvSpPr>
        <p:spPr>
          <a:xfrm>
            <a:off x="1417028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2A272A-9ACD-47F3-B455-2C7B20531562}"/>
              </a:ext>
            </a:extLst>
          </p:cNvPr>
          <p:cNvSpPr/>
          <p:nvPr/>
        </p:nvSpPr>
        <p:spPr>
          <a:xfrm>
            <a:off x="2078406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303A19E-7C29-433C-9C7D-AAEF5F7E4416}"/>
              </a:ext>
            </a:extLst>
          </p:cNvPr>
          <p:cNvSpPr/>
          <p:nvPr/>
        </p:nvSpPr>
        <p:spPr>
          <a:xfrm>
            <a:off x="2739784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7492577-5BF0-44E6-ADA7-A81537543327}"/>
              </a:ext>
            </a:extLst>
          </p:cNvPr>
          <p:cNvSpPr/>
          <p:nvPr/>
        </p:nvSpPr>
        <p:spPr>
          <a:xfrm>
            <a:off x="3401162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4B81A86-3C68-4A05-91A8-19057B6DD81E}"/>
              </a:ext>
            </a:extLst>
          </p:cNvPr>
          <p:cNvSpPr/>
          <p:nvPr/>
        </p:nvSpPr>
        <p:spPr>
          <a:xfrm>
            <a:off x="4062540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D58A5-1A6E-46FA-9519-43D1C3B8A17A}"/>
              </a:ext>
            </a:extLst>
          </p:cNvPr>
          <p:cNvSpPr txBox="1"/>
          <p:nvPr/>
        </p:nvSpPr>
        <p:spPr>
          <a:xfrm>
            <a:off x="755651" y="5344884"/>
            <a:ext cx="66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w</a:t>
            </a:r>
            <a:endParaRPr lang="en-GB" sz="36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B527CF1-6144-43C4-9A53-125B530838F1}"/>
              </a:ext>
            </a:extLst>
          </p:cNvPr>
          <p:cNvSpPr txBox="1"/>
          <p:nvPr/>
        </p:nvSpPr>
        <p:spPr>
          <a:xfrm>
            <a:off x="1496367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i</a:t>
            </a:r>
            <a:endParaRPr lang="en-GB" sz="36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B545CFC-7435-4478-80D4-749AA676482B}"/>
              </a:ext>
            </a:extLst>
          </p:cNvPr>
          <p:cNvSpPr txBox="1"/>
          <p:nvPr/>
        </p:nvSpPr>
        <p:spPr>
          <a:xfrm>
            <a:off x="2157745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n</a:t>
            </a:r>
            <a:endParaRPr lang="en-GB" sz="36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EE6E14C-0429-46FF-B145-EC5FD34421A9}"/>
              </a:ext>
            </a:extLst>
          </p:cNvPr>
          <p:cNvSpPr txBox="1"/>
          <p:nvPr/>
        </p:nvSpPr>
        <p:spPr>
          <a:xfrm>
            <a:off x="2819123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d</a:t>
            </a:r>
            <a:endParaRPr lang="en-GB" sz="36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A49B78-4EDA-46A1-A986-EA33B4C1A978}"/>
              </a:ext>
            </a:extLst>
          </p:cNvPr>
          <p:cNvSpPr txBox="1"/>
          <p:nvPr/>
        </p:nvSpPr>
        <p:spPr>
          <a:xfrm>
            <a:off x="3480501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m</a:t>
            </a:r>
            <a:endParaRPr lang="en-GB" sz="36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931B2E9-E4BE-4B17-A876-1C6C41C66EE4}"/>
              </a:ext>
            </a:extLst>
          </p:cNvPr>
          <p:cNvSpPr txBox="1"/>
          <p:nvPr/>
        </p:nvSpPr>
        <p:spPr>
          <a:xfrm>
            <a:off x="4141879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i</a:t>
            </a:r>
            <a:endParaRPr lang="en-GB" sz="36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D9C6B2D-C64B-4C61-B4C4-3FA64D99BE82}"/>
              </a:ext>
            </a:extLst>
          </p:cNvPr>
          <p:cNvSpPr/>
          <p:nvPr/>
        </p:nvSpPr>
        <p:spPr>
          <a:xfrm>
            <a:off x="4723918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544E1B-1122-4520-80DC-2EDE036F6A35}"/>
              </a:ext>
            </a:extLst>
          </p:cNvPr>
          <p:cNvSpPr txBox="1"/>
          <p:nvPr/>
        </p:nvSpPr>
        <p:spPr>
          <a:xfrm>
            <a:off x="4803257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 err="1"/>
              <a:t>ll</a:t>
            </a:r>
            <a:endParaRPr lang="en-GB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324D14-E3CC-4877-820C-94F853CB502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766" y="1597013"/>
            <a:ext cx="2856453" cy="346099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E4DE8522-4EF3-4C42-A43A-C8149A421131}"/>
              </a:ext>
            </a:extLst>
          </p:cNvPr>
          <p:cNvSpPr/>
          <p:nvPr/>
        </p:nvSpPr>
        <p:spPr>
          <a:xfrm>
            <a:off x="7515539" y="14718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BB76554-DB8A-4DAB-A299-DB2682E16F97}"/>
              </a:ext>
            </a:extLst>
          </p:cNvPr>
          <p:cNvSpPr/>
          <p:nvPr/>
        </p:nvSpPr>
        <p:spPr>
          <a:xfrm>
            <a:off x="7515537" y="24060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4478F66F-D65E-406B-A748-C461DD554767}"/>
              </a:ext>
            </a:extLst>
          </p:cNvPr>
          <p:cNvSpPr/>
          <p:nvPr/>
        </p:nvSpPr>
        <p:spPr>
          <a:xfrm>
            <a:off x="5594885" y="24060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9913568-E92A-4D32-92DA-DB183BD54193}"/>
              </a:ext>
            </a:extLst>
          </p:cNvPr>
          <p:cNvSpPr/>
          <p:nvPr/>
        </p:nvSpPr>
        <p:spPr>
          <a:xfrm>
            <a:off x="6555016" y="2407403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0DD64EA-9DCF-43E3-8F0C-BF6E54BE5962}"/>
              </a:ext>
            </a:extLst>
          </p:cNvPr>
          <p:cNvSpPr/>
          <p:nvPr/>
        </p:nvSpPr>
        <p:spPr>
          <a:xfrm>
            <a:off x="6553449" y="3325446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6" name="Arrow: Left 5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34245C5-0E41-4C92-845C-01E27A227171}"/>
              </a:ext>
            </a:extLst>
          </p:cNvPr>
          <p:cNvSpPr/>
          <p:nvPr/>
        </p:nvSpPr>
        <p:spPr>
          <a:xfrm>
            <a:off x="71626" y="722226"/>
            <a:ext cx="532381" cy="507644"/>
          </a:xfrm>
          <a:prstGeom prst="lef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Arrow: Right 5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BD3864B-657C-4CF1-9A12-184FDD71AF12}"/>
              </a:ext>
            </a:extLst>
          </p:cNvPr>
          <p:cNvSpPr/>
          <p:nvPr/>
        </p:nvSpPr>
        <p:spPr>
          <a:xfrm>
            <a:off x="8516193" y="738281"/>
            <a:ext cx="545653" cy="491589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0A49927-EE4C-4F2E-87BE-116C3BC85C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2781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815"/>
    </mc:Choice>
    <mc:Fallback>
      <p:transition spd="slow" advTm="45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 isNarration="1">
              <p:cMediaNode vol="80000" showWhenStopped="0">
                <p:cTn id="10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4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9" grpId="0"/>
      <p:bldP spid="49" grpId="1"/>
      <p:bldP spid="51" grpId="0" animBg="1"/>
      <p:bldP spid="52" grpId="0" animBg="1"/>
      <p:bldP spid="53" grpId="0" animBg="1"/>
      <p:bldP spid="54" grpId="0" animBg="1"/>
      <p:bldP spid="55" grpId="0" animBg="1"/>
    </p:bldLst>
  </p:timing>
  <p:extLst>
    <p:ext uri="{E180D4A7-C9FB-4DFB-919C-405C955672EB}">
      <p14:showEvtLst xmlns:p14="http://schemas.microsoft.com/office/powerpoint/2010/main">
        <p14:triggerEvt type="onClick" time="22510" objId="35"/>
        <p14:triggerEvt type="onClick" time="24070" objId="6"/>
        <p14:triggerEvt type="onClick" time="25798" objId="33"/>
        <p14:triggerEvt type="onClick" time="27620" objId="32"/>
        <p14:triggerEvt type="onClick" time="34563" objId="18"/>
        <p14:triggerEvt type="onClick" time="36306" objId="30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7040E02B-B66B-42EC-8D77-83ECCA0C34A7}"/>
              </a:ext>
            </a:extLst>
          </p:cNvPr>
          <p:cNvSpPr/>
          <p:nvPr/>
        </p:nvSpPr>
        <p:spPr>
          <a:xfrm>
            <a:off x="696927" y="5243275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E88A813-B598-4999-BFF2-0EC3E9B53C23}"/>
              </a:ext>
            </a:extLst>
          </p:cNvPr>
          <p:cNvSpPr/>
          <p:nvPr/>
        </p:nvSpPr>
        <p:spPr>
          <a:xfrm>
            <a:off x="1228425" y="5243272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3808EF6-1999-4000-8262-F0E141970FD5}"/>
              </a:ext>
            </a:extLst>
          </p:cNvPr>
          <p:cNvSpPr/>
          <p:nvPr/>
        </p:nvSpPr>
        <p:spPr>
          <a:xfrm>
            <a:off x="1759945" y="5243272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752F9F3-D808-45B3-B212-31EBA072C07A}"/>
              </a:ext>
            </a:extLst>
          </p:cNvPr>
          <p:cNvSpPr/>
          <p:nvPr/>
        </p:nvSpPr>
        <p:spPr>
          <a:xfrm>
            <a:off x="2291443" y="5243269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2CBB06D-EF3F-4BBB-AEFE-47FEEF05D196}"/>
              </a:ext>
            </a:extLst>
          </p:cNvPr>
          <p:cNvSpPr/>
          <p:nvPr/>
        </p:nvSpPr>
        <p:spPr>
          <a:xfrm>
            <a:off x="2827698" y="5243275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76E0DD0C-D54B-4B43-BCB0-CEC872B1FBB6}"/>
              </a:ext>
            </a:extLst>
          </p:cNvPr>
          <p:cNvSpPr/>
          <p:nvPr/>
        </p:nvSpPr>
        <p:spPr>
          <a:xfrm>
            <a:off x="3359196" y="5243272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6E1C161-E97D-41B2-9B3B-240C2428E2FD}"/>
              </a:ext>
            </a:extLst>
          </p:cNvPr>
          <p:cNvSpPr/>
          <p:nvPr/>
        </p:nvSpPr>
        <p:spPr>
          <a:xfrm>
            <a:off x="3890716" y="5243272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BDE3D87-8538-4171-B5BC-B23502956BE4}"/>
              </a:ext>
            </a:extLst>
          </p:cNvPr>
          <p:cNvSpPr/>
          <p:nvPr/>
        </p:nvSpPr>
        <p:spPr>
          <a:xfrm>
            <a:off x="4422214" y="5243269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7745F73B-75AC-4EF1-B3D3-6043CB9C3920}"/>
              </a:ext>
            </a:extLst>
          </p:cNvPr>
          <p:cNvSpPr/>
          <p:nvPr/>
        </p:nvSpPr>
        <p:spPr>
          <a:xfrm>
            <a:off x="4950525" y="5243266"/>
            <a:ext cx="53151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800" dirty="0">
                <a:latin typeface="+mn-lt"/>
              </a:rPr>
              <a:t>Which sounds make up the missing word?</a:t>
            </a:r>
            <a:endParaRPr lang="en-GB" sz="2800" dirty="0"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4DC4A74-4A55-4338-AE50-FF97419DCE18}"/>
              </a:ext>
            </a:extLst>
          </p:cNvPr>
          <p:cNvSpPr/>
          <p:nvPr/>
        </p:nvSpPr>
        <p:spPr>
          <a:xfrm>
            <a:off x="1183488" y="1473201"/>
            <a:ext cx="3816350" cy="3637324"/>
          </a:xfrm>
          <a:prstGeom prst="roundRect">
            <a:avLst>
              <a:gd name="adj" fmla="val 4905"/>
            </a:avLst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87B22-7EFC-464F-938E-D4F3B82C7437}"/>
              </a:ext>
            </a:extLst>
          </p:cNvPr>
          <p:cNvSpPr/>
          <p:nvPr/>
        </p:nvSpPr>
        <p:spPr>
          <a:xfrm>
            <a:off x="5594495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F7C2A4-85E8-471B-86D4-AB8BE8E5EFF6}"/>
              </a:ext>
            </a:extLst>
          </p:cNvPr>
          <p:cNvSpPr/>
          <p:nvPr/>
        </p:nvSpPr>
        <p:spPr>
          <a:xfrm>
            <a:off x="6555017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h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03640A-D93E-4880-93E3-D50CDAA64BD5}"/>
              </a:ext>
            </a:extLst>
          </p:cNvPr>
          <p:cNvSpPr/>
          <p:nvPr/>
        </p:nvSpPr>
        <p:spPr>
          <a:xfrm>
            <a:off x="7515539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a</a:t>
            </a:r>
            <a:endParaRPr lang="en-GB" sz="3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0BC2E3-8DD9-4233-A58B-742A3FE941B7}"/>
              </a:ext>
            </a:extLst>
          </p:cNvPr>
          <p:cNvSpPr/>
          <p:nvPr/>
        </p:nvSpPr>
        <p:spPr>
          <a:xfrm>
            <a:off x="5594495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p</a:t>
            </a:r>
            <a:endParaRPr lang="en-GB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F15634-7B5D-41FA-BF4E-0A72BC8BE1C0}"/>
              </a:ext>
            </a:extLst>
          </p:cNvPr>
          <p:cNvSpPr/>
          <p:nvPr/>
        </p:nvSpPr>
        <p:spPr>
          <a:xfrm>
            <a:off x="6555017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e</a:t>
            </a:r>
            <a:endParaRPr lang="en-GB" sz="36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02774A1-09EE-4C9C-9DC7-6786F3C8A4C5}"/>
              </a:ext>
            </a:extLst>
          </p:cNvPr>
          <p:cNvSpPr/>
          <p:nvPr/>
        </p:nvSpPr>
        <p:spPr>
          <a:xfrm>
            <a:off x="7515539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r</a:t>
            </a:r>
            <a:endParaRPr lang="en-GB" sz="36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170274B-1265-4E99-A44B-DD7CFCA49FAE}"/>
              </a:ext>
            </a:extLst>
          </p:cNvPr>
          <p:cNvSpPr/>
          <p:nvPr/>
        </p:nvSpPr>
        <p:spPr>
          <a:xfrm>
            <a:off x="5594495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s</a:t>
            </a:r>
            <a:endParaRPr lang="en-GB" sz="36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D4BFE9-DB5C-41E8-B90E-E2B135FAEE62}"/>
              </a:ext>
            </a:extLst>
          </p:cNvPr>
          <p:cNvSpPr/>
          <p:nvPr/>
        </p:nvSpPr>
        <p:spPr>
          <a:xfrm>
            <a:off x="6555017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t</a:t>
            </a:r>
            <a:endParaRPr lang="en-GB" sz="36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D52E966-052D-4EC9-AF2D-011289B1EFB0}"/>
              </a:ext>
            </a:extLst>
          </p:cNvPr>
          <p:cNvSpPr/>
          <p:nvPr/>
        </p:nvSpPr>
        <p:spPr>
          <a:xfrm>
            <a:off x="7515539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a</a:t>
            </a:r>
            <a:endParaRPr lang="en-GB" sz="36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CD51D5C-D3C1-4972-A298-B29E4146286E}"/>
              </a:ext>
            </a:extLst>
          </p:cNvPr>
          <p:cNvSpPr/>
          <p:nvPr/>
        </p:nvSpPr>
        <p:spPr>
          <a:xfrm>
            <a:off x="5594495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d</a:t>
            </a:r>
            <a:endParaRPr lang="en-GB" sz="36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70AE447-DB0D-40FE-8231-0CE358B3FE6F}"/>
              </a:ext>
            </a:extLst>
          </p:cNvPr>
          <p:cNvSpPr/>
          <p:nvPr/>
        </p:nvSpPr>
        <p:spPr>
          <a:xfrm>
            <a:off x="6555017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</a:t>
            </a:r>
            <a:endParaRPr lang="en-GB" sz="36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71918-70A3-4FEB-AFE4-875D2F8B5C7F}"/>
              </a:ext>
            </a:extLst>
          </p:cNvPr>
          <p:cNvSpPr/>
          <p:nvPr/>
        </p:nvSpPr>
        <p:spPr>
          <a:xfrm>
            <a:off x="7515539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d</a:t>
            </a:r>
            <a:endParaRPr lang="en-GB" sz="36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F5BFAE-7284-4CF6-9DD4-44FEF00BD501}"/>
              </a:ext>
            </a:extLst>
          </p:cNvPr>
          <p:cNvSpPr/>
          <p:nvPr/>
        </p:nvSpPr>
        <p:spPr>
          <a:xfrm>
            <a:off x="5594494" y="5243275"/>
            <a:ext cx="2793856" cy="849550"/>
          </a:xfrm>
          <a:prstGeom prst="rect">
            <a:avLst/>
          </a:prstGeom>
          <a:solidFill>
            <a:srgbClr val="80C3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schemeClr val="bg1"/>
                </a:solidFill>
              </a:rPr>
              <a:t>Reveal Answer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D58A5-1A6E-46FA-9519-43D1C3B8A17A}"/>
              </a:ext>
            </a:extLst>
          </p:cNvPr>
          <p:cNvSpPr txBox="1"/>
          <p:nvPr/>
        </p:nvSpPr>
        <p:spPr>
          <a:xfrm>
            <a:off x="699100" y="5344882"/>
            <a:ext cx="524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h</a:t>
            </a:r>
            <a:endParaRPr lang="en-GB" sz="36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B527CF1-6144-43C4-9A53-125B530838F1}"/>
              </a:ext>
            </a:extLst>
          </p:cNvPr>
          <p:cNvSpPr txBox="1"/>
          <p:nvPr/>
        </p:nvSpPr>
        <p:spPr>
          <a:xfrm>
            <a:off x="1252488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a</a:t>
            </a:r>
            <a:endParaRPr lang="en-GB" sz="36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B545CFC-7435-4478-80D4-749AA676482B}"/>
              </a:ext>
            </a:extLst>
          </p:cNvPr>
          <p:cNvSpPr txBox="1"/>
          <p:nvPr/>
        </p:nvSpPr>
        <p:spPr>
          <a:xfrm>
            <a:off x="1770871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n</a:t>
            </a:r>
            <a:endParaRPr lang="en-GB" sz="36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EE6E14C-0429-46FF-B145-EC5FD34421A9}"/>
              </a:ext>
            </a:extLst>
          </p:cNvPr>
          <p:cNvSpPr txBox="1"/>
          <p:nvPr/>
        </p:nvSpPr>
        <p:spPr>
          <a:xfrm>
            <a:off x="2299161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d</a:t>
            </a:r>
            <a:endParaRPr lang="en-GB" sz="36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A49B78-4EDA-46A1-A986-EA33B4C1A978}"/>
              </a:ext>
            </a:extLst>
          </p:cNvPr>
          <p:cNvSpPr txBox="1"/>
          <p:nvPr/>
        </p:nvSpPr>
        <p:spPr>
          <a:xfrm>
            <a:off x="2817699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s</a:t>
            </a:r>
            <a:endParaRPr lang="en-GB" sz="36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931B2E9-E4BE-4B17-A876-1C6C41C66EE4}"/>
              </a:ext>
            </a:extLst>
          </p:cNvPr>
          <p:cNvSpPr txBox="1"/>
          <p:nvPr/>
        </p:nvSpPr>
        <p:spPr>
          <a:xfrm>
            <a:off x="3272533" y="5344882"/>
            <a:ext cx="66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t</a:t>
            </a:r>
            <a:endParaRPr lang="en-GB" sz="36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544E1B-1122-4520-80DC-2EDE036F6A35}"/>
              </a:ext>
            </a:extLst>
          </p:cNvPr>
          <p:cNvSpPr txBox="1"/>
          <p:nvPr/>
        </p:nvSpPr>
        <p:spPr>
          <a:xfrm>
            <a:off x="3905497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a</a:t>
            </a:r>
            <a:endParaRPr lang="en-GB" sz="3600" b="1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E7E41BC-C0DF-4DFA-AB64-A35B9E0ACBDE}"/>
              </a:ext>
            </a:extLst>
          </p:cNvPr>
          <p:cNvSpPr txBox="1"/>
          <p:nvPr/>
        </p:nvSpPr>
        <p:spPr>
          <a:xfrm>
            <a:off x="4436623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n</a:t>
            </a:r>
            <a:endParaRPr lang="en-GB" sz="3600" b="1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9E0A261-CEB9-4A30-A3E8-9BD2E58CCE66}"/>
              </a:ext>
            </a:extLst>
          </p:cNvPr>
          <p:cNvSpPr txBox="1"/>
          <p:nvPr/>
        </p:nvSpPr>
        <p:spPr>
          <a:xfrm>
            <a:off x="4949902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d</a:t>
            </a:r>
            <a:endParaRPr lang="en-GB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91E71D-1F79-4CA3-9EB7-F6ED8812298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488" y="1605945"/>
            <a:ext cx="1190077" cy="3462145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53E9427D-7B5C-4852-AC60-97C2C2306461}"/>
              </a:ext>
            </a:extLst>
          </p:cNvPr>
          <p:cNvSpPr/>
          <p:nvPr/>
        </p:nvSpPr>
        <p:spPr>
          <a:xfrm>
            <a:off x="7515539" y="24060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ADD9BB0-5F10-45B0-8298-B7FC566A783E}"/>
              </a:ext>
            </a:extLst>
          </p:cNvPr>
          <p:cNvSpPr/>
          <p:nvPr/>
        </p:nvSpPr>
        <p:spPr>
          <a:xfrm>
            <a:off x="5594887" y="24060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66" name="Arrow: Left 6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E0C688D-B15E-4578-8ECD-18BF2F0EBFB2}"/>
              </a:ext>
            </a:extLst>
          </p:cNvPr>
          <p:cNvSpPr/>
          <p:nvPr/>
        </p:nvSpPr>
        <p:spPr>
          <a:xfrm>
            <a:off x="71626" y="722226"/>
            <a:ext cx="532381" cy="507644"/>
          </a:xfrm>
          <a:prstGeom prst="lef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Arrow: Right 6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B23E6C3-C13D-46C0-9FA2-38810A7A9446}"/>
              </a:ext>
            </a:extLst>
          </p:cNvPr>
          <p:cNvSpPr/>
          <p:nvPr/>
        </p:nvSpPr>
        <p:spPr>
          <a:xfrm>
            <a:off x="8516193" y="738281"/>
            <a:ext cx="545653" cy="491589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0690B06-0B30-416A-9F25-F9DCAB419F09}"/>
              </a:ext>
            </a:extLst>
          </p:cNvPr>
          <p:cNvSpPr/>
          <p:nvPr/>
        </p:nvSpPr>
        <p:spPr>
          <a:xfrm>
            <a:off x="6555017" y="2402459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8C70DCD5-57EA-4124-8939-6ABED4D39C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599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85"/>
    </mc:Choice>
    <mc:Fallback>
      <p:transition spd="slow" advTm="42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 isNarration="1">
              <p:cMediaNode vol="80000" showWhenStopped="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" grpId="0"/>
      <p:bldP spid="4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9" grpId="0"/>
      <p:bldP spid="49" grpId="1"/>
      <p:bldP spid="49" grpId="2"/>
      <p:bldP spid="58" grpId="0"/>
      <p:bldP spid="58" grpId="1"/>
      <p:bldP spid="59" grpId="0"/>
      <p:bldP spid="59" grpId="1"/>
      <p:bldP spid="62" grpId="0" animBg="1"/>
      <p:bldP spid="63" grpId="0" animBg="1"/>
      <p:bldP spid="48" grpId="0" animBg="1"/>
    </p:bldLst>
  </p:timing>
  <p:extLst>
    <p:ext uri="{E180D4A7-C9FB-4DFB-919C-405C955672EB}">
      <p14:showEvtLst xmlns:p14="http://schemas.microsoft.com/office/powerpoint/2010/main">
        <p14:triggerEvt type="onClick" time="24952" objId="18"/>
        <p14:triggerEvt type="onClick" time="26593" objId="32"/>
        <p14:triggerEvt type="onClick" time="28592" objId="6"/>
        <p14:triggerEvt type="onClick" time="29839" objId="33"/>
        <p14:triggerEvt type="onClick" time="34574" objId="30"/>
        <p14:triggerEvt type="onClick" time="35791" objId="31"/>
        <p14:triggerEvt type="onClick" time="37022" objId="23"/>
        <p14:triggerEvt type="onClick" time="38455" objId="34"/>
        <p14:triggerEvt type="onClick" time="39998" objId="35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800" dirty="0">
                <a:latin typeface="+mn-lt"/>
              </a:rPr>
              <a:t>Which sounds make up the missing word?</a:t>
            </a:r>
            <a:endParaRPr lang="en-GB" sz="2800" dirty="0"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4DC4A74-4A55-4338-AE50-FF97419DCE18}"/>
              </a:ext>
            </a:extLst>
          </p:cNvPr>
          <p:cNvSpPr/>
          <p:nvPr/>
        </p:nvSpPr>
        <p:spPr>
          <a:xfrm>
            <a:off x="1183488" y="1473201"/>
            <a:ext cx="3816350" cy="3637324"/>
          </a:xfrm>
          <a:prstGeom prst="roundRect">
            <a:avLst>
              <a:gd name="adj" fmla="val 4905"/>
            </a:avLst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87B22-7EFC-464F-938E-D4F3B82C7437}"/>
              </a:ext>
            </a:extLst>
          </p:cNvPr>
          <p:cNvSpPr/>
          <p:nvPr/>
        </p:nvSpPr>
        <p:spPr>
          <a:xfrm>
            <a:off x="5594495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i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F7C2A4-85E8-471B-86D4-AB8BE8E5EFF6}"/>
              </a:ext>
            </a:extLst>
          </p:cNvPr>
          <p:cNvSpPr/>
          <p:nvPr/>
        </p:nvSpPr>
        <p:spPr>
          <a:xfrm>
            <a:off x="6555017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d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03640A-D93E-4880-93E3-D50CDAA64BD5}"/>
              </a:ext>
            </a:extLst>
          </p:cNvPr>
          <p:cNvSpPr/>
          <p:nvPr/>
        </p:nvSpPr>
        <p:spPr>
          <a:xfrm>
            <a:off x="7515539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oo</a:t>
            </a:r>
            <a:endParaRPr lang="en-GB" sz="3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0BC2E3-8DD9-4233-A58B-742A3FE941B7}"/>
              </a:ext>
            </a:extLst>
          </p:cNvPr>
          <p:cNvSpPr/>
          <p:nvPr/>
        </p:nvSpPr>
        <p:spPr>
          <a:xfrm>
            <a:off x="5594495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p</a:t>
            </a:r>
            <a:endParaRPr lang="en-GB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F15634-7B5D-41FA-BF4E-0A72BC8BE1C0}"/>
              </a:ext>
            </a:extLst>
          </p:cNvPr>
          <p:cNvSpPr/>
          <p:nvPr/>
        </p:nvSpPr>
        <p:spPr>
          <a:xfrm>
            <a:off x="6555017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m</a:t>
            </a:r>
            <a:endParaRPr lang="en-GB" sz="36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02774A1-09EE-4C9C-9DC7-6786F3C8A4C5}"/>
              </a:ext>
            </a:extLst>
          </p:cNvPr>
          <p:cNvSpPr/>
          <p:nvPr/>
        </p:nvSpPr>
        <p:spPr>
          <a:xfrm>
            <a:off x="7515539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j</a:t>
            </a:r>
            <a:endParaRPr lang="en-GB" sz="36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170274B-1265-4E99-A44B-DD7CFCA49FAE}"/>
              </a:ext>
            </a:extLst>
          </p:cNvPr>
          <p:cNvSpPr/>
          <p:nvPr/>
        </p:nvSpPr>
        <p:spPr>
          <a:xfrm>
            <a:off x="5594495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l</a:t>
            </a:r>
            <a:endParaRPr lang="en-GB" sz="36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D4BFE9-DB5C-41E8-B90E-E2B135FAEE62}"/>
              </a:ext>
            </a:extLst>
          </p:cNvPr>
          <p:cNvSpPr/>
          <p:nvPr/>
        </p:nvSpPr>
        <p:spPr>
          <a:xfrm>
            <a:off x="6555017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t</a:t>
            </a:r>
            <a:endParaRPr lang="en-GB" sz="36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D52E966-052D-4EC9-AF2D-011289B1EFB0}"/>
              </a:ext>
            </a:extLst>
          </p:cNvPr>
          <p:cNvSpPr/>
          <p:nvPr/>
        </p:nvSpPr>
        <p:spPr>
          <a:xfrm>
            <a:off x="7515539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ng</a:t>
            </a:r>
            <a:endParaRPr lang="en-GB" sz="36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CD51D5C-D3C1-4972-A298-B29E4146286E}"/>
              </a:ext>
            </a:extLst>
          </p:cNvPr>
          <p:cNvSpPr/>
          <p:nvPr/>
        </p:nvSpPr>
        <p:spPr>
          <a:xfrm>
            <a:off x="5594495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er</a:t>
            </a:r>
            <a:endParaRPr lang="en-GB" sz="36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70AE447-DB0D-40FE-8231-0CE358B3FE6F}"/>
              </a:ext>
            </a:extLst>
          </p:cNvPr>
          <p:cNvSpPr/>
          <p:nvPr/>
        </p:nvSpPr>
        <p:spPr>
          <a:xfrm>
            <a:off x="6555017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u</a:t>
            </a:r>
            <a:endParaRPr lang="en-GB" sz="36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71918-70A3-4FEB-AFE4-875D2F8B5C7F}"/>
              </a:ext>
            </a:extLst>
          </p:cNvPr>
          <p:cNvSpPr/>
          <p:nvPr/>
        </p:nvSpPr>
        <p:spPr>
          <a:xfrm>
            <a:off x="7515539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e</a:t>
            </a:r>
            <a:endParaRPr lang="en-GB" sz="36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F5BFAE-7284-4CF6-9DD4-44FEF00BD501}"/>
              </a:ext>
            </a:extLst>
          </p:cNvPr>
          <p:cNvSpPr/>
          <p:nvPr/>
        </p:nvSpPr>
        <p:spPr>
          <a:xfrm>
            <a:off x="5594494" y="5243275"/>
            <a:ext cx="2793856" cy="849550"/>
          </a:xfrm>
          <a:prstGeom prst="rect">
            <a:avLst/>
          </a:prstGeom>
          <a:solidFill>
            <a:srgbClr val="80C3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schemeClr val="bg1"/>
                </a:solidFill>
              </a:rPr>
              <a:t>Reveal Answer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040E02B-B66B-42EC-8D77-83ECCA0C34A7}"/>
              </a:ext>
            </a:extLst>
          </p:cNvPr>
          <p:cNvSpPr/>
          <p:nvPr/>
        </p:nvSpPr>
        <p:spPr>
          <a:xfrm>
            <a:off x="1099599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403C668-6163-4AE2-A99E-FD7E89FA945B}"/>
              </a:ext>
            </a:extLst>
          </p:cNvPr>
          <p:cNvSpPr/>
          <p:nvPr/>
        </p:nvSpPr>
        <p:spPr>
          <a:xfrm>
            <a:off x="1760977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2A272A-9ACD-47F3-B455-2C7B20531562}"/>
              </a:ext>
            </a:extLst>
          </p:cNvPr>
          <p:cNvSpPr/>
          <p:nvPr/>
        </p:nvSpPr>
        <p:spPr>
          <a:xfrm>
            <a:off x="2422355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303A19E-7C29-433C-9C7D-AAEF5F7E4416}"/>
              </a:ext>
            </a:extLst>
          </p:cNvPr>
          <p:cNvSpPr/>
          <p:nvPr/>
        </p:nvSpPr>
        <p:spPr>
          <a:xfrm>
            <a:off x="3083733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7492577-5BF0-44E6-ADA7-A81537543327}"/>
              </a:ext>
            </a:extLst>
          </p:cNvPr>
          <p:cNvSpPr/>
          <p:nvPr/>
        </p:nvSpPr>
        <p:spPr>
          <a:xfrm>
            <a:off x="3745111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4B81A86-3C68-4A05-91A8-19057B6DD81E}"/>
              </a:ext>
            </a:extLst>
          </p:cNvPr>
          <p:cNvSpPr/>
          <p:nvPr/>
        </p:nvSpPr>
        <p:spPr>
          <a:xfrm>
            <a:off x="4406489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D58A5-1A6E-46FA-9519-43D1C3B8A17A}"/>
              </a:ext>
            </a:extLst>
          </p:cNvPr>
          <p:cNvSpPr txBox="1"/>
          <p:nvPr/>
        </p:nvSpPr>
        <p:spPr>
          <a:xfrm>
            <a:off x="1099600" y="5344884"/>
            <a:ext cx="66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m</a:t>
            </a:r>
            <a:endParaRPr lang="en-GB" sz="36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B527CF1-6144-43C4-9A53-125B530838F1}"/>
              </a:ext>
            </a:extLst>
          </p:cNvPr>
          <p:cNvSpPr txBox="1"/>
          <p:nvPr/>
        </p:nvSpPr>
        <p:spPr>
          <a:xfrm>
            <a:off x="1840316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e</a:t>
            </a:r>
            <a:endParaRPr lang="en-GB" sz="36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B545CFC-7435-4478-80D4-749AA676482B}"/>
              </a:ext>
            </a:extLst>
          </p:cNvPr>
          <p:cNvSpPr txBox="1"/>
          <p:nvPr/>
        </p:nvSpPr>
        <p:spPr>
          <a:xfrm>
            <a:off x="2501694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l</a:t>
            </a:r>
            <a:endParaRPr lang="en-GB" sz="36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EE6E14C-0429-46FF-B145-EC5FD34421A9}"/>
              </a:ext>
            </a:extLst>
          </p:cNvPr>
          <p:cNvSpPr txBox="1"/>
          <p:nvPr/>
        </p:nvSpPr>
        <p:spPr>
          <a:xfrm>
            <a:off x="3163072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t</a:t>
            </a:r>
            <a:endParaRPr lang="en-GB" sz="36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A49B78-4EDA-46A1-A986-EA33B4C1A978}"/>
              </a:ext>
            </a:extLst>
          </p:cNvPr>
          <p:cNvSpPr txBox="1"/>
          <p:nvPr/>
        </p:nvSpPr>
        <p:spPr>
          <a:xfrm>
            <a:off x="3824450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i</a:t>
            </a:r>
            <a:endParaRPr lang="en-GB" sz="36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931B2E9-E4BE-4B17-A876-1C6C41C66EE4}"/>
              </a:ext>
            </a:extLst>
          </p:cNvPr>
          <p:cNvSpPr txBox="1"/>
          <p:nvPr/>
        </p:nvSpPr>
        <p:spPr>
          <a:xfrm>
            <a:off x="4358430" y="5344881"/>
            <a:ext cx="740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ng</a:t>
            </a:r>
            <a:endParaRPr lang="en-GB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788670-19FD-4627-AD09-75AE464AF2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918" y="1756796"/>
            <a:ext cx="1913629" cy="3149841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C11D6764-844D-4D82-A32B-C0C0D04F4E18}"/>
              </a:ext>
            </a:extLst>
          </p:cNvPr>
          <p:cNvSpPr/>
          <p:nvPr/>
        </p:nvSpPr>
        <p:spPr>
          <a:xfrm>
            <a:off x="7515149" y="14718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710654B8-E081-43ED-83FB-349AFE76F86C}"/>
              </a:ext>
            </a:extLst>
          </p:cNvPr>
          <p:cNvSpPr/>
          <p:nvPr/>
        </p:nvSpPr>
        <p:spPr>
          <a:xfrm>
            <a:off x="6554625" y="1486534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4D051639-C276-4761-ACB3-C569CD51ED70}"/>
              </a:ext>
            </a:extLst>
          </p:cNvPr>
          <p:cNvSpPr/>
          <p:nvPr/>
        </p:nvSpPr>
        <p:spPr>
          <a:xfrm>
            <a:off x="5594495" y="24060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147C8C4-F124-4254-94E8-76232409C052}"/>
              </a:ext>
            </a:extLst>
          </p:cNvPr>
          <p:cNvSpPr/>
          <p:nvPr/>
        </p:nvSpPr>
        <p:spPr>
          <a:xfrm>
            <a:off x="7515149" y="2402459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F635E44-178A-4737-B78D-5C8E57ED10E1}"/>
              </a:ext>
            </a:extLst>
          </p:cNvPr>
          <p:cNvSpPr/>
          <p:nvPr/>
        </p:nvSpPr>
        <p:spPr>
          <a:xfrm>
            <a:off x="6554624" y="4266851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1C52C84-E4A2-417A-84D7-CFDA87A21D47}"/>
              </a:ext>
            </a:extLst>
          </p:cNvPr>
          <p:cNvSpPr/>
          <p:nvPr/>
        </p:nvSpPr>
        <p:spPr>
          <a:xfrm>
            <a:off x="5594099" y="4266851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7" name="Arrow: Left 5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3143DA0-960F-4223-AFFD-2B87E0405CDD}"/>
              </a:ext>
            </a:extLst>
          </p:cNvPr>
          <p:cNvSpPr/>
          <p:nvPr/>
        </p:nvSpPr>
        <p:spPr>
          <a:xfrm>
            <a:off x="71626" y="722226"/>
            <a:ext cx="532381" cy="507644"/>
          </a:xfrm>
          <a:prstGeom prst="lef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Arrow: Right 5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9944FD6-7368-4E7A-A470-6219BF03ADE0}"/>
              </a:ext>
            </a:extLst>
          </p:cNvPr>
          <p:cNvSpPr/>
          <p:nvPr/>
        </p:nvSpPr>
        <p:spPr>
          <a:xfrm>
            <a:off x="8516193" y="738281"/>
            <a:ext cx="545653" cy="491589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D739F98-CF28-4101-BF70-224A483E77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94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419"/>
    </mc:Choice>
    <mc:Fallback>
      <p:transition spd="slow" advTm="37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 isNarration="1">
              <p:cMediaNode vol="80000" showWhenStopped="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  <p:bldP spid="4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  <p:extLst>
    <p:ext uri="{E180D4A7-C9FB-4DFB-919C-405C955672EB}">
      <p14:showEvtLst xmlns:p14="http://schemas.microsoft.com/office/powerpoint/2010/main">
        <p14:triggerEvt type="onClick" time="20036" objId="28"/>
        <p14:triggerEvt type="onClick" time="21687" objId="35"/>
        <p14:triggerEvt type="onClick" time="23190" objId="30"/>
        <p14:triggerEvt type="onClick" time="24491" objId="31"/>
        <p14:triggerEvt type="onClick" time="30704" objId="6"/>
        <p14:triggerEvt type="onClick" time="33569" objId="3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800" dirty="0">
                <a:latin typeface="+mn-lt"/>
              </a:rPr>
              <a:t>Which sounds make up the missing word?</a:t>
            </a:r>
            <a:endParaRPr lang="en-GB" sz="2800" dirty="0"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4DC4A74-4A55-4338-AE50-FF97419DCE18}"/>
              </a:ext>
            </a:extLst>
          </p:cNvPr>
          <p:cNvSpPr/>
          <p:nvPr/>
        </p:nvSpPr>
        <p:spPr>
          <a:xfrm>
            <a:off x="1183488" y="1473201"/>
            <a:ext cx="3816350" cy="3637324"/>
          </a:xfrm>
          <a:prstGeom prst="roundRect">
            <a:avLst>
              <a:gd name="adj" fmla="val 4905"/>
            </a:avLst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87B22-7EFC-464F-938E-D4F3B82C7437}"/>
              </a:ext>
            </a:extLst>
          </p:cNvPr>
          <p:cNvSpPr/>
          <p:nvPr/>
        </p:nvSpPr>
        <p:spPr>
          <a:xfrm>
            <a:off x="5594495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F7C2A4-85E8-471B-86D4-AB8BE8E5EFF6}"/>
              </a:ext>
            </a:extLst>
          </p:cNvPr>
          <p:cNvSpPr/>
          <p:nvPr/>
        </p:nvSpPr>
        <p:spPr>
          <a:xfrm>
            <a:off x="6555017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ee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03640A-D93E-4880-93E3-D50CDAA64BD5}"/>
              </a:ext>
            </a:extLst>
          </p:cNvPr>
          <p:cNvSpPr/>
          <p:nvPr/>
        </p:nvSpPr>
        <p:spPr>
          <a:xfrm>
            <a:off x="7515539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f</a:t>
            </a:r>
            <a:endParaRPr lang="en-GB" sz="3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0BC2E3-8DD9-4233-A58B-742A3FE941B7}"/>
              </a:ext>
            </a:extLst>
          </p:cNvPr>
          <p:cNvSpPr/>
          <p:nvPr/>
        </p:nvSpPr>
        <p:spPr>
          <a:xfrm>
            <a:off x="5594495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x</a:t>
            </a:r>
            <a:endParaRPr lang="en-GB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F15634-7B5D-41FA-BF4E-0A72BC8BE1C0}"/>
              </a:ext>
            </a:extLst>
          </p:cNvPr>
          <p:cNvSpPr/>
          <p:nvPr/>
        </p:nvSpPr>
        <p:spPr>
          <a:xfrm>
            <a:off x="6555017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l</a:t>
            </a:r>
            <a:endParaRPr lang="en-GB" sz="36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02774A1-09EE-4C9C-9DC7-6786F3C8A4C5}"/>
              </a:ext>
            </a:extLst>
          </p:cNvPr>
          <p:cNvSpPr/>
          <p:nvPr/>
        </p:nvSpPr>
        <p:spPr>
          <a:xfrm>
            <a:off x="7515539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o</a:t>
            </a:r>
            <a:endParaRPr lang="en-GB" sz="36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170274B-1265-4E99-A44B-DD7CFCA49FAE}"/>
              </a:ext>
            </a:extLst>
          </p:cNvPr>
          <p:cNvSpPr/>
          <p:nvPr/>
        </p:nvSpPr>
        <p:spPr>
          <a:xfrm>
            <a:off x="5594495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s</a:t>
            </a:r>
            <a:endParaRPr lang="en-GB" sz="36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D4BFE9-DB5C-41E8-B90E-E2B135FAEE62}"/>
              </a:ext>
            </a:extLst>
          </p:cNvPr>
          <p:cNvSpPr/>
          <p:nvPr/>
        </p:nvSpPr>
        <p:spPr>
          <a:xfrm>
            <a:off x="6555017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u</a:t>
            </a:r>
            <a:endParaRPr lang="en-GB" sz="36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D52E966-052D-4EC9-AF2D-011289B1EFB0}"/>
              </a:ext>
            </a:extLst>
          </p:cNvPr>
          <p:cNvSpPr/>
          <p:nvPr/>
        </p:nvSpPr>
        <p:spPr>
          <a:xfrm>
            <a:off x="7515539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a</a:t>
            </a:r>
            <a:endParaRPr lang="en-GB" sz="36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CD51D5C-D3C1-4972-A298-B29E4146286E}"/>
              </a:ext>
            </a:extLst>
          </p:cNvPr>
          <p:cNvSpPr/>
          <p:nvPr/>
        </p:nvSpPr>
        <p:spPr>
          <a:xfrm>
            <a:off x="5594495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i</a:t>
            </a:r>
            <a:endParaRPr lang="en-GB" sz="36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70AE447-DB0D-40FE-8231-0CE358B3FE6F}"/>
              </a:ext>
            </a:extLst>
          </p:cNvPr>
          <p:cNvSpPr/>
          <p:nvPr/>
        </p:nvSpPr>
        <p:spPr>
          <a:xfrm>
            <a:off x="6555017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ch</a:t>
            </a:r>
            <a:endParaRPr lang="en-GB" sz="36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71918-70A3-4FEB-AFE4-875D2F8B5C7F}"/>
              </a:ext>
            </a:extLst>
          </p:cNvPr>
          <p:cNvSpPr/>
          <p:nvPr/>
        </p:nvSpPr>
        <p:spPr>
          <a:xfrm>
            <a:off x="7515539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b</a:t>
            </a:r>
            <a:endParaRPr lang="en-GB" sz="36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F5BFAE-7284-4CF6-9DD4-44FEF00BD501}"/>
              </a:ext>
            </a:extLst>
          </p:cNvPr>
          <p:cNvSpPr/>
          <p:nvPr/>
        </p:nvSpPr>
        <p:spPr>
          <a:xfrm>
            <a:off x="5594494" y="5243275"/>
            <a:ext cx="2793856" cy="849550"/>
          </a:xfrm>
          <a:prstGeom prst="rect">
            <a:avLst/>
          </a:prstGeom>
          <a:solidFill>
            <a:srgbClr val="80C3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schemeClr val="bg1"/>
                </a:solidFill>
              </a:rPr>
              <a:t>Reveal Answer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040E02B-B66B-42EC-8D77-83ECCA0C34A7}"/>
              </a:ext>
            </a:extLst>
          </p:cNvPr>
          <p:cNvSpPr/>
          <p:nvPr/>
        </p:nvSpPr>
        <p:spPr>
          <a:xfrm>
            <a:off x="755650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403C668-6163-4AE2-A99E-FD7E89FA945B}"/>
              </a:ext>
            </a:extLst>
          </p:cNvPr>
          <p:cNvSpPr/>
          <p:nvPr/>
        </p:nvSpPr>
        <p:spPr>
          <a:xfrm>
            <a:off x="1417028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2A272A-9ACD-47F3-B455-2C7B20531562}"/>
              </a:ext>
            </a:extLst>
          </p:cNvPr>
          <p:cNvSpPr/>
          <p:nvPr/>
        </p:nvSpPr>
        <p:spPr>
          <a:xfrm>
            <a:off x="2078406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303A19E-7C29-433C-9C7D-AAEF5F7E4416}"/>
              </a:ext>
            </a:extLst>
          </p:cNvPr>
          <p:cNvSpPr/>
          <p:nvPr/>
        </p:nvSpPr>
        <p:spPr>
          <a:xfrm>
            <a:off x="2739784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7492577-5BF0-44E6-ADA7-A81537543327}"/>
              </a:ext>
            </a:extLst>
          </p:cNvPr>
          <p:cNvSpPr/>
          <p:nvPr/>
        </p:nvSpPr>
        <p:spPr>
          <a:xfrm>
            <a:off x="3401162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4B81A86-3C68-4A05-91A8-19057B6DD81E}"/>
              </a:ext>
            </a:extLst>
          </p:cNvPr>
          <p:cNvSpPr/>
          <p:nvPr/>
        </p:nvSpPr>
        <p:spPr>
          <a:xfrm>
            <a:off x="4062540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D58A5-1A6E-46FA-9519-43D1C3B8A17A}"/>
              </a:ext>
            </a:extLst>
          </p:cNvPr>
          <p:cNvSpPr txBox="1"/>
          <p:nvPr/>
        </p:nvSpPr>
        <p:spPr>
          <a:xfrm>
            <a:off x="755651" y="5344884"/>
            <a:ext cx="66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l</a:t>
            </a:r>
            <a:endParaRPr lang="en-GB" sz="36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B527CF1-6144-43C4-9A53-125B530838F1}"/>
              </a:ext>
            </a:extLst>
          </p:cNvPr>
          <p:cNvSpPr txBox="1"/>
          <p:nvPr/>
        </p:nvSpPr>
        <p:spPr>
          <a:xfrm>
            <a:off x="1496367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u</a:t>
            </a:r>
            <a:endParaRPr lang="en-GB" sz="36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B545CFC-7435-4478-80D4-749AA676482B}"/>
              </a:ext>
            </a:extLst>
          </p:cNvPr>
          <p:cNvSpPr txBox="1"/>
          <p:nvPr/>
        </p:nvSpPr>
        <p:spPr>
          <a:xfrm>
            <a:off x="2157745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n</a:t>
            </a:r>
            <a:endParaRPr lang="en-GB" sz="36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EE6E14C-0429-46FF-B145-EC5FD34421A9}"/>
              </a:ext>
            </a:extLst>
          </p:cNvPr>
          <p:cNvSpPr txBox="1"/>
          <p:nvPr/>
        </p:nvSpPr>
        <p:spPr>
          <a:xfrm>
            <a:off x="2739783" y="5344882"/>
            <a:ext cx="66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 err="1"/>
              <a:t>ch</a:t>
            </a:r>
            <a:endParaRPr lang="en-GB" sz="36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A49B78-4EDA-46A1-A986-EA33B4C1A978}"/>
              </a:ext>
            </a:extLst>
          </p:cNvPr>
          <p:cNvSpPr txBox="1"/>
          <p:nvPr/>
        </p:nvSpPr>
        <p:spPr>
          <a:xfrm>
            <a:off x="3480501" y="5344883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b</a:t>
            </a:r>
            <a:endParaRPr lang="en-GB" sz="36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931B2E9-E4BE-4B17-A876-1C6C41C66EE4}"/>
              </a:ext>
            </a:extLst>
          </p:cNvPr>
          <p:cNvSpPr txBox="1"/>
          <p:nvPr/>
        </p:nvSpPr>
        <p:spPr>
          <a:xfrm>
            <a:off x="4062539" y="5344882"/>
            <a:ext cx="66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o</a:t>
            </a:r>
            <a:endParaRPr lang="en-GB" sz="36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D9C6B2D-C64B-4C61-B4C4-3FA64D99BE82}"/>
              </a:ext>
            </a:extLst>
          </p:cNvPr>
          <p:cNvSpPr/>
          <p:nvPr/>
        </p:nvSpPr>
        <p:spPr>
          <a:xfrm>
            <a:off x="4723918" y="5243275"/>
            <a:ext cx="661378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544E1B-1122-4520-80DC-2EDE036F6A35}"/>
              </a:ext>
            </a:extLst>
          </p:cNvPr>
          <p:cNvSpPr txBox="1"/>
          <p:nvPr/>
        </p:nvSpPr>
        <p:spPr>
          <a:xfrm>
            <a:off x="4803257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x</a:t>
            </a:r>
            <a:endParaRPr lang="en-GB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265943-6BE4-4A55-9DBB-483147757D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027" y="1815497"/>
            <a:ext cx="3236720" cy="3032439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E7028C4B-B406-43D5-A4CA-FFEB5CDD48BD}"/>
              </a:ext>
            </a:extLst>
          </p:cNvPr>
          <p:cNvSpPr/>
          <p:nvPr/>
        </p:nvSpPr>
        <p:spPr>
          <a:xfrm>
            <a:off x="7515542" y="147184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7C58BEC-2D6D-4F3B-BD23-76B184667146}"/>
              </a:ext>
            </a:extLst>
          </p:cNvPr>
          <p:cNvSpPr/>
          <p:nvPr/>
        </p:nvSpPr>
        <p:spPr>
          <a:xfrm>
            <a:off x="6555018" y="1477988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948FEBC-938C-46D7-B108-5100BE8F10FD}"/>
              </a:ext>
            </a:extLst>
          </p:cNvPr>
          <p:cNvSpPr/>
          <p:nvPr/>
        </p:nvSpPr>
        <p:spPr>
          <a:xfrm>
            <a:off x="5594494" y="4260975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7568DC0-7CE3-48FC-9A6D-1615A2396A27}"/>
              </a:ext>
            </a:extLst>
          </p:cNvPr>
          <p:cNvSpPr/>
          <p:nvPr/>
        </p:nvSpPr>
        <p:spPr>
          <a:xfrm>
            <a:off x="7515541" y="3331717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5B4DD33-0906-4962-8404-C167E147DD33}"/>
              </a:ext>
            </a:extLst>
          </p:cNvPr>
          <p:cNvSpPr/>
          <p:nvPr/>
        </p:nvSpPr>
        <p:spPr>
          <a:xfrm>
            <a:off x="5594497" y="3326824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6" name="Arrow: Left 5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D3D7145-1A1F-46AD-A888-991CF041027C}"/>
              </a:ext>
            </a:extLst>
          </p:cNvPr>
          <p:cNvSpPr/>
          <p:nvPr/>
        </p:nvSpPr>
        <p:spPr>
          <a:xfrm>
            <a:off x="71626" y="722226"/>
            <a:ext cx="532381" cy="507644"/>
          </a:xfrm>
          <a:prstGeom prst="lef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Arrow: Right 5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D9CF818-D9E6-4F1E-9DAE-E75B9106BD80}"/>
              </a:ext>
            </a:extLst>
          </p:cNvPr>
          <p:cNvSpPr/>
          <p:nvPr/>
        </p:nvSpPr>
        <p:spPr>
          <a:xfrm>
            <a:off x="8516193" y="738281"/>
            <a:ext cx="545653" cy="491589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EBCB84-AB3E-4020-B0F9-F82EFECA19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03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01"/>
    </mc:Choice>
    <mc:Fallback>
      <p:transition spd="slow" advTm="29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 isNarration="1">
              <p:cMediaNode vol="80000" showWhenStopped="0">
                <p:cTn id="10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4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9" grpId="0"/>
      <p:bldP spid="49" grpId="1"/>
      <p:bldP spid="51" grpId="0" animBg="1"/>
      <p:bldP spid="52" grpId="0" animBg="1"/>
      <p:bldP spid="53" grpId="0" animBg="1"/>
      <p:bldP spid="54" grpId="0" animBg="1"/>
      <p:bldP spid="55" grpId="0" animBg="1"/>
    </p:bldLst>
  </p:timing>
  <p:extLst>
    <p:ext uri="{E180D4A7-C9FB-4DFB-919C-405C955672EB}">
      <p14:showEvtLst xmlns:p14="http://schemas.microsoft.com/office/powerpoint/2010/main">
        <p14:triggerEvt type="onClick" time="14428" objId="28"/>
        <p14:triggerEvt type="onClick" time="15853" objId="31"/>
        <p14:triggerEvt type="onClick" time="17805" objId="6"/>
        <p14:triggerEvt type="onClick" time="19277" objId="34"/>
        <p14:triggerEvt type="onClick" time="23002" objId="35"/>
        <p14:triggerEvt type="onClick" time="24397" objId="29"/>
        <p14:triggerEvt type="onClick" time="25799" objId="27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B13C2C8C-9C01-4809-A062-F968E145DFBE}"/>
              </a:ext>
            </a:extLst>
          </p:cNvPr>
          <p:cNvSpPr/>
          <p:nvPr/>
        </p:nvSpPr>
        <p:spPr>
          <a:xfrm>
            <a:off x="4867915" y="5243275"/>
            <a:ext cx="59965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36971A8-F853-494E-B67A-5BCA1C9F6462}"/>
              </a:ext>
            </a:extLst>
          </p:cNvPr>
          <p:cNvSpPr/>
          <p:nvPr/>
        </p:nvSpPr>
        <p:spPr>
          <a:xfrm>
            <a:off x="4273324" y="5243275"/>
            <a:ext cx="59965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966B723-73BA-4098-9BAE-3B91E2677ECC}"/>
              </a:ext>
            </a:extLst>
          </p:cNvPr>
          <p:cNvSpPr/>
          <p:nvPr/>
        </p:nvSpPr>
        <p:spPr>
          <a:xfrm>
            <a:off x="3674929" y="5243275"/>
            <a:ext cx="59965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74555B3C-6C54-4FDD-8E05-E71FEDB7EC75}"/>
              </a:ext>
            </a:extLst>
          </p:cNvPr>
          <p:cNvSpPr/>
          <p:nvPr/>
        </p:nvSpPr>
        <p:spPr>
          <a:xfrm>
            <a:off x="3080338" y="5243275"/>
            <a:ext cx="59965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F64E01E-D38E-477B-AA75-F49F9EBC32AC}"/>
              </a:ext>
            </a:extLst>
          </p:cNvPr>
          <p:cNvSpPr/>
          <p:nvPr/>
        </p:nvSpPr>
        <p:spPr>
          <a:xfrm>
            <a:off x="2484504" y="5246892"/>
            <a:ext cx="59965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03B7255-08D8-4790-A55D-0A9197868DEC}"/>
              </a:ext>
            </a:extLst>
          </p:cNvPr>
          <p:cNvSpPr/>
          <p:nvPr/>
        </p:nvSpPr>
        <p:spPr>
          <a:xfrm>
            <a:off x="1889913" y="5246892"/>
            <a:ext cx="59965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3E1701D-6646-4BD5-B793-6652E9AD9C72}"/>
              </a:ext>
            </a:extLst>
          </p:cNvPr>
          <p:cNvSpPr/>
          <p:nvPr/>
        </p:nvSpPr>
        <p:spPr>
          <a:xfrm>
            <a:off x="1291518" y="5246892"/>
            <a:ext cx="59965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040E02B-B66B-42EC-8D77-83ECCA0C34A7}"/>
              </a:ext>
            </a:extLst>
          </p:cNvPr>
          <p:cNvSpPr/>
          <p:nvPr/>
        </p:nvSpPr>
        <p:spPr>
          <a:xfrm>
            <a:off x="696927" y="5246892"/>
            <a:ext cx="599659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800" dirty="0">
                <a:latin typeface="+mn-lt"/>
              </a:rPr>
              <a:t>Which sounds make up the missing word?</a:t>
            </a:r>
            <a:endParaRPr lang="en-GB" sz="2800" dirty="0"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4DC4A74-4A55-4338-AE50-FF97419DCE18}"/>
              </a:ext>
            </a:extLst>
          </p:cNvPr>
          <p:cNvSpPr/>
          <p:nvPr/>
        </p:nvSpPr>
        <p:spPr>
          <a:xfrm>
            <a:off x="1183488" y="1473201"/>
            <a:ext cx="3816350" cy="3637324"/>
          </a:xfrm>
          <a:prstGeom prst="roundRect">
            <a:avLst>
              <a:gd name="adj" fmla="val 4905"/>
            </a:avLst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87B22-7EFC-464F-938E-D4F3B82C7437}"/>
              </a:ext>
            </a:extLst>
          </p:cNvPr>
          <p:cNvSpPr/>
          <p:nvPr/>
        </p:nvSpPr>
        <p:spPr>
          <a:xfrm>
            <a:off x="5594495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j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F7C2A4-85E8-471B-86D4-AB8BE8E5EFF6}"/>
              </a:ext>
            </a:extLst>
          </p:cNvPr>
          <p:cNvSpPr/>
          <p:nvPr/>
        </p:nvSpPr>
        <p:spPr>
          <a:xfrm>
            <a:off x="6555017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i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03640A-D93E-4880-93E3-D50CDAA64BD5}"/>
              </a:ext>
            </a:extLst>
          </p:cNvPr>
          <p:cNvSpPr/>
          <p:nvPr/>
        </p:nvSpPr>
        <p:spPr>
          <a:xfrm>
            <a:off x="7515539" y="1473201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m</a:t>
            </a:r>
            <a:endParaRPr lang="en-GB" sz="3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0BC2E3-8DD9-4233-A58B-742A3FE941B7}"/>
              </a:ext>
            </a:extLst>
          </p:cNvPr>
          <p:cNvSpPr/>
          <p:nvPr/>
        </p:nvSpPr>
        <p:spPr>
          <a:xfrm>
            <a:off x="5594495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p</a:t>
            </a:r>
            <a:endParaRPr lang="en-GB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F15634-7B5D-41FA-BF4E-0A72BC8BE1C0}"/>
              </a:ext>
            </a:extLst>
          </p:cNvPr>
          <p:cNvSpPr/>
          <p:nvPr/>
        </p:nvSpPr>
        <p:spPr>
          <a:xfrm>
            <a:off x="6555017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z</a:t>
            </a:r>
            <a:endParaRPr lang="en-GB" sz="36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02774A1-09EE-4C9C-9DC7-6786F3C8A4C5}"/>
              </a:ext>
            </a:extLst>
          </p:cNvPr>
          <p:cNvSpPr/>
          <p:nvPr/>
        </p:nvSpPr>
        <p:spPr>
          <a:xfrm>
            <a:off x="7515539" y="2402459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ch</a:t>
            </a:r>
            <a:endParaRPr lang="en-GB" sz="36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170274B-1265-4E99-A44B-DD7CFCA49FAE}"/>
              </a:ext>
            </a:extLst>
          </p:cNvPr>
          <p:cNvSpPr/>
          <p:nvPr/>
        </p:nvSpPr>
        <p:spPr>
          <a:xfrm>
            <a:off x="5594495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s</a:t>
            </a:r>
            <a:endParaRPr lang="en-GB" sz="36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D4BFE9-DB5C-41E8-B90E-E2B135FAEE62}"/>
              </a:ext>
            </a:extLst>
          </p:cNvPr>
          <p:cNvSpPr/>
          <p:nvPr/>
        </p:nvSpPr>
        <p:spPr>
          <a:xfrm>
            <a:off x="6555017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t</a:t>
            </a:r>
            <a:endParaRPr lang="en-GB" sz="36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D52E966-052D-4EC9-AF2D-011289B1EFB0}"/>
              </a:ext>
            </a:extLst>
          </p:cNvPr>
          <p:cNvSpPr/>
          <p:nvPr/>
        </p:nvSpPr>
        <p:spPr>
          <a:xfrm>
            <a:off x="7515539" y="3331717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a</a:t>
            </a:r>
            <a:endParaRPr lang="en-GB" sz="36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CD51D5C-D3C1-4972-A298-B29E4146286E}"/>
              </a:ext>
            </a:extLst>
          </p:cNvPr>
          <p:cNvSpPr/>
          <p:nvPr/>
        </p:nvSpPr>
        <p:spPr>
          <a:xfrm>
            <a:off x="5594495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 err="1">
                <a:solidFill>
                  <a:schemeClr val="tx1"/>
                </a:solidFill>
              </a:rPr>
              <a:t>ee</a:t>
            </a:r>
            <a:endParaRPr lang="en-GB" sz="36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70AE447-DB0D-40FE-8231-0CE358B3FE6F}"/>
              </a:ext>
            </a:extLst>
          </p:cNvPr>
          <p:cNvSpPr/>
          <p:nvPr/>
        </p:nvSpPr>
        <p:spPr>
          <a:xfrm>
            <a:off x="6555017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</a:t>
            </a:r>
            <a:endParaRPr lang="en-GB" sz="36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71918-70A3-4FEB-AFE4-875D2F8B5C7F}"/>
              </a:ext>
            </a:extLst>
          </p:cNvPr>
          <p:cNvSpPr/>
          <p:nvPr/>
        </p:nvSpPr>
        <p:spPr>
          <a:xfrm>
            <a:off x="7515539" y="4260975"/>
            <a:ext cx="872811" cy="849550"/>
          </a:xfrm>
          <a:prstGeom prst="rect">
            <a:avLst/>
          </a:prstGeom>
          <a:solidFill>
            <a:schemeClr val="bg1"/>
          </a:solidFill>
          <a:ln>
            <a:solidFill>
              <a:srgbClr val="587D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00" b="1" dirty="0">
                <a:solidFill>
                  <a:schemeClr val="tx1"/>
                </a:solidFill>
              </a:rPr>
              <a:t>ng</a:t>
            </a:r>
            <a:endParaRPr lang="en-GB" sz="36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F5BFAE-7284-4CF6-9DD4-44FEF00BD501}"/>
              </a:ext>
            </a:extLst>
          </p:cNvPr>
          <p:cNvSpPr/>
          <p:nvPr/>
        </p:nvSpPr>
        <p:spPr>
          <a:xfrm>
            <a:off x="5594494" y="5243275"/>
            <a:ext cx="2793856" cy="849550"/>
          </a:xfrm>
          <a:prstGeom prst="rect">
            <a:avLst/>
          </a:prstGeom>
          <a:solidFill>
            <a:srgbClr val="80C3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schemeClr val="bg1"/>
                </a:solidFill>
              </a:rPr>
              <a:t>Reveal Answer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D58A5-1A6E-46FA-9519-43D1C3B8A17A}"/>
              </a:ext>
            </a:extLst>
          </p:cNvPr>
          <p:cNvSpPr txBox="1"/>
          <p:nvPr/>
        </p:nvSpPr>
        <p:spPr>
          <a:xfrm>
            <a:off x="638702" y="5344882"/>
            <a:ext cx="724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 err="1"/>
              <a:t>ch</a:t>
            </a:r>
            <a:endParaRPr lang="en-GB" sz="36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B527CF1-6144-43C4-9A53-125B530838F1}"/>
              </a:ext>
            </a:extLst>
          </p:cNvPr>
          <p:cNvSpPr txBox="1"/>
          <p:nvPr/>
        </p:nvSpPr>
        <p:spPr>
          <a:xfrm>
            <a:off x="1342782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i</a:t>
            </a:r>
            <a:endParaRPr lang="en-GB" sz="36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B545CFC-7435-4478-80D4-749AA676482B}"/>
              </a:ext>
            </a:extLst>
          </p:cNvPr>
          <p:cNvSpPr txBox="1"/>
          <p:nvPr/>
        </p:nvSpPr>
        <p:spPr>
          <a:xfrm>
            <a:off x="1956889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m</a:t>
            </a:r>
            <a:endParaRPr lang="en-GB" sz="36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EE6E14C-0429-46FF-B145-EC5FD34421A9}"/>
              </a:ext>
            </a:extLst>
          </p:cNvPr>
          <p:cNvSpPr txBox="1"/>
          <p:nvPr/>
        </p:nvSpPr>
        <p:spPr>
          <a:xfrm>
            <a:off x="2551480" y="5340109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p</a:t>
            </a:r>
            <a:endParaRPr lang="en-GB" sz="36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A49B78-4EDA-46A1-A986-EA33B4C1A978}"/>
              </a:ext>
            </a:extLst>
          </p:cNvPr>
          <p:cNvSpPr txBox="1"/>
          <p:nvPr/>
        </p:nvSpPr>
        <p:spPr>
          <a:xfrm>
            <a:off x="3123700" y="5349654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a</a:t>
            </a:r>
            <a:endParaRPr lang="en-GB" sz="36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931B2E9-E4BE-4B17-A876-1C6C41C66EE4}"/>
              </a:ext>
            </a:extLst>
          </p:cNvPr>
          <p:cNvSpPr txBox="1"/>
          <p:nvPr/>
        </p:nvSpPr>
        <p:spPr>
          <a:xfrm>
            <a:off x="3706156" y="5337966"/>
            <a:ext cx="579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n</a:t>
            </a:r>
            <a:endParaRPr lang="en-GB" sz="36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544E1B-1122-4520-80DC-2EDE036F6A35}"/>
              </a:ext>
            </a:extLst>
          </p:cNvPr>
          <p:cNvSpPr txBox="1"/>
          <p:nvPr/>
        </p:nvSpPr>
        <p:spPr>
          <a:xfrm>
            <a:off x="4308554" y="5344882"/>
            <a:ext cx="50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/>
              <a:t>z</a:t>
            </a:r>
            <a:endParaRPr lang="en-GB" sz="3600" b="1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E7E41BC-C0DF-4DFA-AB64-A35B9E0ACBDE}"/>
              </a:ext>
            </a:extLst>
          </p:cNvPr>
          <p:cNvSpPr txBox="1"/>
          <p:nvPr/>
        </p:nvSpPr>
        <p:spPr>
          <a:xfrm>
            <a:off x="4845920" y="5337966"/>
            <a:ext cx="644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 err="1"/>
              <a:t>ee</a:t>
            </a:r>
            <a:endParaRPr lang="en-GB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37985A-516E-47F8-A151-1E95C589EA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347" y="1830741"/>
            <a:ext cx="2827985" cy="3001951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1576679C-E91E-4093-84CE-75BE06905089}"/>
              </a:ext>
            </a:extLst>
          </p:cNvPr>
          <p:cNvSpPr/>
          <p:nvPr/>
        </p:nvSpPr>
        <p:spPr>
          <a:xfrm>
            <a:off x="7519037" y="4260975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5D04EF6-2DA1-42E3-906C-EAC087ED9204}"/>
              </a:ext>
            </a:extLst>
          </p:cNvPr>
          <p:cNvSpPr/>
          <p:nvPr/>
        </p:nvSpPr>
        <p:spPr>
          <a:xfrm>
            <a:off x="5594495" y="1469613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06435E1-A2CC-4485-A369-B5C94EE4C37A}"/>
              </a:ext>
            </a:extLst>
          </p:cNvPr>
          <p:cNvSpPr/>
          <p:nvPr/>
        </p:nvSpPr>
        <p:spPr>
          <a:xfrm>
            <a:off x="6558515" y="3330996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sp>
        <p:nvSpPr>
          <p:cNvPr id="57" name="Arrow: Left 5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199BDA3-4EFA-4C31-AAB3-7E61DB23E26B}"/>
              </a:ext>
            </a:extLst>
          </p:cNvPr>
          <p:cNvSpPr/>
          <p:nvPr/>
        </p:nvSpPr>
        <p:spPr>
          <a:xfrm>
            <a:off x="71626" y="722226"/>
            <a:ext cx="532381" cy="507644"/>
          </a:xfrm>
          <a:prstGeom prst="lef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Arrow: Right 5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5AC62F-3C72-4CB3-B24A-300B3CED107B}"/>
              </a:ext>
            </a:extLst>
          </p:cNvPr>
          <p:cNvSpPr/>
          <p:nvPr/>
        </p:nvSpPr>
        <p:spPr>
          <a:xfrm>
            <a:off x="8516193" y="738281"/>
            <a:ext cx="545653" cy="491589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82FFCDB9-044A-41E3-832F-DF92EB11A05C}"/>
              </a:ext>
            </a:extLst>
          </p:cNvPr>
          <p:cNvSpPr/>
          <p:nvPr/>
        </p:nvSpPr>
        <p:spPr>
          <a:xfrm>
            <a:off x="5594494" y="3319859"/>
            <a:ext cx="872811" cy="849550"/>
          </a:xfrm>
          <a:prstGeom prst="rect">
            <a:avLst/>
          </a:prstGeom>
          <a:solidFill>
            <a:srgbClr val="FF99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ACB5DA0-8A00-4E09-B7A4-7E3E49CF1A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68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671"/>
    </mc:Choice>
    <mc:Fallback>
      <p:transition spd="slow" advTm="59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 isNarration="1">
              <p:cMediaNode vol="80000" showWhenStopped="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4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9" grpId="0"/>
      <p:bldP spid="49" grpId="1"/>
      <p:bldP spid="58" grpId="0"/>
      <p:bldP spid="58" grpId="1"/>
      <p:bldP spid="53" grpId="0" animBg="1"/>
      <p:bldP spid="55" grpId="0" animBg="1"/>
      <p:bldP spid="56" grpId="0" animBg="1"/>
      <p:bldP spid="50" grpId="0" animBg="1"/>
    </p:bldLst>
  </p:timing>
  <p:extLst>
    <p:ext uri="{E180D4A7-C9FB-4DFB-919C-405C955672EB}">
      <p14:showEvtLst xmlns:p14="http://schemas.microsoft.com/office/powerpoint/2010/main">
        <p14:triggerEvt type="onClick" time="34176" objId="29"/>
        <p14:triggerEvt type="onClick" time="35881" objId="18"/>
        <p14:triggerEvt type="onClick" time="37469" objId="23"/>
        <p14:triggerEvt type="onClick" time="42565" objId="27"/>
        <p14:triggerEvt type="onClick" time="45186" objId="32"/>
        <p14:triggerEvt type="onClick" time="46587" objId="34"/>
        <p14:triggerEvt type="onClick" time="51475" objId="28"/>
        <p14:triggerEvt type="onClick" time="53420" objId="33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D7338-5EA7-4E74-9C2D-19727FF25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443385"/>
            <a:ext cx="8220075" cy="994306"/>
          </a:xfrm>
        </p:spPr>
        <p:txBody>
          <a:bodyPr/>
          <a:lstStyle/>
          <a:p>
            <a:r>
              <a:rPr lang="en-GB" dirty="0"/>
              <a:t>Year 1 Syllable Sort!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DC9671-6ED3-481F-AAF3-C2AA11F3D5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667" y="1325265"/>
            <a:ext cx="3909987" cy="43386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1E0B39-685B-4BE3-B017-0E00115293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7095" y="2512793"/>
            <a:ext cx="3737500" cy="236477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89F76CF-9511-4DC4-A917-C5EA7EA497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491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910"/>
    </mc:Choice>
    <mc:Fallback>
      <p:transition spd="slow" advTm="54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86FA1-E67C-4E88-97BD-3FBD15CAD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Syllable Challenge!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95EE5-36B0-46F3-9032-6FFF7C9E9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7395" y="1326492"/>
            <a:ext cx="6209343" cy="491944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E090727-4E25-4C51-AE70-EAA13FE287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2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091"/>
    </mc:Choice>
    <mc:Fallback>
      <p:transition spd="slow" advTm="41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9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742</TotalTime>
  <Words>221</Words>
  <Application>Microsoft Office PowerPoint</Application>
  <PresentationFormat>On-screen Show (4:3)</PresentationFormat>
  <Paragraphs>153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Year 1 Syllables</vt:lpstr>
      <vt:lpstr>What is a syllable?</vt:lpstr>
      <vt:lpstr>Which sounds make up the missing word?</vt:lpstr>
      <vt:lpstr>Which sounds make up the missing word?</vt:lpstr>
      <vt:lpstr>Which sounds make up the missing word?</vt:lpstr>
      <vt:lpstr>Which sounds make up the missing word?</vt:lpstr>
      <vt:lpstr>Which sounds make up the missing word?</vt:lpstr>
      <vt:lpstr>Which sounds make up the missing word?</vt:lpstr>
      <vt:lpstr>Which sounds make up the missing word?</vt:lpstr>
      <vt:lpstr>Year 1 Syllable Sort!</vt:lpstr>
      <vt:lpstr>Syllable Challenge!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J. West</cp:lastModifiedBy>
  <cp:revision>40</cp:revision>
  <dcterms:created xsi:type="dcterms:W3CDTF">2019-12-04T21:35:02Z</dcterms:created>
  <dcterms:modified xsi:type="dcterms:W3CDTF">2021-01-09T18:58:14Z</dcterms:modified>
</cp:coreProperties>
</file>