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tiff" ContentType="image/tif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21"/>
  </p:notesMasterIdLst>
  <p:handoutMasterIdLst>
    <p:handoutMasterId r:id="rId22"/>
  </p:handoutMasterIdLst>
  <p:sldIdLst>
    <p:sldId id="267" r:id="rId2"/>
    <p:sldId id="264" r:id="rId3"/>
    <p:sldId id="269" r:id="rId4"/>
    <p:sldId id="270" r:id="rId5"/>
    <p:sldId id="284" r:id="rId6"/>
    <p:sldId id="285" r:id="rId7"/>
    <p:sldId id="286" r:id="rId8"/>
    <p:sldId id="272" r:id="rId9"/>
    <p:sldId id="273" r:id="rId10"/>
    <p:sldId id="274" r:id="rId11"/>
    <p:sldId id="275" r:id="rId12"/>
    <p:sldId id="276" r:id="rId13"/>
    <p:sldId id="277" r:id="rId14"/>
    <p:sldId id="282" r:id="rId15"/>
    <p:sldId id="279" r:id="rId16"/>
    <p:sldId id="280" r:id="rId17"/>
    <p:sldId id="281" r:id="rId18"/>
    <p:sldId id="283" r:id="rId19"/>
    <p:sldId id="268" r:id="rId20"/>
  </p:sldIdLst>
  <p:sldSz cx="9144000" cy="6858000" type="screen4x3"/>
  <p:notesSz cx="6858000" cy="9144000"/>
  <p:embeddedFontLst>
    <p:embeddedFont>
      <p:font typeface="Calibri" panose="020F0502020204030204" pitchFamily="34" charset="0"/>
      <p:regular r:id="rId23"/>
      <p:bold r:id="rId24"/>
      <p:italic r:id="rId25"/>
      <p:boldItalic r:id="rId26"/>
    </p:embeddedFont>
    <p:embeddedFont>
      <p:font typeface="Twinkl" panose="020B0604020202020204" charset="0"/>
      <p:regular r:id="rId27"/>
      <p:bold r:id="rId28"/>
    </p:embeddedFont>
    <p:embeddedFont>
      <p:font typeface="Twinkl SemiBold" charset="0"/>
      <p:bold r:id="rId29"/>
    </p:embeddedFont>
  </p:embeddedFontLst>
  <p:defaultTextStyle>
    <a:defPPr>
      <a:defRPr lang="en-US"/>
    </a:defPPr>
    <a:lvl1pPr algn="l" rtl="0" eaLnBrk="0" fontAlgn="base" hangingPunct="0">
      <a:spcBef>
        <a:spcPct val="0"/>
      </a:spcBef>
      <a:spcAft>
        <a:spcPct val="0"/>
      </a:spcAft>
      <a:defRPr kern="1200">
        <a:solidFill>
          <a:schemeClr val="tx1"/>
        </a:solidFill>
        <a:latin typeface="Twinkl" panose="020B0604020202020204" charset="0"/>
        <a:ea typeface="+mn-ea"/>
        <a:cs typeface="+mn-cs"/>
      </a:defRPr>
    </a:lvl1pPr>
    <a:lvl2pPr marL="457200" algn="l" rtl="0" eaLnBrk="0" fontAlgn="base" hangingPunct="0">
      <a:spcBef>
        <a:spcPct val="0"/>
      </a:spcBef>
      <a:spcAft>
        <a:spcPct val="0"/>
      </a:spcAft>
      <a:defRPr kern="1200">
        <a:solidFill>
          <a:schemeClr val="tx1"/>
        </a:solidFill>
        <a:latin typeface="Twinkl" panose="020B0604020202020204" charset="0"/>
        <a:ea typeface="+mn-ea"/>
        <a:cs typeface="+mn-cs"/>
      </a:defRPr>
    </a:lvl2pPr>
    <a:lvl3pPr marL="914400" algn="l" rtl="0" eaLnBrk="0" fontAlgn="base" hangingPunct="0">
      <a:spcBef>
        <a:spcPct val="0"/>
      </a:spcBef>
      <a:spcAft>
        <a:spcPct val="0"/>
      </a:spcAft>
      <a:defRPr kern="1200">
        <a:solidFill>
          <a:schemeClr val="tx1"/>
        </a:solidFill>
        <a:latin typeface="Twinkl" panose="020B0604020202020204" charset="0"/>
        <a:ea typeface="+mn-ea"/>
        <a:cs typeface="+mn-cs"/>
      </a:defRPr>
    </a:lvl3pPr>
    <a:lvl4pPr marL="1371600" algn="l" rtl="0" eaLnBrk="0" fontAlgn="base" hangingPunct="0">
      <a:spcBef>
        <a:spcPct val="0"/>
      </a:spcBef>
      <a:spcAft>
        <a:spcPct val="0"/>
      </a:spcAft>
      <a:defRPr kern="1200">
        <a:solidFill>
          <a:schemeClr val="tx1"/>
        </a:solidFill>
        <a:latin typeface="Twinkl" panose="020B0604020202020204" charset="0"/>
        <a:ea typeface="+mn-ea"/>
        <a:cs typeface="+mn-cs"/>
      </a:defRPr>
    </a:lvl4pPr>
    <a:lvl5pPr marL="1828800" algn="l" rtl="0" eaLnBrk="0" fontAlgn="base" hangingPunct="0">
      <a:spcBef>
        <a:spcPct val="0"/>
      </a:spcBef>
      <a:spcAft>
        <a:spcPct val="0"/>
      </a:spcAft>
      <a:defRPr kern="1200">
        <a:solidFill>
          <a:schemeClr val="tx1"/>
        </a:solidFill>
        <a:latin typeface="Twinkl" panose="020B0604020202020204" charset="0"/>
        <a:ea typeface="+mn-ea"/>
        <a:cs typeface="+mn-cs"/>
      </a:defRPr>
    </a:lvl5pPr>
    <a:lvl6pPr marL="2286000" algn="l" defTabSz="914400" rtl="0" eaLnBrk="1" latinLnBrk="0" hangingPunct="1">
      <a:defRPr kern="1200">
        <a:solidFill>
          <a:schemeClr val="tx1"/>
        </a:solidFill>
        <a:latin typeface="Twinkl" panose="020B0604020202020204" charset="0"/>
        <a:ea typeface="+mn-ea"/>
        <a:cs typeface="+mn-cs"/>
      </a:defRPr>
    </a:lvl6pPr>
    <a:lvl7pPr marL="2743200" algn="l" defTabSz="914400" rtl="0" eaLnBrk="1" latinLnBrk="0" hangingPunct="1">
      <a:defRPr kern="1200">
        <a:solidFill>
          <a:schemeClr val="tx1"/>
        </a:solidFill>
        <a:latin typeface="Twinkl" panose="020B0604020202020204" charset="0"/>
        <a:ea typeface="+mn-ea"/>
        <a:cs typeface="+mn-cs"/>
      </a:defRPr>
    </a:lvl7pPr>
    <a:lvl8pPr marL="3200400" algn="l" defTabSz="914400" rtl="0" eaLnBrk="1" latinLnBrk="0" hangingPunct="1">
      <a:defRPr kern="1200">
        <a:solidFill>
          <a:schemeClr val="tx1"/>
        </a:solidFill>
        <a:latin typeface="Twinkl" panose="020B0604020202020204" charset="0"/>
        <a:ea typeface="+mn-ea"/>
        <a:cs typeface="+mn-cs"/>
      </a:defRPr>
    </a:lvl8pPr>
    <a:lvl9pPr marL="3657600" algn="l" defTabSz="914400" rtl="0" eaLnBrk="1" latinLnBrk="0" hangingPunct="1">
      <a:defRPr kern="1200">
        <a:solidFill>
          <a:schemeClr val="tx1"/>
        </a:solidFill>
        <a:latin typeface="Twinkl" panose="020B060402020202020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420">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E1E5A"/>
    <a:srgbClr val="18A0DB"/>
    <a:srgbClr val="BC0105"/>
    <a:srgbClr val="4DB1E3"/>
    <a:srgbClr val="80C1EB"/>
    <a:srgbClr val="ACDDFC"/>
    <a:srgbClr val="FFFFFF"/>
    <a:srgbClr val="4AA1D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86" d="100"/>
          <a:sy n="86" d="100"/>
        </p:scale>
        <p:origin x="1238"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4.fntdata"/><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3.fntdata"/><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7.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2.fntdata"/><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1.fntdata"/><Relationship Id="rId28" Type="http://schemas.openxmlformats.org/officeDocument/2006/relationships/font" Target="fonts/font6.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openxmlformats.org/officeDocument/2006/relationships/font" Target="fonts/font5.fntdata"/><Relationship Id="rId30" Type="http://schemas.openxmlformats.org/officeDocument/2006/relationships/presProps" Target="presProps.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786FEBFD-EDE9-466E-9D88-3221AD558808}"/>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82A819E9-E9D5-48D6-B5A0-0BA92CB7B56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10D4EEC4-5618-4F7C-88A4-CCDBFE6C1E5F}" type="datetimeFigureOut">
              <a:rPr lang="en-GB"/>
              <a:pPr>
                <a:defRPr/>
              </a:pPr>
              <a:t>06/02/2021</a:t>
            </a:fld>
            <a:endParaRPr lang="en-GB"/>
          </a:p>
        </p:txBody>
      </p:sp>
      <p:sp>
        <p:nvSpPr>
          <p:cNvPr id="4" name="Footer Placeholder 3">
            <a:extLst>
              <a:ext uri="{FF2B5EF4-FFF2-40B4-BE49-F238E27FC236}">
                <a16:creationId xmlns:a16="http://schemas.microsoft.com/office/drawing/2014/main" id="{C8A52BA8-BCAE-418E-A8A4-68A980AA4EC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F1A347D9-EF95-4658-9F2C-748E4A13515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E7E635B-2D89-4DD6-A8BF-06B96110030A}"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945871-4BC0-46AE-B5D5-A71C8F14522F}"/>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DD83CEF5-D52F-421A-969A-E1FFC2762A0C}"/>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E768E911-BD51-4080-924D-9FCD8CE0EE5E}" type="datetimeFigureOut">
              <a:rPr lang="en-GB"/>
              <a:pPr>
                <a:defRPr/>
              </a:pPr>
              <a:t>06/02/2021</a:t>
            </a:fld>
            <a:endParaRPr lang="en-GB"/>
          </a:p>
        </p:txBody>
      </p:sp>
      <p:sp>
        <p:nvSpPr>
          <p:cNvPr id="4" name="Slide Image Placeholder 3">
            <a:extLst>
              <a:ext uri="{FF2B5EF4-FFF2-40B4-BE49-F238E27FC236}">
                <a16:creationId xmlns:a16="http://schemas.microsoft.com/office/drawing/2014/main" id="{E629B184-2022-4E3C-8FAD-7D2C0A8E542F}"/>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C2DD386E-F054-4742-96A0-92CA56A55A5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AB21E781-3686-44FF-B3BC-68D89961F6E1}"/>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F587AAA4-2C73-498C-9D53-807C4ED4F7F3}"/>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57CCC7D8-690B-48D8-B6EC-AFD86CFD579F}"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384198F6-5C6B-4DAA-8832-7472BE3DB7A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455733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2" name="Rounded Rectangle 3">
            <a:extLst>
              <a:ext uri="{FF2B5EF4-FFF2-40B4-BE49-F238E27FC236}">
                <a16:creationId xmlns:a16="http://schemas.microsoft.com/office/drawing/2014/main" id="{5112C896-E73C-4F04-A8C6-FFAECFC90B0C}"/>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3" name="Picture 4">
            <a:extLst>
              <a:ext uri="{FF2B5EF4-FFF2-40B4-BE49-F238E27FC236}">
                <a16:creationId xmlns:a16="http://schemas.microsoft.com/office/drawing/2014/main" id="{8F3EA19D-EEDB-42EA-8A30-B913FBE61F1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072438" y="5734050"/>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802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B4650576-5E2C-4402-B103-73789CE9384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8492679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3" name="Rounded Rectangle 6">
            <a:extLst>
              <a:ext uri="{FF2B5EF4-FFF2-40B4-BE49-F238E27FC236}">
                <a16:creationId xmlns:a16="http://schemas.microsoft.com/office/drawing/2014/main" id="{C784CF4E-992F-49F8-85E6-B85FB252E5AA}"/>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7">
            <a:extLst>
              <a:ext uri="{FF2B5EF4-FFF2-40B4-BE49-F238E27FC236}">
                <a16:creationId xmlns:a16="http://schemas.microsoft.com/office/drawing/2014/main" id="{A405F571-F9A4-49A6-B8C3-FAE936D46242}"/>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BBA28545-1A74-4070-B92C-A6F2F99D9D80}"/>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1E5617C8-8C48-46D8-8B1B-180EBCED0E9A}"/>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4B9A1672-6195-40ED-B389-29E7910F002F}"/>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5517814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2" name="Picture 3">
            <a:extLst>
              <a:ext uri="{FF2B5EF4-FFF2-40B4-BE49-F238E27FC236}">
                <a16:creationId xmlns:a16="http://schemas.microsoft.com/office/drawing/2014/main" id="{3A631BF2-EE4C-4A8D-939D-5B406EE8D5A3}"/>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523288" y="6196013"/>
            <a:ext cx="5762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1805714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AF47F67D-393C-471B-9835-03C2FFA2DCC4}"/>
              </a:ext>
            </a:extLst>
          </p:cNvPr>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a:extLst>
              <a:ext uri="{FF2B5EF4-FFF2-40B4-BE49-F238E27FC236}">
                <a16:creationId xmlns:a16="http://schemas.microsoft.com/office/drawing/2014/main" id="{4EC1C07C-5E7D-4C76-8388-7246659F17DC}"/>
              </a:ext>
            </a:extLst>
          </p:cNvPr>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83" r:id="rId1"/>
    <p:sldLayoutId id="2147483684" r:id="rId2"/>
    <p:sldLayoutId id="2147483685" r:id="rId3"/>
    <p:sldLayoutId id="2147483686" r:id="rId4"/>
    <p:sldLayoutId id="2147483687" r:id="rId5"/>
  </p:sldLayoutIdLst>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a:defRPr>
      </a:lvl2pPr>
      <a:lvl3pPr algn="l" rtl="0" eaLnBrk="0" fontAlgn="base" hangingPunct="0">
        <a:lnSpc>
          <a:spcPct val="90000"/>
        </a:lnSpc>
        <a:spcBef>
          <a:spcPct val="0"/>
        </a:spcBef>
        <a:spcAft>
          <a:spcPct val="0"/>
        </a:spcAft>
        <a:defRPr sz="4000" b="1">
          <a:solidFill>
            <a:srgbClr val="1C1C1C"/>
          </a:solidFill>
          <a:latin typeface="Twinkl"/>
        </a:defRPr>
      </a:lvl3pPr>
      <a:lvl4pPr algn="l" rtl="0" eaLnBrk="0" fontAlgn="base" hangingPunct="0">
        <a:lnSpc>
          <a:spcPct val="90000"/>
        </a:lnSpc>
        <a:spcBef>
          <a:spcPct val="0"/>
        </a:spcBef>
        <a:spcAft>
          <a:spcPct val="0"/>
        </a:spcAft>
        <a:defRPr sz="4000" b="1">
          <a:solidFill>
            <a:srgbClr val="1C1C1C"/>
          </a:solidFill>
          <a:latin typeface="Twinkl"/>
        </a:defRPr>
      </a:lvl4pPr>
      <a:lvl5pPr algn="l" rtl="0" eaLnBrk="0" fontAlgn="base" hangingPunct="0">
        <a:lnSpc>
          <a:spcPct val="90000"/>
        </a:lnSpc>
        <a:spcBef>
          <a:spcPct val="0"/>
        </a:spcBef>
        <a:spcAft>
          <a:spcPct val="0"/>
        </a:spcAft>
        <a:defRPr sz="4000" b="1">
          <a:solidFill>
            <a:srgbClr val="1C1C1C"/>
          </a:solidFill>
          <a:latin typeface="Twinkl"/>
        </a:defRPr>
      </a:lvl5pPr>
      <a:lvl6pPr marL="457200" algn="l" rtl="0" fontAlgn="base">
        <a:lnSpc>
          <a:spcPct val="90000"/>
        </a:lnSpc>
        <a:spcBef>
          <a:spcPct val="0"/>
        </a:spcBef>
        <a:spcAft>
          <a:spcPct val="0"/>
        </a:spcAft>
        <a:defRPr sz="4000" b="1">
          <a:solidFill>
            <a:srgbClr val="1C1C1C"/>
          </a:solidFill>
          <a:latin typeface="Twinkl"/>
        </a:defRPr>
      </a:lvl6pPr>
      <a:lvl7pPr marL="914400" algn="l" rtl="0" fontAlgn="base">
        <a:lnSpc>
          <a:spcPct val="90000"/>
        </a:lnSpc>
        <a:spcBef>
          <a:spcPct val="0"/>
        </a:spcBef>
        <a:spcAft>
          <a:spcPct val="0"/>
        </a:spcAft>
        <a:defRPr sz="4000" b="1">
          <a:solidFill>
            <a:srgbClr val="1C1C1C"/>
          </a:solidFill>
          <a:latin typeface="Twinkl"/>
        </a:defRPr>
      </a:lvl7pPr>
      <a:lvl8pPr marL="1371600" algn="l" rtl="0" fontAlgn="base">
        <a:lnSpc>
          <a:spcPct val="90000"/>
        </a:lnSpc>
        <a:spcBef>
          <a:spcPct val="0"/>
        </a:spcBef>
        <a:spcAft>
          <a:spcPct val="0"/>
        </a:spcAft>
        <a:defRPr sz="4000" b="1">
          <a:solidFill>
            <a:srgbClr val="1C1C1C"/>
          </a:solidFill>
          <a:latin typeface="Twinkl"/>
        </a:defRPr>
      </a:lvl8pPr>
      <a:lvl9pPr marL="1828800" algn="l" rtl="0" fontAlgn="base">
        <a:lnSpc>
          <a:spcPct val="90000"/>
        </a:lnSpc>
        <a:spcBef>
          <a:spcPct val="0"/>
        </a:spcBef>
        <a:spcAft>
          <a:spcPct val="0"/>
        </a:spcAft>
        <a:defRPr sz="4000" b="1">
          <a:solidFill>
            <a:srgbClr val="1C1C1C"/>
          </a:solidFill>
          <a:latin typeface="Twinkl"/>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15.png"/><Relationship Id="rId13" Type="http://schemas.openxmlformats.org/officeDocument/2006/relationships/image" Target="../media/image20.png"/><Relationship Id="rId3" Type="http://schemas.openxmlformats.org/officeDocument/2006/relationships/image" Target="../media/image10.png"/><Relationship Id="rId7" Type="http://schemas.openxmlformats.org/officeDocument/2006/relationships/image" Target="../media/image14.png"/><Relationship Id="rId12" Type="http://schemas.openxmlformats.org/officeDocument/2006/relationships/image" Target="../media/image19.png"/><Relationship Id="rId2" Type="http://schemas.openxmlformats.org/officeDocument/2006/relationships/image" Target="../media/image9.png"/><Relationship Id="rId1" Type="http://schemas.openxmlformats.org/officeDocument/2006/relationships/slideLayout" Target="../slideLayouts/slideLayout3.xml"/><Relationship Id="rId6" Type="http://schemas.openxmlformats.org/officeDocument/2006/relationships/image" Target="../media/image13.png"/><Relationship Id="rId11" Type="http://schemas.openxmlformats.org/officeDocument/2006/relationships/image" Target="../media/image18.png"/><Relationship Id="rId5" Type="http://schemas.openxmlformats.org/officeDocument/2006/relationships/image" Target="../media/image12.png"/><Relationship Id="rId15" Type="http://schemas.openxmlformats.org/officeDocument/2006/relationships/image" Target="../media/image2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 Id="rId14" Type="http://schemas.openxmlformats.org/officeDocument/2006/relationships/image" Target="../media/image21.png"/></Relationships>
</file>

<file path=ppt/slides/_rels/slide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tiff"/><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20">
            <a:extLst>
              <a:ext uri="{FF2B5EF4-FFF2-40B4-BE49-F238E27FC236}">
                <a16:creationId xmlns:a16="http://schemas.microsoft.com/office/drawing/2014/main" id="{214D06F0-F490-4729-99F1-5E1617820D50}"/>
              </a:ext>
            </a:extLst>
          </p:cNvPr>
          <p:cNvSpPr>
            <a:spLocks noGrp="1"/>
          </p:cNvSpPr>
          <p:nvPr>
            <p:ph type="title"/>
          </p:nvPr>
        </p:nvSpPr>
        <p:spPr>
          <a:xfrm>
            <a:off x="457200" y="479425"/>
            <a:ext cx="8220075" cy="993775"/>
          </a:xfrm>
        </p:spPr>
        <p:txBody>
          <a:bodyPr/>
          <a:lstStyle/>
          <a:p>
            <a:pPr eaLnBrk="1" hangingPunct="1"/>
            <a:r>
              <a:rPr lang="en-GB" altLang="en-US" sz="3600">
                <a:latin typeface="Twinkl SemiBold" charset="0"/>
              </a:rPr>
              <a:t>China</a:t>
            </a:r>
          </a:p>
        </p:txBody>
      </p:sp>
      <p:sp>
        <p:nvSpPr>
          <p:cNvPr id="9219" name="Rectangle 4">
            <a:extLst>
              <a:ext uri="{FF2B5EF4-FFF2-40B4-BE49-F238E27FC236}">
                <a16:creationId xmlns:a16="http://schemas.microsoft.com/office/drawing/2014/main" id="{9A81790F-2F43-4610-BAB2-9F2142E42D01}"/>
              </a:ext>
            </a:extLst>
          </p:cNvPr>
          <p:cNvSpPr>
            <a:spLocks noChangeArrowheads="1"/>
          </p:cNvSpPr>
          <p:nvPr/>
        </p:nvSpPr>
        <p:spPr bwMode="auto">
          <a:xfrm>
            <a:off x="755650" y="1514475"/>
            <a:ext cx="3951288"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China is a country in Northeast Asia.</a:t>
            </a:r>
          </a:p>
          <a:p>
            <a:pPr eaLnBrk="1" hangingPunct="1">
              <a:lnSpc>
                <a:spcPct val="100000"/>
              </a:lnSpc>
              <a:spcBef>
                <a:spcPct val="0"/>
              </a:spcBef>
            </a:pPr>
            <a:r>
              <a:rPr lang="en-GB" altLang="en-US">
                <a:solidFill>
                  <a:schemeClr val="tx1"/>
                </a:solidFill>
              </a:rPr>
              <a:t>It has the largest population in the world, with over 1.3 billion people.</a:t>
            </a:r>
          </a:p>
        </p:txBody>
      </p:sp>
      <p:pic>
        <p:nvPicPr>
          <p:cNvPr id="9220" name="Picture 2">
            <a:extLst>
              <a:ext uri="{FF2B5EF4-FFF2-40B4-BE49-F238E27FC236}">
                <a16:creationId xmlns:a16="http://schemas.microsoft.com/office/drawing/2014/main" id="{F4C42FBB-53B4-47AA-BB05-337872F0BBC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87863" y="2279650"/>
            <a:ext cx="3905250" cy="381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a:extLst>
              <a:ext uri="{FF2B5EF4-FFF2-40B4-BE49-F238E27FC236}">
                <a16:creationId xmlns:a16="http://schemas.microsoft.com/office/drawing/2014/main" id="{79F9C7F4-5392-4540-A9C3-549F37BB2D1E}"/>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Beijing</a:t>
            </a:r>
          </a:p>
        </p:txBody>
      </p:sp>
      <p:sp>
        <p:nvSpPr>
          <p:cNvPr id="10243" name="Rectangle 2">
            <a:extLst>
              <a:ext uri="{FF2B5EF4-FFF2-40B4-BE49-F238E27FC236}">
                <a16:creationId xmlns:a16="http://schemas.microsoft.com/office/drawing/2014/main" id="{91D4CDD8-4FAB-4285-BF61-72BD2CDD65C7}"/>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The capital city of China is Beijing.</a:t>
            </a:r>
          </a:p>
        </p:txBody>
      </p:sp>
      <p:pic>
        <p:nvPicPr>
          <p:cNvPr id="10244" name="Picture 3">
            <a:extLst>
              <a:ext uri="{FF2B5EF4-FFF2-40B4-BE49-F238E27FC236}">
                <a16:creationId xmlns:a16="http://schemas.microsoft.com/office/drawing/2014/main" id="{17109CE5-C7E2-45C9-9D4C-85A7BCE7FB7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1363" y="3632200"/>
            <a:ext cx="7646987" cy="2460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15CBEC62-861A-4AFF-B47B-68B72FD8EC4E}"/>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What Is China Like?</a:t>
            </a:r>
          </a:p>
        </p:txBody>
      </p:sp>
      <p:sp>
        <p:nvSpPr>
          <p:cNvPr id="11267" name="Rectangle 2">
            <a:extLst>
              <a:ext uri="{FF2B5EF4-FFF2-40B4-BE49-F238E27FC236}">
                <a16:creationId xmlns:a16="http://schemas.microsoft.com/office/drawing/2014/main" id="{F3FA68B1-06A9-4F0B-96C8-79C82C1783D9}"/>
              </a:ext>
            </a:extLst>
          </p:cNvPr>
          <p:cNvSpPr>
            <a:spLocks noChangeArrowheads="1"/>
          </p:cNvSpPr>
          <p:nvPr/>
        </p:nvSpPr>
        <p:spPr bwMode="auto">
          <a:xfrm>
            <a:off x="755650" y="1514475"/>
            <a:ext cx="7635875"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In the north of China, there are mountains, where it snows for much of the year.</a:t>
            </a:r>
          </a:p>
          <a:p>
            <a:pPr eaLnBrk="1" hangingPunct="1">
              <a:lnSpc>
                <a:spcPct val="100000"/>
              </a:lnSpc>
              <a:spcBef>
                <a:spcPct val="0"/>
              </a:spcBef>
            </a:pPr>
            <a:r>
              <a:rPr lang="en-GB" altLang="en-US">
                <a:solidFill>
                  <a:schemeClr val="tx1"/>
                </a:solidFill>
              </a:rPr>
              <a:t>The south of China is filled with jungles and it is very hot.</a:t>
            </a:r>
          </a:p>
        </p:txBody>
      </p:sp>
      <p:pic>
        <p:nvPicPr>
          <p:cNvPr id="11268" name="Picture 3">
            <a:extLst>
              <a:ext uri="{FF2B5EF4-FFF2-40B4-BE49-F238E27FC236}">
                <a16:creationId xmlns:a16="http://schemas.microsoft.com/office/drawing/2014/main" id="{B1769AA2-BBC0-4FDD-8465-D5D94343CB5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429000"/>
            <a:ext cx="374967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69" name="Picture 4">
            <a:extLst>
              <a:ext uri="{FF2B5EF4-FFF2-40B4-BE49-F238E27FC236}">
                <a16:creationId xmlns:a16="http://schemas.microsoft.com/office/drawing/2014/main" id="{288E61AB-9F63-4E0C-B04D-DF3496A7DBB5}"/>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648200" y="3429000"/>
            <a:ext cx="3743325" cy="2663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a:extLst>
              <a:ext uri="{FF2B5EF4-FFF2-40B4-BE49-F238E27FC236}">
                <a16:creationId xmlns:a16="http://schemas.microsoft.com/office/drawing/2014/main" id="{E0CF89BD-854C-46E9-9D9D-B53779395EA0}"/>
              </a:ext>
            </a:extLst>
          </p:cNvPr>
          <p:cNvSpPr>
            <a:spLocks noGrp="1"/>
          </p:cNvSpPr>
          <p:nvPr>
            <p:ph type="title"/>
          </p:nvPr>
        </p:nvSpPr>
        <p:spPr>
          <a:xfrm>
            <a:off x="457200" y="414338"/>
            <a:ext cx="8220075" cy="993775"/>
          </a:xfrm>
        </p:spPr>
        <p:txBody>
          <a:bodyPr/>
          <a:lstStyle/>
          <a:p>
            <a:pPr eaLnBrk="1" hangingPunct="1">
              <a:defRPr/>
            </a:pPr>
            <a:r>
              <a:rPr lang="en-GB" sz="3600" dirty="0">
                <a:latin typeface="+mn-lt"/>
              </a:rPr>
              <a:t>What is Chinese New Year? </a:t>
            </a:r>
          </a:p>
        </p:txBody>
      </p:sp>
      <p:sp>
        <p:nvSpPr>
          <p:cNvPr id="5" name="Rectangle 4">
            <a:extLst>
              <a:ext uri="{FF2B5EF4-FFF2-40B4-BE49-F238E27FC236}">
                <a16:creationId xmlns:a16="http://schemas.microsoft.com/office/drawing/2014/main" id="{D134BBE1-FDF3-496D-AF3D-B0E24023070E}"/>
              </a:ext>
            </a:extLst>
          </p:cNvPr>
          <p:cNvSpPr>
            <a:spLocks noChangeArrowheads="1"/>
          </p:cNvSpPr>
          <p:nvPr/>
        </p:nvSpPr>
        <p:spPr bwMode="auto">
          <a:xfrm>
            <a:off x="755650" y="1333500"/>
            <a:ext cx="4519613" cy="2462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pPr algn="just"/>
            <a:r>
              <a:rPr lang="en-GB" altLang="en-US" sz="2000">
                <a:latin typeface="Sassoon Infant Rg"/>
              </a:rPr>
              <a:t>Chinese New Year is a festival that celebrates the start of a new year in the Chinese calendar. </a:t>
            </a:r>
          </a:p>
          <a:p>
            <a:pPr algn="just"/>
            <a:r>
              <a:rPr lang="en-GB" altLang="en-US" sz="2000">
                <a:latin typeface="Sassoon Infant Rg"/>
              </a:rPr>
              <a:t>It is a bright and exciting festival that is celebrated in China and in other countries all around the world. People celebrate with gifts, fireworks and Chinese Dragon and Lion dances. </a:t>
            </a:r>
          </a:p>
        </p:txBody>
      </p:sp>
      <p:grpSp>
        <p:nvGrpSpPr>
          <p:cNvPr id="20" name="Group 19">
            <a:extLst>
              <a:ext uri="{FF2B5EF4-FFF2-40B4-BE49-F238E27FC236}">
                <a16:creationId xmlns:a16="http://schemas.microsoft.com/office/drawing/2014/main" id="{DE4023EF-0E4D-4E6E-BBC2-B7FBB8D6FFAC}"/>
              </a:ext>
            </a:extLst>
          </p:cNvPr>
          <p:cNvGrpSpPr>
            <a:grpSpLocks/>
          </p:cNvGrpSpPr>
          <p:nvPr/>
        </p:nvGrpSpPr>
        <p:grpSpPr bwMode="auto">
          <a:xfrm>
            <a:off x="982663" y="3797300"/>
            <a:ext cx="7169150" cy="2314575"/>
            <a:chOff x="982779" y="3797580"/>
            <a:chExt cx="7168910" cy="2313755"/>
          </a:xfrm>
        </p:grpSpPr>
        <p:pic>
          <p:nvPicPr>
            <p:cNvPr id="4" name="Picture 3">
              <a:extLst>
                <a:ext uri="{FF2B5EF4-FFF2-40B4-BE49-F238E27FC236}">
                  <a16:creationId xmlns:a16="http://schemas.microsoft.com/office/drawing/2014/main" id="{88A087EA-CCB5-F54B-949A-D75DF33E013C}"/>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982780" y="3797580"/>
              <a:ext cx="7168909" cy="2313755"/>
            </a:xfrm>
            <a:prstGeom prst="roundRect">
              <a:avLst>
                <a:gd name="adj" fmla="val 3409"/>
              </a:avLst>
            </a:prstGeom>
            <a:ln w="38100">
              <a:solidFill>
                <a:srgbClr val="DD1E34"/>
              </a:solidFill>
            </a:ln>
          </p:spPr>
        </p:pic>
        <p:grpSp>
          <p:nvGrpSpPr>
            <p:cNvPr id="12296" name="Group 5">
              <a:extLst>
                <a:ext uri="{FF2B5EF4-FFF2-40B4-BE49-F238E27FC236}">
                  <a16:creationId xmlns:a16="http://schemas.microsoft.com/office/drawing/2014/main" id="{F40D2FB0-299C-48BF-B66E-09F765F82F72}"/>
                </a:ext>
              </a:extLst>
            </p:cNvPr>
            <p:cNvGrpSpPr>
              <a:grpSpLocks/>
            </p:cNvGrpSpPr>
            <p:nvPr/>
          </p:nvGrpSpPr>
          <p:grpSpPr bwMode="auto">
            <a:xfrm>
              <a:off x="982779" y="3849326"/>
              <a:ext cx="7168909" cy="2038720"/>
              <a:chOff x="92088" y="4153450"/>
              <a:chExt cx="9024521" cy="2566426"/>
            </a:xfrm>
          </p:grpSpPr>
          <p:pic>
            <p:nvPicPr>
              <p:cNvPr id="12297" name="Picture 6">
                <a:extLst>
                  <a:ext uri="{FF2B5EF4-FFF2-40B4-BE49-F238E27FC236}">
                    <a16:creationId xmlns:a16="http://schemas.microsoft.com/office/drawing/2014/main" id="{EDD8E732-B483-4F15-82F2-A440C61EBC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1594" y="4153450"/>
                <a:ext cx="2316249" cy="2222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8" name="Picture 7">
                <a:extLst>
                  <a:ext uri="{FF2B5EF4-FFF2-40B4-BE49-F238E27FC236}">
                    <a16:creationId xmlns:a16="http://schemas.microsoft.com/office/drawing/2014/main" id="{0863E408-4A03-4986-BE5D-CD83958FC47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flipH="1">
                <a:off x="5637493" y="4733229"/>
                <a:ext cx="1500778" cy="1440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9" name="Picture 8">
                <a:extLst>
                  <a:ext uri="{FF2B5EF4-FFF2-40B4-BE49-F238E27FC236}">
                    <a16:creationId xmlns:a16="http://schemas.microsoft.com/office/drawing/2014/main" id="{B15BCFBB-37D5-4670-A260-38ED45A91B9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2059" y="4507380"/>
                <a:ext cx="1643957" cy="18013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0" name="Picture 9">
                <a:extLst>
                  <a:ext uri="{FF2B5EF4-FFF2-40B4-BE49-F238E27FC236}">
                    <a16:creationId xmlns:a16="http://schemas.microsoft.com/office/drawing/2014/main" id="{1C7BFF6F-422D-494D-8DC7-A8C1757C836F}"/>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32829" y="5429853"/>
                <a:ext cx="1481356" cy="9492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1" name="Picture 10">
                <a:extLst>
                  <a:ext uri="{FF2B5EF4-FFF2-40B4-BE49-F238E27FC236}">
                    <a16:creationId xmlns:a16="http://schemas.microsoft.com/office/drawing/2014/main" id="{B3901CAA-2184-40AC-A84D-F7361A5287A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81881" y="5186108"/>
                <a:ext cx="1663670" cy="13814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2" name="Picture 11">
                <a:extLst>
                  <a:ext uri="{FF2B5EF4-FFF2-40B4-BE49-F238E27FC236}">
                    <a16:creationId xmlns:a16="http://schemas.microsoft.com/office/drawing/2014/main" id="{5C9D6F19-FB7C-499A-9C53-74344D28D31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flipH="1">
                <a:off x="2390606" y="5505672"/>
                <a:ext cx="1068354" cy="1102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3" name="Picture 12">
                <a:extLst>
                  <a:ext uri="{FF2B5EF4-FFF2-40B4-BE49-F238E27FC236}">
                    <a16:creationId xmlns:a16="http://schemas.microsoft.com/office/drawing/2014/main" id="{301E5BBF-79D4-4B02-BE77-AE8A076D3CE5}"/>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flipH="1">
                <a:off x="1459368" y="5762099"/>
                <a:ext cx="1248137" cy="95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4" name="Picture 13">
                <a:extLst>
                  <a:ext uri="{FF2B5EF4-FFF2-40B4-BE49-F238E27FC236}">
                    <a16:creationId xmlns:a16="http://schemas.microsoft.com/office/drawing/2014/main" id="{2899D567-6F86-4D7A-AB72-F2DDAC103C2D}"/>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flipH="1">
                <a:off x="3593101" y="5620621"/>
                <a:ext cx="1957797" cy="967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5" name="Picture 14">
                <a:extLst>
                  <a:ext uri="{FF2B5EF4-FFF2-40B4-BE49-F238E27FC236}">
                    <a16:creationId xmlns:a16="http://schemas.microsoft.com/office/drawing/2014/main" id="{D1DE1D77-CEF1-4186-8D9B-8FAFF20B085A}"/>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7819845" y="5876844"/>
                <a:ext cx="1296764" cy="765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6" name="Picture 15">
                <a:extLst>
                  <a:ext uri="{FF2B5EF4-FFF2-40B4-BE49-F238E27FC236}">
                    <a16:creationId xmlns:a16="http://schemas.microsoft.com/office/drawing/2014/main" id="{7588C81D-9745-4B6C-97E2-B8D4CFAEEFE0}"/>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92088" y="5500595"/>
                <a:ext cx="1224501" cy="11844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7" name="Picture 16">
                <a:extLst>
                  <a:ext uri="{FF2B5EF4-FFF2-40B4-BE49-F238E27FC236}">
                    <a16:creationId xmlns:a16="http://schemas.microsoft.com/office/drawing/2014/main" id="{7B047032-AF1F-4ACC-ADD4-4ACA970C2D1A}"/>
                  </a:ext>
                </a:extLst>
              </p:cNvPr>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flipH="1">
                <a:off x="6985193" y="5133975"/>
                <a:ext cx="875786" cy="1064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308" name="Picture 17">
                <a:extLst>
                  <a:ext uri="{FF2B5EF4-FFF2-40B4-BE49-F238E27FC236}">
                    <a16:creationId xmlns:a16="http://schemas.microsoft.com/office/drawing/2014/main" id="{C74AED94-C2D4-43A2-98EA-89410FE94215}"/>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flipH="1">
                <a:off x="6497781" y="5575283"/>
                <a:ext cx="835602" cy="11405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sp>
        <p:nvSpPr>
          <p:cNvPr id="19" name="Rounded Rectangle 18">
            <a:extLst>
              <a:ext uri="{FF2B5EF4-FFF2-40B4-BE49-F238E27FC236}">
                <a16:creationId xmlns:a16="http://schemas.microsoft.com/office/drawing/2014/main" id="{A13386AF-62AF-DA4E-914C-9B7BD63DB02F}"/>
              </a:ext>
            </a:extLst>
          </p:cNvPr>
          <p:cNvSpPr/>
          <p:nvPr/>
        </p:nvSpPr>
        <p:spPr>
          <a:xfrm>
            <a:off x="5626100" y="1258888"/>
            <a:ext cx="2762250" cy="2206625"/>
          </a:xfrm>
          <a:prstGeom prst="roundRect">
            <a:avLst/>
          </a:prstGeom>
          <a:solidFill>
            <a:srgbClr val="DE2034"/>
          </a:solidFill>
          <a:ln w="38100">
            <a:solidFill>
              <a:srgbClr val="FBB33A"/>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a:defRPr/>
            </a:pPr>
            <a:r>
              <a:rPr lang="en-GB" b="1" dirty="0">
                <a:solidFill>
                  <a:schemeClr val="bg1"/>
                </a:solidFill>
              </a:rPr>
              <a:t>Did You Know…?</a:t>
            </a:r>
            <a:endParaRPr lang="en-GB" dirty="0">
              <a:solidFill>
                <a:schemeClr val="bg1"/>
              </a:solidFill>
            </a:endParaRPr>
          </a:p>
          <a:p>
            <a:pPr algn="just">
              <a:defRPr/>
            </a:pPr>
            <a:r>
              <a:rPr lang="en-GB" dirty="0"/>
              <a:t>Each new year is named after an animal from the Chinese Zodiac. </a:t>
            </a:r>
          </a:p>
        </p:txBody>
      </p:sp>
      <p:pic>
        <p:nvPicPr>
          <p:cNvPr id="22" name="Picture 21">
            <a:extLst>
              <a:ext uri="{FF2B5EF4-FFF2-40B4-BE49-F238E27FC236}">
                <a16:creationId xmlns:a16="http://schemas.microsoft.com/office/drawing/2014/main" id="{0150EBF4-F8C1-40F5-BF05-B1E2E83268B6}"/>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749675" y="2398713"/>
            <a:ext cx="4878388"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ipe(up)">
                                      <p:cBhvr>
                                        <p:cTn id="7" dur="1000"/>
                                        <p:tgtEl>
                                          <p:spTgt spid="5"/>
                                        </p:tgtEl>
                                      </p:cBhvr>
                                    </p:animEffect>
                                  </p:childTnLst>
                                </p:cTn>
                              </p:par>
                              <p:par>
                                <p:cTn id="8" presetID="45" presetClass="entr" presetSubtype="0" fill="hold" nodeType="withEffect">
                                  <p:stCondLst>
                                    <p:cond delay="150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3000"/>
                                        <p:tgtEl>
                                          <p:spTgt spid="22"/>
                                        </p:tgtEl>
                                      </p:cBhvr>
                                    </p:animEffect>
                                    <p:anim calcmode="lin" valueType="num">
                                      <p:cBhvr>
                                        <p:cTn id="11" dur="3000" fill="hold"/>
                                        <p:tgtEl>
                                          <p:spTgt spid="22"/>
                                        </p:tgtEl>
                                        <p:attrNameLst>
                                          <p:attrName>ppt_w</p:attrName>
                                        </p:attrNameLst>
                                      </p:cBhvr>
                                      <p:tavLst>
                                        <p:tav tm="0" fmla="#ppt_w*sin(2.5*pi*$)">
                                          <p:val>
                                            <p:fltVal val="0"/>
                                          </p:val>
                                        </p:tav>
                                        <p:tav tm="100000">
                                          <p:val>
                                            <p:fltVal val="1"/>
                                          </p:val>
                                        </p:tav>
                                      </p:tavLst>
                                    </p:anim>
                                    <p:anim calcmode="lin" valueType="num">
                                      <p:cBhvr>
                                        <p:cTn id="12" dur="3000" fill="hold"/>
                                        <p:tgtEl>
                                          <p:spTgt spid="22"/>
                                        </p:tgtEl>
                                        <p:attrNameLst>
                                          <p:attrName>ppt_h</p:attrName>
                                        </p:attrNameLst>
                                      </p:cBhvr>
                                      <p:tavLst>
                                        <p:tav tm="0">
                                          <p:val>
                                            <p:strVal val="#ppt_h"/>
                                          </p:val>
                                        </p:tav>
                                        <p:tav tm="100000">
                                          <p:val>
                                            <p:strVal val="#ppt_h"/>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xit" presetSubtype="0" fill="hold" nodeType="clickEffect">
                                  <p:stCondLst>
                                    <p:cond delay="0"/>
                                  </p:stCondLst>
                                  <p:childTnLst>
                                    <p:set>
                                      <p:cBhvr>
                                        <p:cTn id="16" dur="1" fill="hold">
                                          <p:stCondLst>
                                            <p:cond delay="0"/>
                                          </p:stCondLst>
                                        </p:cTn>
                                        <p:tgtEl>
                                          <p:spTgt spid="22"/>
                                        </p:tgtEl>
                                        <p:attrNameLst>
                                          <p:attrName>style.visibility</p:attrName>
                                        </p:attrNameLst>
                                      </p:cBhvr>
                                      <p:to>
                                        <p:strVal val="hidden"/>
                                      </p:to>
                                    </p:set>
                                  </p:childTnLst>
                                </p:cTn>
                              </p:par>
                              <p:par>
                                <p:cTn id="17" presetID="53" presetClass="entr" presetSubtype="16" fill="hold" grpId="0" nodeType="with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1000" fill="hold"/>
                                        <p:tgtEl>
                                          <p:spTgt spid="19"/>
                                        </p:tgtEl>
                                        <p:attrNameLst>
                                          <p:attrName>ppt_w</p:attrName>
                                        </p:attrNameLst>
                                      </p:cBhvr>
                                      <p:tavLst>
                                        <p:tav tm="0">
                                          <p:val>
                                            <p:fltVal val="0"/>
                                          </p:val>
                                        </p:tav>
                                        <p:tav tm="100000">
                                          <p:val>
                                            <p:strVal val="#ppt_w"/>
                                          </p:val>
                                        </p:tav>
                                      </p:tavLst>
                                    </p:anim>
                                    <p:anim calcmode="lin" valueType="num">
                                      <p:cBhvr>
                                        <p:cTn id="20" dur="1000" fill="hold"/>
                                        <p:tgtEl>
                                          <p:spTgt spid="19"/>
                                        </p:tgtEl>
                                        <p:attrNameLst>
                                          <p:attrName>ppt_h</p:attrName>
                                        </p:attrNameLst>
                                      </p:cBhvr>
                                      <p:tavLst>
                                        <p:tav tm="0">
                                          <p:val>
                                            <p:fltVal val="0"/>
                                          </p:val>
                                        </p:tav>
                                        <p:tav tm="100000">
                                          <p:val>
                                            <p:strVal val="#ppt_h"/>
                                          </p:val>
                                        </p:tav>
                                      </p:tavLst>
                                    </p:anim>
                                    <p:animEffect transition="in" filter="fade">
                                      <p:cBhvr>
                                        <p:cTn id="21" dur="1000"/>
                                        <p:tgtEl>
                                          <p:spTgt spid="19"/>
                                        </p:tgtEl>
                                      </p:cBhvr>
                                    </p:animEffect>
                                  </p:childTnLst>
                                </p:cTn>
                              </p:par>
                              <p:par>
                                <p:cTn id="22" presetID="53" presetClass="entr" presetSubtype="16" fill="hold" nodeType="withEffect">
                                  <p:stCondLst>
                                    <p:cond delay="1000"/>
                                  </p:stCondLst>
                                  <p:childTnLst>
                                    <p:set>
                                      <p:cBhvr>
                                        <p:cTn id="23" dur="1" fill="hold">
                                          <p:stCondLst>
                                            <p:cond delay="0"/>
                                          </p:stCondLst>
                                        </p:cTn>
                                        <p:tgtEl>
                                          <p:spTgt spid="20"/>
                                        </p:tgtEl>
                                        <p:attrNameLst>
                                          <p:attrName>style.visibility</p:attrName>
                                        </p:attrNameLst>
                                      </p:cBhvr>
                                      <p:to>
                                        <p:strVal val="visible"/>
                                      </p:to>
                                    </p:set>
                                    <p:anim calcmode="lin" valueType="num">
                                      <p:cBhvr>
                                        <p:cTn id="24" dur="1000" fill="hold"/>
                                        <p:tgtEl>
                                          <p:spTgt spid="20"/>
                                        </p:tgtEl>
                                        <p:attrNameLst>
                                          <p:attrName>ppt_w</p:attrName>
                                        </p:attrNameLst>
                                      </p:cBhvr>
                                      <p:tavLst>
                                        <p:tav tm="0">
                                          <p:val>
                                            <p:fltVal val="0"/>
                                          </p:val>
                                        </p:tav>
                                        <p:tav tm="100000">
                                          <p:val>
                                            <p:strVal val="#ppt_w"/>
                                          </p:val>
                                        </p:tav>
                                      </p:tavLst>
                                    </p:anim>
                                    <p:anim calcmode="lin" valueType="num">
                                      <p:cBhvr>
                                        <p:cTn id="25" dur="1000" fill="hold"/>
                                        <p:tgtEl>
                                          <p:spTgt spid="20"/>
                                        </p:tgtEl>
                                        <p:attrNameLst>
                                          <p:attrName>ppt_h</p:attrName>
                                        </p:attrNameLst>
                                      </p:cBhvr>
                                      <p:tavLst>
                                        <p:tav tm="0">
                                          <p:val>
                                            <p:fltVal val="0"/>
                                          </p:val>
                                        </p:tav>
                                        <p:tav tm="100000">
                                          <p:val>
                                            <p:strVal val="#ppt_h"/>
                                          </p:val>
                                        </p:tav>
                                      </p:tavLst>
                                    </p:anim>
                                    <p:animEffect transition="in" filter="fade">
                                      <p:cBhvr>
                                        <p:cTn id="26" dur="10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Oval 25">
            <a:extLst>
              <a:ext uri="{FF2B5EF4-FFF2-40B4-BE49-F238E27FC236}">
                <a16:creationId xmlns:a16="http://schemas.microsoft.com/office/drawing/2014/main" id="{5ACD584F-0E7C-CA45-8A52-1EC39E084520}"/>
              </a:ext>
            </a:extLst>
          </p:cNvPr>
          <p:cNvSpPr/>
          <p:nvPr/>
        </p:nvSpPr>
        <p:spPr>
          <a:xfrm>
            <a:off x="5116513" y="2608263"/>
            <a:ext cx="3225800" cy="3170237"/>
          </a:xfrm>
          <a:prstGeom prst="ellipse">
            <a:avLst/>
          </a:prstGeom>
          <a:blipFill>
            <a:blip r:embed="rId2" cstate="screen">
              <a:extLst>
                <a:ext uri="{28A0092B-C50C-407E-A947-70E740481C1C}">
                  <a14:useLocalDpi xmlns:a14="http://schemas.microsoft.com/office/drawing/2010/main"/>
                </a:ext>
              </a:extLst>
            </a:blip>
            <a:srcRect/>
            <a:stretch>
              <a:fillRect/>
            </a:stretch>
          </a:blipFill>
          <a:ln w="38100">
            <a:solidFill>
              <a:srgbClr val="DD1E3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28" name="TextBox 27">
            <a:extLst>
              <a:ext uri="{FF2B5EF4-FFF2-40B4-BE49-F238E27FC236}">
                <a16:creationId xmlns:a16="http://schemas.microsoft.com/office/drawing/2014/main" id="{8E77B3A8-BDE9-4DDC-8F20-FB6BDA9997A6}"/>
              </a:ext>
            </a:extLst>
          </p:cNvPr>
          <p:cNvSpPr txBox="1">
            <a:spLocks noChangeArrowheads="1"/>
          </p:cNvSpPr>
          <p:nvPr/>
        </p:nvSpPr>
        <p:spPr bwMode="auto">
          <a:xfrm>
            <a:off x="822325" y="1298575"/>
            <a:ext cx="74898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pPr algn="just">
              <a:buFont typeface="Arial" panose="020B0604020202020204" pitchFamily="34" charset="0"/>
              <a:buNone/>
            </a:pPr>
            <a:r>
              <a:rPr lang="en-GB" altLang="en-US"/>
              <a:t>A long time ago, in China, the Jade Emperor decided that there should be a way to measure time. He invited all the animals to compete in a race across the river. The first 12 animals to cross the river would be rewarded by having a year named after them.</a:t>
            </a:r>
          </a:p>
        </p:txBody>
      </p:sp>
      <p:sp>
        <p:nvSpPr>
          <p:cNvPr id="29" name="TextBox 28">
            <a:extLst>
              <a:ext uri="{FF2B5EF4-FFF2-40B4-BE49-F238E27FC236}">
                <a16:creationId xmlns:a16="http://schemas.microsoft.com/office/drawing/2014/main" id="{D470B309-E193-425D-9EAC-93F833DF1842}"/>
              </a:ext>
            </a:extLst>
          </p:cNvPr>
          <p:cNvSpPr txBox="1">
            <a:spLocks noChangeArrowheads="1"/>
          </p:cNvSpPr>
          <p:nvPr/>
        </p:nvSpPr>
        <p:spPr bwMode="auto">
          <a:xfrm>
            <a:off x="822325" y="3317875"/>
            <a:ext cx="2857500" cy="2584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pPr algn="just"/>
            <a:r>
              <a:rPr lang="en-GB" altLang="en-US"/>
              <a:t>The position they came in the race would decide the order of the years. The rat won the race so the first year was named after him. The Ox came second so the second year was named after him. </a:t>
            </a:r>
          </a:p>
          <a:p>
            <a:endParaRPr lang="en-GB" altLang="en-US"/>
          </a:p>
        </p:txBody>
      </p:sp>
      <p:sp>
        <p:nvSpPr>
          <p:cNvPr id="31" name="Title 20">
            <a:extLst>
              <a:ext uri="{FF2B5EF4-FFF2-40B4-BE49-F238E27FC236}">
                <a16:creationId xmlns:a16="http://schemas.microsoft.com/office/drawing/2014/main" id="{A9264395-E363-7B4F-98ED-2C4B046A1BFA}"/>
              </a:ext>
            </a:extLst>
          </p:cNvPr>
          <p:cNvSpPr>
            <a:spLocks noGrp="1"/>
          </p:cNvSpPr>
          <p:nvPr>
            <p:ph type="title"/>
          </p:nvPr>
        </p:nvSpPr>
        <p:spPr>
          <a:xfrm>
            <a:off x="457200" y="414338"/>
            <a:ext cx="8220075" cy="993775"/>
          </a:xfrm>
        </p:spPr>
        <p:txBody>
          <a:bodyPr/>
          <a:lstStyle/>
          <a:p>
            <a:pPr eaLnBrk="1" hangingPunct="1">
              <a:defRPr/>
            </a:pPr>
            <a:r>
              <a:rPr lang="en-GB" sz="3600" dirty="0">
                <a:latin typeface="+mn-lt"/>
              </a:rPr>
              <a:t>Chinese New Year </a:t>
            </a:r>
          </a:p>
        </p:txBody>
      </p:sp>
      <p:grpSp>
        <p:nvGrpSpPr>
          <p:cNvPr id="33" name="Group 32">
            <a:extLst>
              <a:ext uri="{FF2B5EF4-FFF2-40B4-BE49-F238E27FC236}">
                <a16:creationId xmlns:a16="http://schemas.microsoft.com/office/drawing/2014/main" id="{B23985B5-A7E8-444F-BA5C-FCF086D067C7}"/>
              </a:ext>
            </a:extLst>
          </p:cNvPr>
          <p:cNvGrpSpPr>
            <a:grpSpLocks/>
          </p:cNvGrpSpPr>
          <p:nvPr/>
        </p:nvGrpSpPr>
        <p:grpSpPr bwMode="auto">
          <a:xfrm>
            <a:off x="3778250" y="3136900"/>
            <a:ext cx="1787525" cy="3063875"/>
            <a:chOff x="3777555" y="3136651"/>
            <a:chExt cx="1788182" cy="3064115"/>
          </a:xfrm>
        </p:grpSpPr>
        <p:pic>
          <p:nvPicPr>
            <p:cNvPr id="13319" name="Picture 26">
              <a:extLst>
                <a:ext uri="{FF2B5EF4-FFF2-40B4-BE49-F238E27FC236}">
                  <a16:creationId xmlns:a16="http://schemas.microsoft.com/office/drawing/2014/main" id="{16CA55AC-1074-4C64-A966-2C27A77D6A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2081" y="3136651"/>
              <a:ext cx="1259131" cy="29474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 name="Oval 31">
              <a:extLst>
                <a:ext uri="{FF2B5EF4-FFF2-40B4-BE49-F238E27FC236}">
                  <a16:creationId xmlns:a16="http://schemas.microsoft.com/office/drawing/2014/main" id="{BD4D317C-D6F0-7541-BA80-030D6377A48A}"/>
                </a:ext>
              </a:extLst>
            </p:cNvPr>
            <p:cNvSpPr/>
            <p:nvPr/>
          </p:nvSpPr>
          <p:spPr>
            <a:xfrm>
              <a:off x="3777555" y="5883241"/>
              <a:ext cx="1788182" cy="317525"/>
            </a:xfrm>
            <a:prstGeom prst="ellipse">
              <a:avLst/>
            </a:pr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RO"/>
            </a:p>
          </p:txBody>
        </p:sp>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grpId="0" nodeType="withEffect">
                                  <p:stCondLst>
                                    <p:cond delay="500"/>
                                  </p:stCondLst>
                                  <p:childTnLst>
                                    <p:set>
                                      <p:cBhvr>
                                        <p:cTn id="6" dur="1" fill="hold">
                                          <p:stCondLst>
                                            <p:cond delay="0"/>
                                          </p:stCondLst>
                                        </p:cTn>
                                        <p:tgtEl>
                                          <p:spTgt spid="28"/>
                                        </p:tgtEl>
                                        <p:attrNameLst>
                                          <p:attrName>style.visibility</p:attrName>
                                        </p:attrNameLst>
                                      </p:cBhvr>
                                      <p:to>
                                        <p:strVal val="visible"/>
                                      </p:to>
                                    </p:set>
                                    <p:animEffect transition="in" filter="wipe(up)">
                                      <p:cBhvr>
                                        <p:cTn id="7" dur="1000"/>
                                        <p:tgtEl>
                                          <p:spTgt spid="28"/>
                                        </p:tgtEl>
                                      </p:cBhvr>
                                    </p:animEffect>
                                  </p:childTnLst>
                                </p:cTn>
                              </p:par>
                              <p:par>
                                <p:cTn id="8" presetID="2" presetClass="entr" presetSubtype="4" fill="hold" nodeType="withEffect">
                                  <p:stCondLst>
                                    <p:cond delay="1500"/>
                                  </p:stCondLst>
                                  <p:childTnLst>
                                    <p:set>
                                      <p:cBhvr>
                                        <p:cTn id="9" dur="1" fill="hold">
                                          <p:stCondLst>
                                            <p:cond delay="0"/>
                                          </p:stCondLst>
                                        </p:cTn>
                                        <p:tgtEl>
                                          <p:spTgt spid="33"/>
                                        </p:tgtEl>
                                        <p:attrNameLst>
                                          <p:attrName>style.visibility</p:attrName>
                                        </p:attrNameLst>
                                      </p:cBhvr>
                                      <p:to>
                                        <p:strVal val="visible"/>
                                      </p:to>
                                    </p:set>
                                    <p:anim calcmode="lin" valueType="num">
                                      <p:cBhvr additive="base">
                                        <p:cTn id="10" dur="1000" fill="hold"/>
                                        <p:tgtEl>
                                          <p:spTgt spid="33"/>
                                        </p:tgtEl>
                                        <p:attrNameLst>
                                          <p:attrName>ppt_x</p:attrName>
                                        </p:attrNameLst>
                                      </p:cBhvr>
                                      <p:tavLst>
                                        <p:tav tm="0">
                                          <p:val>
                                            <p:strVal val="#ppt_x"/>
                                          </p:val>
                                        </p:tav>
                                        <p:tav tm="100000">
                                          <p:val>
                                            <p:strVal val="#ppt_x"/>
                                          </p:val>
                                        </p:tav>
                                      </p:tavLst>
                                    </p:anim>
                                    <p:anim calcmode="lin" valueType="num">
                                      <p:cBhvr additive="base">
                                        <p:cTn id="11" dur="1000" fill="hold"/>
                                        <p:tgtEl>
                                          <p:spTgt spid="33"/>
                                        </p:tgtEl>
                                        <p:attrNameLst>
                                          <p:attrName>ppt_y</p:attrName>
                                        </p:attrNameLst>
                                      </p:cBhvr>
                                      <p:tavLst>
                                        <p:tav tm="0">
                                          <p:val>
                                            <p:strVal val="1+#ppt_h/2"/>
                                          </p:val>
                                        </p:tav>
                                        <p:tav tm="100000">
                                          <p:val>
                                            <p:strVal val="#ppt_y"/>
                                          </p:val>
                                        </p:tav>
                                      </p:tavLst>
                                    </p:anim>
                                  </p:childTnLst>
                                </p:cTn>
                              </p:par>
                              <p:par>
                                <p:cTn id="12" presetID="53" presetClass="entr" presetSubtype="16" fill="hold" grpId="0" nodeType="withEffect">
                                  <p:stCondLst>
                                    <p:cond delay="2500"/>
                                  </p:stCondLst>
                                  <p:childTnLst>
                                    <p:set>
                                      <p:cBhvr>
                                        <p:cTn id="13" dur="1" fill="hold">
                                          <p:stCondLst>
                                            <p:cond delay="0"/>
                                          </p:stCondLst>
                                        </p:cTn>
                                        <p:tgtEl>
                                          <p:spTgt spid="26"/>
                                        </p:tgtEl>
                                        <p:attrNameLst>
                                          <p:attrName>style.visibility</p:attrName>
                                        </p:attrNameLst>
                                      </p:cBhvr>
                                      <p:to>
                                        <p:strVal val="visible"/>
                                      </p:to>
                                    </p:set>
                                    <p:anim calcmode="lin" valueType="num">
                                      <p:cBhvr>
                                        <p:cTn id="14" dur="1000" fill="hold"/>
                                        <p:tgtEl>
                                          <p:spTgt spid="26"/>
                                        </p:tgtEl>
                                        <p:attrNameLst>
                                          <p:attrName>ppt_w</p:attrName>
                                        </p:attrNameLst>
                                      </p:cBhvr>
                                      <p:tavLst>
                                        <p:tav tm="0">
                                          <p:val>
                                            <p:fltVal val="0"/>
                                          </p:val>
                                        </p:tav>
                                        <p:tav tm="100000">
                                          <p:val>
                                            <p:strVal val="#ppt_w"/>
                                          </p:val>
                                        </p:tav>
                                      </p:tavLst>
                                    </p:anim>
                                    <p:anim calcmode="lin" valueType="num">
                                      <p:cBhvr>
                                        <p:cTn id="15" dur="1000" fill="hold"/>
                                        <p:tgtEl>
                                          <p:spTgt spid="26"/>
                                        </p:tgtEl>
                                        <p:attrNameLst>
                                          <p:attrName>ppt_h</p:attrName>
                                        </p:attrNameLst>
                                      </p:cBhvr>
                                      <p:tavLst>
                                        <p:tav tm="0">
                                          <p:val>
                                            <p:fltVal val="0"/>
                                          </p:val>
                                        </p:tav>
                                        <p:tav tm="100000">
                                          <p:val>
                                            <p:strVal val="#ppt_h"/>
                                          </p:val>
                                        </p:tav>
                                      </p:tavLst>
                                    </p:anim>
                                    <p:animEffect transition="in" filter="fade">
                                      <p:cBhvr>
                                        <p:cTn id="16" dur="1000"/>
                                        <p:tgtEl>
                                          <p:spTgt spid="26"/>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1" fill="hold" grpId="0" nodeType="clickEffect">
                                  <p:stCondLst>
                                    <p:cond delay="0"/>
                                  </p:stCondLst>
                                  <p:childTnLst>
                                    <p:set>
                                      <p:cBhvr>
                                        <p:cTn id="20" dur="1" fill="hold">
                                          <p:stCondLst>
                                            <p:cond delay="0"/>
                                          </p:stCondLst>
                                        </p:cTn>
                                        <p:tgtEl>
                                          <p:spTgt spid="29"/>
                                        </p:tgtEl>
                                        <p:attrNameLst>
                                          <p:attrName>style.visibility</p:attrName>
                                        </p:attrNameLst>
                                      </p:cBhvr>
                                      <p:to>
                                        <p:strVal val="visible"/>
                                      </p:to>
                                    </p:set>
                                    <p:animEffect transition="in" filter="wipe(up)">
                                      <p:cBhvr>
                                        <p:cTn id="21" dur="10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28" grpId="0"/>
      <p:bldP spid="2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C0B95678-45DE-435D-97A6-668ECA6E4B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04125" y="425450"/>
            <a:ext cx="798513" cy="305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8" name="Group 47">
            <a:extLst>
              <a:ext uri="{FF2B5EF4-FFF2-40B4-BE49-F238E27FC236}">
                <a16:creationId xmlns:a16="http://schemas.microsoft.com/office/drawing/2014/main" id="{6884957E-DCDC-4BE9-8B63-AFF5A91C2C7A}"/>
              </a:ext>
            </a:extLst>
          </p:cNvPr>
          <p:cNvGrpSpPr>
            <a:grpSpLocks/>
          </p:cNvGrpSpPr>
          <p:nvPr/>
        </p:nvGrpSpPr>
        <p:grpSpPr bwMode="auto">
          <a:xfrm>
            <a:off x="2239963" y="2441575"/>
            <a:ext cx="4019550" cy="3803650"/>
            <a:chOff x="2240711" y="2441871"/>
            <a:chExt cx="4019527" cy="3803341"/>
          </a:xfrm>
        </p:grpSpPr>
        <p:sp>
          <p:nvSpPr>
            <p:cNvPr id="46" name="Oval 45">
              <a:extLst>
                <a:ext uri="{FF2B5EF4-FFF2-40B4-BE49-F238E27FC236}">
                  <a16:creationId xmlns:a16="http://schemas.microsoft.com/office/drawing/2014/main" id="{4B2F920D-4236-1D45-9E1B-2DFCAFBBE744}"/>
                </a:ext>
              </a:extLst>
            </p:cNvPr>
            <p:cNvSpPr/>
            <p:nvPr/>
          </p:nvSpPr>
          <p:spPr>
            <a:xfrm>
              <a:off x="2888407" y="5589628"/>
              <a:ext cx="3317856" cy="655584"/>
            </a:xfrm>
            <a:prstGeom prst="ellipse">
              <a:avLst/>
            </a:pr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RO"/>
            </a:p>
          </p:txBody>
        </p:sp>
        <p:pic>
          <p:nvPicPr>
            <p:cNvPr id="14359" name="Picture 37">
              <a:extLst>
                <a:ext uri="{FF2B5EF4-FFF2-40B4-BE49-F238E27FC236}">
                  <a16:creationId xmlns:a16="http://schemas.microsoft.com/office/drawing/2014/main" id="{2BCF77AF-8569-4A50-8735-0F000F1CF94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0711" y="2441871"/>
              <a:ext cx="4019527" cy="35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7" name="Picture 16">
            <a:extLst>
              <a:ext uri="{FF2B5EF4-FFF2-40B4-BE49-F238E27FC236}">
                <a16:creationId xmlns:a16="http://schemas.microsoft.com/office/drawing/2014/main" id="{5D2B984A-9A53-45B6-A45A-DB8A3612707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7050" y="414338"/>
            <a:ext cx="1130300" cy="3054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49" name="Group 48">
            <a:extLst>
              <a:ext uri="{FF2B5EF4-FFF2-40B4-BE49-F238E27FC236}">
                <a16:creationId xmlns:a16="http://schemas.microsoft.com/office/drawing/2014/main" id="{D08DD9D8-26E4-4FD4-95FE-3B52C9D41A9D}"/>
              </a:ext>
            </a:extLst>
          </p:cNvPr>
          <p:cNvGrpSpPr>
            <a:grpSpLocks/>
          </p:cNvGrpSpPr>
          <p:nvPr/>
        </p:nvGrpSpPr>
        <p:grpSpPr bwMode="auto">
          <a:xfrm>
            <a:off x="747713" y="3748088"/>
            <a:ext cx="1438275" cy="2573337"/>
            <a:chOff x="748443" y="3748237"/>
            <a:chExt cx="1437814" cy="2572707"/>
          </a:xfrm>
        </p:grpSpPr>
        <p:sp>
          <p:nvSpPr>
            <p:cNvPr id="44" name="Oval 43">
              <a:extLst>
                <a:ext uri="{FF2B5EF4-FFF2-40B4-BE49-F238E27FC236}">
                  <a16:creationId xmlns:a16="http://schemas.microsoft.com/office/drawing/2014/main" id="{A7121079-ADA4-A142-B935-EF6D0EF447C6}"/>
                </a:ext>
              </a:extLst>
            </p:cNvPr>
            <p:cNvSpPr/>
            <p:nvPr/>
          </p:nvSpPr>
          <p:spPr>
            <a:xfrm>
              <a:off x="748443" y="6003522"/>
              <a:ext cx="1437814" cy="317422"/>
            </a:xfrm>
            <a:prstGeom prst="ellipse">
              <a:avLst/>
            </a:pr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RO"/>
            </a:p>
          </p:txBody>
        </p:sp>
        <p:pic>
          <p:nvPicPr>
            <p:cNvPr id="14357" name="Picture 10">
              <a:extLst>
                <a:ext uri="{FF2B5EF4-FFF2-40B4-BE49-F238E27FC236}">
                  <a16:creationId xmlns:a16="http://schemas.microsoft.com/office/drawing/2014/main" id="{BE4674F7-C555-4245-B19D-2841F76977AA}"/>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614" y="3748237"/>
              <a:ext cx="1154610" cy="2502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50" name="Group 49">
            <a:extLst>
              <a:ext uri="{FF2B5EF4-FFF2-40B4-BE49-F238E27FC236}">
                <a16:creationId xmlns:a16="http://schemas.microsoft.com/office/drawing/2014/main" id="{611B3B27-74ED-42F1-8886-BE5CD21FB44A}"/>
              </a:ext>
            </a:extLst>
          </p:cNvPr>
          <p:cNvGrpSpPr>
            <a:grpSpLocks/>
          </p:cNvGrpSpPr>
          <p:nvPr/>
        </p:nvGrpSpPr>
        <p:grpSpPr bwMode="auto">
          <a:xfrm>
            <a:off x="6704013" y="3530600"/>
            <a:ext cx="1698625" cy="2790825"/>
            <a:chOff x="6704333" y="3531147"/>
            <a:chExt cx="1698612" cy="2789797"/>
          </a:xfrm>
        </p:grpSpPr>
        <p:sp>
          <p:nvSpPr>
            <p:cNvPr id="45" name="Oval 44">
              <a:extLst>
                <a:ext uri="{FF2B5EF4-FFF2-40B4-BE49-F238E27FC236}">
                  <a16:creationId xmlns:a16="http://schemas.microsoft.com/office/drawing/2014/main" id="{A2075C84-056C-2B4E-9FF4-FBAA4A498170}"/>
                </a:ext>
              </a:extLst>
            </p:cNvPr>
            <p:cNvSpPr/>
            <p:nvPr/>
          </p:nvSpPr>
          <p:spPr>
            <a:xfrm>
              <a:off x="6704333" y="6003561"/>
              <a:ext cx="1438264" cy="317383"/>
            </a:xfrm>
            <a:prstGeom prst="ellipse">
              <a:avLst/>
            </a:prstGeom>
            <a:solidFill>
              <a:schemeClr val="bg2">
                <a:lumMod val="10000"/>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RO"/>
            </a:p>
          </p:txBody>
        </p:sp>
        <p:pic>
          <p:nvPicPr>
            <p:cNvPr id="14355" name="Picture 4">
              <a:extLst>
                <a:ext uri="{FF2B5EF4-FFF2-40B4-BE49-F238E27FC236}">
                  <a16:creationId xmlns:a16="http://schemas.microsoft.com/office/drawing/2014/main" id="{7FE51528-257E-4C8E-8A54-7889F5CDE2E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08362" y="3531147"/>
              <a:ext cx="1694583" cy="2719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8" name="Picture 17">
            <a:extLst>
              <a:ext uri="{FF2B5EF4-FFF2-40B4-BE49-F238E27FC236}">
                <a16:creationId xmlns:a16="http://schemas.microsoft.com/office/drawing/2014/main" id="{D57A0E36-8861-49EA-9DB0-D022A6971C5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88088" y="425450"/>
            <a:ext cx="776287" cy="203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558F94B3-A7AF-4BBC-81BB-94A12D43F67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738688" y="425450"/>
            <a:ext cx="639762" cy="2446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a:extLst>
              <a:ext uri="{FF2B5EF4-FFF2-40B4-BE49-F238E27FC236}">
                <a16:creationId xmlns:a16="http://schemas.microsoft.com/office/drawing/2014/main" id="{7D29DBA3-BCB0-486D-A164-D4CBEE37117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140075" y="425450"/>
            <a:ext cx="755650" cy="203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a:extLst>
              <a:ext uri="{FF2B5EF4-FFF2-40B4-BE49-F238E27FC236}">
                <a16:creationId xmlns:a16="http://schemas.microsoft.com/office/drawing/2014/main" id="{FF1CABD8-CCE0-4B65-90E9-9B8A25CCBD37}"/>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603625" y="830263"/>
            <a:ext cx="2143125"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a:extLst>
              <a:ext uri="{FF2B5EF4-FFF2-40B4-BE49-F238E27FC236}">
                <a16:creationId xmlns:a16="http://schemas.microsoft.com/office/drawing/2014/main" id="{F6A01A08-FFFE-4CF2-8AEA-DCD56C32C750}"/>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829050" y="552450"/>
            <a:ext cx="2720975"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 name="Picture 39">
            <a:extLst>
              <a:ext uri="{FF2B5EF4-FFF2-40B4-BE49-F238E27FC236}">
                <a16:creationId xmlns:a16="http://schemas.microsoft.com/office/drawing/2014/main" id="{5674E13E-6F23-4A07-A3B7-06C0D335FC87}"/>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011363" y="425450"/>
            <a:ext cx="533400" cy="203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7" name="Picture 46">
            <a:extLst>
              <a:ext uri="{FF2B5EF4-FFF2-40B4-BE49-F238E27FC236}">
                <a16:creationId xmlns:a16="http://schemas.microsoft.com/office/drawing/2014/main" id="{844D9BA3-6F59-4BF0-90EC-629D64445EE9}"/>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57813" y="1901825"/>
            <a:ext cx="2720975"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 name="Picture 40">
            <a:extLst>
              <a:ext uri="{FF2B5EF4-FFF2-40B4-BE49-F238E27FC236}">
                <a16:creationId xmlns:a16="http://schemas.microsoft.com/office/drawing/2014/main" id="{D4875781-F954-40F4-8A37-2772F544EB92}"/>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47688" y="704850"/>
            <a:ext cx="2143125" cy="2041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2" name="Picture 41">
            <a:extLst>
              <a:ext uri="{FF2B5EF4-FFF2-40B4-BE49-F238E27FC236}">
                <a16:creationId xmlns:a16="http://schemas.microsoft.com/office/drawing/2014/main" id="{76000F00-2F5F-4E01-A67B-0249AAF56183}"/>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476375" y="1355725"/>
            <a:ext cx="2720975" cy="1293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3" name="Picture 42">
            <a:extLst>
              <a:ext uri="{FF2B5EF4-FFF2-40B4-BE49-F238E27FC236}">
                <a16:creationId xmlns:a16="http://schemas.microsoft.com/office/drawing/2014/main" id="{324CEC05-ABF3-4C99-9DEA-3568FB9863B0}"/>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423025" y="360363"/>
            <a:ext cx="2143125" cy="203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 name="Rounded Rectangle 38">
            <a:extLst>
              <a:ext uri="{FF2B5EF4-FFF2-40B4-BE49-F238E27FC236}">
                <a16:creationId xmlns:a16="http://schemas.microsoft.com/office/drawing/2014/main" id="{C0F2E6A3-0C7B-914B-A04D-8B8CFE25B21E}"/>
              </a:ext>
            </a:extLst>
          </p:cNvPr>
          <p:cNvSpPr/>
          <p:nvPr/>
        </p:nvSpPr>
        <p:spPr>
          <a:xfrm>
            <a:off x="5746750" y="606425"/>
            <a:ext cx="2762250" cy="1876425"/>
          </a:xfrm>
          <a:prstGeom prst="roundRect">
            <a:avLst/>
          </a:prstGeom>
          <a:solidFill>
            <a:srgbClr val="DE2034"/>
          </a:solidFill>
          <a:ln w="38100">
            <a:solidFill>
              <a:srgbClr val="FBB33A"/>
            </a:solid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anchor="ctr"/>
          <a:lstStyle/>
          <a:p>
            <a:pPr algn="just">
              <a:defRPr/>
            </a:pPr>
            <a:r>
              <a:rPr lang="en-GB" b="1" dirty="0">
                <a:solidFill>
                  <a:schemeClr val="bg1"/>
                </a:solidFill>
              </a:rPr>
              <a:t>Did You Know…?</a:t>
            </a:r>
            <a:endParaRPr lang="en-GB" dirty="0">
              <a:solidFill>
                <a:schemeClr val="bg1"/>
              </a:solidFill>
            </a:endParaRPr>
          </a:p>
          <a:p>
            <a:pPr algn="just">
              <a:defRPr/>
            </a:pPr>
            <a:r>
              <a:rPr lang="en-GB" dirty="0"/>
              <a:t>People born in the Year of the Ox are said</a:t>
            </a:r>
            <a:br>
              <a:rPr lang="en-GB" dirty="0"/>
            </a:br>
            <a:r>
              <a:rPr lang="en-GB" dirty="0"/>
              <a:t>to be honest, hard-working and kind.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fill="hold" nodeType="with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additive="base">
                                        <p:cTn id="7" dur="1000" fill="hold"/>
                                        <p:tgtEl>
                                          <p:spTgt spid="17"/>
                                        </p:tgtEl>
                                        <p:attrNameLst>
                                          <p:attrName>ppt_x</p:attrName>
                                        </p:attrNameLst>
                                      </p:cBhvr>
                                      <p:tavLst>
                                        <p:tav tm="0">
                                          <p:val>
                                            <p:strVal val="#ppt_x"/>
                                          </p:val>
                                        </p:tav>
                                        <p:tav tm="100000">
                                          <p:val>
                                            <p:strVal val="#ppt_x"/>
                                          </p:val>
                                        </p:tav>
                                      </p:tavLst>
                                    </p:anim>
                                    <p:anim calcmode="lin" valueType="num">
                                      <p:cBhvr additive="base">
                                        <p:cTn id="8" dur="1000" fill="hold"/>
                                        <p:tgtEl>
                                          <p:spTgt spid="17"/>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50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1000" fill="hold"/>
                                        <p:tgtEl>
                                          <p:spTgt spid="22"/>
                                        </p:tgtEl>
                                        <p:attrNameLst>
                                          <p:attrName>ppt_x</p:attrName>
                                        </p:attrNameLst>
                                      </p:cBhvr>
                                      <p:tavLst>
                                        <p:tav tm="0">
                                          <p:val>
                                            <p:strVal val="#ppt_x"/>
                                          </p:val>
                                        </p:tav>
                                        <p:tav tm="100000">
                                          <p:val>
                                            <p:strVal val="#ppt_x"/>
                                          </p:val>
                                        </p:tav>
                                      </p:tavLst>
                                    </p:anim>
                                    <p:anim calcmode="lin" valueType="num">
                                      <p:cBhvr additive="base">
                                        <p:cTn id="12" dur="1000" fill="hold"/>
                                        <p:tgtEl>
                                          <p:spTgt spid="22"/>
                                        </p:tgtEl>
                                        <p:attrNameLst>
                                          <p:attrName>ppt_y</p:attrName>
                                        </p:attrNameLst>
                                      </p:cBhvr>
                                      <p:tavLst>
                                        <p:tav tm="0">
                                          <p:val>
                                            <p:strVal val="0-#ppt_h/2"/>
                                          </p:val>
                                        </p:tav>
                                        <p:tav tm="100000">
                                          <p:val>
                                            <p:strVal val="#ppt_y"/>
                                          </p:val>
                                        </p:tav>
                                      </p:tavLst>
                                    </p:anim>
                                  </p:childTnLst>
                                </p:cTn>
                              </p:par>
                              <p:par>
                                <p:cTn id="13" presetID="2" presetClass="entr" presetSubtype="1" fill="hold" nodeType="withEffect">
                                  <p:stCondLst>
                                    <p:cond delay="250"/>
                                  </p:stCondLst>
                                  <p:childTnLst>
                                    <p:set>
                                      <p:cBhvr>
                                        <p:cTn id="14" dur="1" fill="hold">
                                          <p:stCondLst>
                                            <p:cond delay="0"/>
                                          </p:stCondLst>
                                        </p:cTn>
                                        <p:tgtEl>
                                          <p:spTgt spid="20"/>
                                        </p:tgtEl>
                                        <p:attrNameLst>
                                          <p:attrName>style.visibility</p:attrName>
                                        </p:attrNameLst>
                                      </p:cBhvr>
                                      <p:to>
                                        <p:strVal val="visible"/>
                                      </p:to>
                                    </p:set>
                                    <p:anim calcmode="lin" valueType="num">
                                      <p:cBhvr additive="base">
                                        <p:cTn id="15" dur="1000" fill="hold"/>
                                        <p:tgtEl>
                                          <p:spTgt spid="20"/>
                                        </p:tgtEl>
                                        <p:attrNameLst>
                                          <p:attrName>ppt_x</p:attrName>
                                        </p:attrNameLst>
                                      </p:cBhvr>
                                      <p:tavLst>
                                        <p:tav tm="0">
                                          <p:val>
                                            <p:strVal val="#ppt_x"/>
                                          </p:val>
                                        </p:tav>
                                        <p:tav tm="100000">
                                          <p:val>
                                            <p:strVal val="#ppt_x"/>
                                          </p:val>
                                        </p:tav>
                                      </p:tavLst>
                                    </p:anim>
                                    <p:anim calcmode="lin" valueType="num">
                                      <p:cBhvr additive="base">
                                        <p:cTn id="16" dur="1000" fill="hold"/>
                                        <p:tgtEl>
                                          <p:spTgt spid="20"/>
                                        </p:tgtEl>
                                        <p:attrNameLst>
                                          <p:attrName>ppt_y</p:attrName>
                                        </p:attrNameLst>
                                      </p:cBhvr>
                                      <p:tavLst>
                                        <p:tav tm="0">
                                          <p:val>
                                            <p:strVal val="0-#ppt_h/2"/>
                                          </p:val>
                                        </p:tav>
                                        <p:tav tm="100000">
                                          <p:val>
                                            <p:strVal val="#ppt_y"/>
                                          </p:val>
                                        </p:tav>
                                      </p:tavLst>
                                    </p:anim>
                                  </p:childTnLst>
                                </p:cTn>
                              </p:par>
                              <p:par>
                                <p:cTn id="17" presetID="2" presetClass="entr" presetSubtype="1" fill="hold" nodeType="withEffect">
                                  <p:stCondLst>
                                    <p:cond delay="500"/>
                                  </p:stCondLst>
                                  <p:childTnLst>
                                    <p:set>
                                      <p:cBhvr>
                                        <p:cTn id="18" dur="1" fill="hold">
                                          <p:stCondLst>
                                            <p:cond delay="0"/>
                                          </p:stCondLst>
                                        </p:cTn>
                                        <p:tgtEl>
                                          <p:spTgt spid="9"/>
                                        </p:tgtEl>
                                        <p:attrNameLst>
                                          <p:attrName>style.visibility</p:attrName>
                                        </p:attrNameLst>
                                      </p:cBhvr>
                                      <p:to>
                                        <p:strVal val="visible"/>
                                      </p:to>
                                    </p:set>
                                    <p:anim calcmode="lin" valueType="num">
                                      <p:cBhvr additive="base">
                                        <p:cTn id="19" dur="1000" fill="hold"/>
                                        <p:tgtEl>
                                          <p:spTgt spid="9"/>
                                        </p:tgtEl>
                                        <p:attrNameLst>
                                          <p:attrName>ppt_x</p:attrName>
                                        </p:attrNameLst>
                                      </p:cBhvr>
                                      <p:tavLst>
                                        <p:tav tm="0">
                                          <p:val>
                                            <p:strVal val="#ppt_x"/>
                                          </p:val>
                                        </p:tav>
                                        <p:tav tm="100000">
                                          <p:val>
                                            <p:strVal val="#ppt_x"/>
                                          </p:val>
                                        </p:tav>
                                      </p:tavLst>
                                    </p:anim>
                                    <p:anim calcmode="lin" valueType="num">
                                      <p:cBhvr additive="base">
                                        <p:cTn id="20" dur="1000" fill="hold"/>
                                        <p:tgtEl>
                                          <p:spTgt spid="9"/>
                                        </p:tgtEl>
                                        <p:attrNameLst>
                                          <p:attrName>ppt_y</p:attrName>
                                        </p:attrNameLst>
                                      </p:cBhvr>
                                      <p:tavLst>
                                        <p:tav tm="0">
                                          <p:val>
                                            <p:strVal val="0-#ppt_h/2"/>
                                          </p:val>
                                        </p:tav>
                                        <p:tav tm="100000">
                                          <p:val>
                                            <p:strVal val="#ppt_y"/>
                                          </p:val>
                                        </p:tav>
                                      </p:tavLst>
                                    </p:anim>
                                  </p:childTnLst>
                                </p:cTn>
                              </p:par>
                              <p:par>
                                <p:cTn id="21" presetID="2" presetClass="entr" presetSubtype="1" fill="hold" nodeType="withEffect">
                                  <p:stCondLst>
                                    <p:cond delay="0"/>
                                  </p:stCondLst>
                                  <p:childTnLst>
                                    <p:set>
                                      <p:cBhvr>
                                        <p:cTn id="22" dur="1" fill="hold">
                                          <p:stCondLst>
                                            <p:cond delay="0"/>
                                          </p:stCondLst>
                                        </p:cTn>
                                        <p:tgtEl>
                                          <p:spTgt spid="40"/>
                                        </p:tgtEl>
                                        <p:attrNameLst>
                                          <p:attrName>style.visibility</p:attrName>
                                        </p:attrNameLst>
                                      </p:cBhvr>
                                      <p:to>
                                        <p:strVal val="visible"/>
                                      </p:to>
                                    </p:set>
                                    <p:anim calcmode="lin" valueType="num">
                                      <p:cBhvr additive="base">
                                        <p:cTn id="23" dur="1000" fill="hold"/>
                                        <p:tgtEl>
                                          <p:spTgt spid="40"/>
                                        </p:tgtEl>
                                        <p:attrNameLst>
                                          <p:attrName>ppt_x</p:attrName>
                                        </p:attrNameLst>
                                      </p:cBhvr>
                                      <p:tavLst>
                                        <p:tav tm="0">
                                          <p:val>
                                            <p:strVal val="#ppt_x"/>
                                          </p:val>
                                        </p:tav>
                                        <p:tav tm="100000">
                                          <p:val>
                                            <p:strVal val="#ppt_x"/>
                                          </p:val>
                                        </p:tav>
                                      </p:tavLst>
                                    </p:anim>
                                    <p:anim calcmode="lin" valueType="num">
                                      <p:cBhvr additive="base">
                                        <p:cTn id="24" dur="1000" fill="hold"/>
                                        <p:tgtEl>
                                          <p:spTgt spid="40"/>
                                        </p:tgtEl>
                                        <p:attrNameLst>
                                          <p:attrName>ppt_y</p:attrName>
                                        </p:attrNameLst>
                                      </p:cBhvr>
                                      <p:tavLst>
                                        <p:tav tm="0">
                                          <p:val>
                                            <p:strVal val="0-#ppt_h/2"/>
                                          </p:val>
                                        </p:tav>
                                        <p:tav tm="100000">
                                          <p:val>
                                            <p:strVal val="#ppt_y"/>
                                          </p:val>
                                        </p:tav>
                                      </p:tavLst>
                                    </p:anim>
                                  </p:childTnLst>
                                </p:cTn>
                              </p:par>
                              <p:par>
                                <p:cTn id="25" presetID="2" presetClass="entr" presetSubtype="1" fill="hold" nodeType="withEffect">
                                  <p:stCondLst>
                                    <p:cond delay="50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1000" fill="hold"/>
                                        <p:tgtEl>
                                          <p:spTgt spid="18"/>
                                        </p:tgtEl>
                                        <p:attrNameLst>
                                          <p:attrName>ppt_x</p:attrName>
                                        </p:attrNameLst>
                                      </p:cBhvr>
                                      <p:tavLst>
                                        <p:tav tm="0">
                                          <p:val>
                                            <p:strVal val="#ppt_x"/>
                                          </p:val>
                                        </p:tav>
                                        <p:tav tm="100000">
                                          <p:val>
                                            <p:strVal val="#ppt_x"/>
                                          </p:val>
                                        </p:tav>
                                      </p:tavLst>
                                    </p:anim>
                                    <p:anim calcmode="lin" valueType="num">
                                      <p:cBhvr additive="base">
                                        <p:cTn id="28" dur="1000" fill="hold"/>
                                        <p:tgtEl>
                                          <p:spTgt spid="18"/>
                                        </p:tgtEl>
                                        <p:attrNameLst>
                                          <p:attrName>ppt_y</p:attrName>
                                        </p:attrNameLst>
                                      </p:cBhvr>
                                      <p:tavLst>
                                        <p:tav tm="0">
                                          <p:val>
                                            <p:strVal val="0-#ppt_h/2"/>
                                          </p:val>
                                        </p:tav>
                                        <p:tav tm="100000">
                                          <p:val>
                                            <p:strVal val="#ppt_y"/>
                                          </p:val>
                                        </p:tav>
                                      </p:tavLst>
                                    </p:anim>
                                  </p:childTnLst>
                                </p:cTn>
                              </p:par>
                              <p:par>
                                <p:cTn id="29" presetID="53" presetClass="entr" presetSubtype="16" fill="hold" nodeType="withEffect">
                                  <p:stCondLst>
                                    <p:cond delay="500"/>
                                  </p:stCondLst>
                                  <p:childTnLst>
                                    <p:set>
                                      <p:cBhvr>
                                        <p:cTn id="30" dur="1" fill="hold">
                                          <p:stCondLst>
                                            <p:cond delay="0"/>
                                          </p:stCondLst>
                                        </p:cTn>
                                        <p:tgtEl>
                                          <p:spTgt spid="42"/>
                                        </p:tgtEl>
                                        <p:attrNameLst>
                                          <p:attrName>style.visibility</p:attrName>
                                        </p:attrNameLst>
                                      </p:cBhvr>
                                      <p:to>
                                        <p:strVal val="visible"/>
                                      </p:to>
                                    </p:set>
                                    <p:anim calcmode="lin" valueType="num">
                                      <p:cBhvr>
                                        <p:cTn id="31" dur="1000" fill="hold"/>
                                        <p:tgtEl>
                                          <p:spTgt spid="42"/>
                                        </p:tgtEl>
                                        <p:attrNameLst>
                                          <p:attrName>ppt_w</p:attrName>
                                        </p:attrNameLst>
                                      </p:cBhvr>
                                      <p:tavLst>
                                        <p:tav tm="0">
                                          <p:val>
                                            <p:fltVal val="0"/>
                                          </p:val>
                                        </p:tav>
                                        <p:tav tm="100000">
                                          <p:val>
                                            <p:strVal val="#ppt_w"/>
                                          </p:val>
                                        </p:tav>
                                      </p:tavLst>
                                    </p:anim>
                                    <p:anim calcmode="lin" valueType="num">
                                      <p:cBhvr>
                                        <p:cTn id="32" dur="1000" fill="hold"/>
                                        <p:tgtEl>
                                          <p:spTgt spid="42"/>
                                        </p:tgtEl>
                                        <p:attrNameLst>
                                          <p:attrName>ppt_h</p:attrName>
                                        </p:attrNameLst>
                                      </p:cBhvr>
                                      <p:tavLst>
                                        <p:tav tm="0">
                                          <p:val>
                                            <p:fltVal val="0"/>
                                          </p:val>
                                        </p:tav>
                                        <p:tav tm="100000">
                                          <p:val>
                                            <p:strVal val="#ppt_h"/>
                                          </p:val>
                                        </p:tav>
                                      </p:tavLst>
                                    </p:anim>
                                    <p:animEffect transition="in" filter="fade">
                                      <p:cBhvr>
                                        <p:cTn id="33" dur="1000"/>
                                        <p:tgtEl>
                                          <p:spTgt spid="42"/>
                                        </p:tgtEl>
                                      </p:cBhvr>
                                    </p:animEffect>
                                  </p:childTnLst>
                                </p:cTn>
                              </p:par>
                              <p:par>
                                <p:cTn id="34" presetID="53" presetClass="entr" presetSubtype="16" fill="hold" nodeType="withEffect">
                                  <p:stCondLst>
                                    <p:cond delay="500"/>
                                  </p:stCondLst>
                                  <p:childTnLst>
                                    <p:set>
                                      <p:cBhvr>
                                        <p:cTn id="35" dur="1" fill="hold">
                                          <p:stCondLst>
                                            <p:cond delay="0"/>
                                          </p:stCondLst>
                                        </p:cTn>
                                        <p:tgtEl>
                                          <p:spTgt spid="29"/>
                                        </p:tgtEl>
                                        <p:attrNameLst>
                                          <p:attrName>style.visibility</p:attrName>
                                        </p:attrNameLst>
                                      </p:cBhvr>
                                      <p:to>
                                        <p:strVal val="visible"/>
                                      </p:to>
                                    </p:set>
                                    <p:anim calcmode="lin" valueType="num">
                                      <p:cBhvr>
                                        <p:cTn id="36" dur="1000" fill="hold"/>
                                        <p:tgtEl>
                                          <p:spTgt spid="29"/>
                                        </p:tgtEl>
                                        <p:attrNameLst>
                                          <p:attrName>ppt_w</p:attrName>
                                        </p:attrNameLst>
                                      </p:cBhvr>
                                      <p:tavLst>
                                        <p:tav tm="0">
                                          <p:val>
                                            <p:fltVal val="0"/>
                                          </p:val>
                                        </p:tav>
                                        <p:tav tm="100000">
                                          <p:val>
                                            <p:strVal val="#ppt_w"/>
                                          </p:val>
                                        </p:tav>
                                      </p:tavLst>
                                    </p:anim>
                                    <p:anim calcmode="lin" valueType="num">
                                      <p:cBhvr>
                                        <p:cTn id="37" dur="1000" fill="hold"/>
                                        <p:tgtEl>
                                          <p:spTgt spid="29"/>
                                        </p:tgtEl>
                                        <p:attrNameLst>
                                          <p:attrName>ppt_h</p:attrName>
                                        </p:attrNameLst>
                                      </p:cBhvr>
                                      <p:tavLst>
                                        <p:tav tm="0">
                                          <p:val>
                                            <p:fltVal val="0"/>
                                          </p:val>
                                        </p:tav>
                                        <p:tav tm="100000">
                                          <p:val>
                                            <p:strVal val="#ppt_h"/>
                                          </p:val>
                                        </p:tav>
                                      </p:tavLst>
                                    </p:anim>
                                    <p:animEffect transition="in" filter="fade">
                                      <p:cBhvr>
                                        <p:cTn id="38" dur="1000"/>
                                        <p:tgtEl>
                                          <p:spTgt spid="29"/>
                                        </p:tgtEl>
                                      </p:cBhvr>
                                    </p:animEffect>
                                  </p:childTnLst>
                                </p:cTn>
                              </p:par>
                              <p:par>
                                <p:cTn id="39" presetID="53" presetClass="entr" presetSubtype="16" fill="hold" nodeType="withEffect">
                                  <p:stCondLst>
                                    <p:cond delay="1000"/>
                                  </p:stCondLst>
                                  <p:childTnLst>
                                    <p:set>
                                      <p:cBhvr>
                                        <p:cTn id="40" dur="1" fill="hold">
                                          <p:stCondLst>
                                            <p:cond delay="0"/>
                                          </p:stCondLst>
                                        </p:cTn>
                                        <p:tgtEl>
                                          <p:spTgt spid="47"/>
                                        </p:tgtEl>
                                        <p:attrNameLst>
                                          <p:attrName>style.visibility</p:attrName>
                                        </p:attrNameLst>
                                      </p:cBhvr>
                                      <p:to>
                                        <p:strVal val="visible"/>
                                      </p:to>
                                    </p:set>
                                    <p:anim calcmode="lin" valueType="num">
                                      <p:cBhvr>
                                        <p:cTn id="41" dur="1000" fill="hold"/>
                                        <p:tgtEl>
                                          <p:spTgt spid="47"/>
                                        </p:tgtEl>
                                        <p:attrNameLst>
                                          <p:attrName>ppt_w</p:attrName>
                                        </p:attrNameLst>
                                      </p:cBhvr>
                                      <p:tavLst>
                                        <p:tav tm="0">
                                          <p:val>
                                            <p:fltVal val="0"/>
                                          </p:val>
                                        </p:tav>
                                        <p:tav tm="100000">
                                          <p:val>
                                            <p:strVal val="#ppt_w"/>
                                          </p:val>
                                        </p:tav>
                                      </p:tavLst>
                                    </p:anim>
                                    <p:anim calcmode="lin" valueType="num">
                                      <p:cBhvr>
                                        <p:cTn id="42" dur="1000" fill="hold"/>
                                        <p:tgtEl>
                                          <p:spTgt spid="47"/>
                                        </p:tgtEl>
                                        <p:attrNameLst>
                                          <p:attrName>ppt_h</p:attrName>
                                        </p:attrNameLst>
                                      </p:cBhvr>
                                      <p:tavLst>
                                        <p:tav tm="0">
                                          <p:val>
                                            <p:fltVal val="0"/>
                                          </p:val>
                                        </p:tav>
                                        <p:tav tm="100000">
                                          <p:val>
                                            <p:strVal val="#ppt_h"/>
                                          </p:val>
                                        </p:tav>
                                      </p:tavLst>
                                    </p:anim>
                                    <p:animEffect transition="in" filter="fade">
                                      <p:cBhvr>
                                        <p:cTn id="43" dur="1000"/>
                                        <p:tgtEl>
                                          <p:spTgt spid="47"/>
                                        </p:tgtEl>
                                      </p:cBhvr>
                                    </p:animEffect>
                                  </p:childTnLst>
                                </p:cTn>
                              </p:par>
                              <p:par>
                                <p:cTn id="44" presetID="53" presetClass="entr" presetSubtype="16" fill="hold" nodeType="withEffect">
                                  <p:stCondLst>
                                    <p:cond delay="1500"/>
                                  </p:stCondLst>
                                  <p:childTnLst>
                                    <p:set>
                                      <p:cBhvr>
                                        <p:cTn id="45" dur="1" fill="hold">
                                          <p:stCondLst>
                                            <p:cond delay="0"/>
                                          </p:stCondLst>
                                        </p:cTn>
                                        <p:tgtEl>
                                          <p:spTgt spid="43"/>
                                        </p:tgtEl>
                                        <p:attrNameLst>
                                          <p:attrName>style.visibility</p:attrName>
                                        </p:attrNameLst>
                                      </p:cBhvr>
                                      <p:to>
                                        <p:strVal val="visible"/>
                                      </p:to>
                                    </p:set>
                                    <p:anim calcmode="lin" valueType="num">
                                      <p:cBhvr>
                                        <p:cTn id="46" dur="1000" fill="hold"/>
                                        <p:tgtEl>
                                          <p:spTgt spid="43"/>
                                        </p:tgtEl>
                                        <p:attrNameLst>
                                          <p:attrName>ppt_w</p:attrName>
                                        </p:attrNameLst>
                                      </p:cBhvr>
                                      <p:tavLst>
                                        <p:tav tm="0">
                                          <p:val>
                                            <p:fltVal val="0"/>
                                          </p:val>
                                        </p:tav>
                                        <p:tav tm="100000">
                                          <p:val>
                                            <p:strVal val="#ppt_w"/>
                                          </p:val>
                                        </p:tav>
                                      </p:tavLst>
                                    </p:anim>
                                    <p:anim calcmode="lin" valueType="num">
                                      <p:cBhvr>
                                        <p:cTn id="47" dur="1000" fill="hold"/>
                                        <p:tgtEl>
                                          <p:spTgt spid="43"/>
                                        </p:tgtEl>
                                        <p:attrNameLst>
                                          <p:attrName>ppt_h</p:attrName>
                                        </p:attrNameLst>
                                      </p:cBhvr>
                                      <p:tavLst>
                                        <p:tav tm="0">
                                          <p:val>
                                            <p:fltVal val="0"/>
                                          </p:val>
                                        </p:tav>
                                        <p:tav tm="100000">
                                          <p:val>
                                            <p:strVal val="#ppt_h"/>
                                          </p:val>
                                        </p:tav>
                                      </p:tavLst>
                                    </p:anim>
                                    <p:animEffect transition="in" filter="fade">
                                      <p:cBhvr>
                                        <p:cTn id="48" dur="1000"/>
                                        <p:tgtEl>
                                          <p:spTgt spid="43"/>
                                        </p:tgtEl>
                                      </p:cBhvr>
                                    </p:animEffect>
                                  </p:childTnLst>
                                </p:cTn>
                              </p:par>
                              <p:par>
                                <p:cTn id="49" presetID="53" presetClass="entr" presetSubtype="16" fill="hold" nodeType="withEffect">
                                  <p:stCondLst>
                                    <p:cond delay="1000"/>
                                  </p:stCondLst>
                                  <p:childTnLst>
                                    <p:set>
                                      <p:cBhvr>
                                        <p:cTn id="50" dur="1" fill="hold">
                                          <p:stCondLst>
                                            <p:cond delay="0"/>
                                          </p:stCondLst>
                                        </p:cTn>
                                        <p:tgtEl>
                                          <p:spTgt spid="41"/>
                                        </p:tgtEl>
                                        <p:attrNameLst>
                                          <p:attrName>style.visibility</p:attrName>
                                        </p:attrNameLst>
                                      </p:cBhvr>
                                      <p:to>
                                        <p:strVal val="visible"/>
                                      </p:to>
                                    </p:set>
                                    <p:anim calcmode="lin" valueType="num">
                                      <p:cBhvr>
                                        <p:cTn id="51" dur="1000" fill="hold"/>
                                        <p:tgtEl>
                                          <p:spTgt spid="41"/>
                                        </p:tgtEl>
                                        <p:attrNameLst>
                                          <p:attrName>ppt_w</p:attrName>
                                        </p:attrNameLst>
                                      </p:cBhvr>
                                      <p:tavLst>
                                        <p:tav tm="0">
                                          <p:val>
                                            <p:fltVal val="0"/>
                                          </p:val>
                                        </p:tav>
                                        <p:tav tm="100000">
                                          <p:val>
                                            <p:strVal val="#ppt_w"/>
                                          </p:val>
                                        </p:tav>
                                      </p:tavLst>
                                    </p:anim>
                                    <p:anim calcmode="lin" valueType="num">
                                      <p:cBhvr>
                                        <p:cTn id="52" dur="1000" fill="hold"/>
                                        <p:tgtEl>
                                          <p:spTgt spid="41"/>
                                        </p:tgtEl>
                                        <p:attrNameLst>
                                          <p:attrName>ppt_h</p:attrName>
                                        </p:attrNameLst>
                                      </p:cBhvr>
                                      <p:tavLst>
                                        <p:tav tm="0">
                                          <p:val>
                                            <p:fltVal val="0"/>
                                          </p:val>
                                        </p:tav>
                                        <p:tav tm="100000">
                                          <p:val>
                                            <p:strVal val="#ppt_h"/>
                                          </p:val>
                                        </p:tav>
                                      </p:tavLst>
                                    </p:anim>
                                    <p:animEffect transition="in" filter="fade">
                                      <p:cBhvr>
                                        <p:cTn id="53" dur="1000"/>
                                        <p:tgtEl>
                                          <p:spTgt spid="41"/>
                                        </p:tgtEl>
                                      </p:cBhvr>
                                    </p:animEffect>
                                  </p:childTnLst>
                                </p:cTn>
                              </p:par>
                              <p:par>
                                <p:cTn id="54" presetID="53" presetClass="entr" presetSubtype="16" fill="hold" nodeType="withEffect">
                                  <p:stCondLst>
                                    <p:cond delay="1000"/>
                                  </p:stCondLst>
                                  <p:childTnLst>
                                    <p:set>
                                      <p:cBhvr>
                                        <p:cTn id="55" dur="1" fill="hold">
                                          <p:stCondLst>
                                            <p:cond delay="0"/>
                                          </p:stCondLst>
                                        </p:cTn>
                                        <p:tgtEl>
                                          <p:spTgt spid="32"/>
                                        </p:tgtEl>
                                        <p:attrNameLst>
                                          <p:attrName>style.visibility</p:attrName>
                                        </p:attrNameLst>
                                      </p:cBhvr>
                                      <p:to>
                                        <p:strVal val="visible"/>
                                      </p:to>
                                    </p:set>
                                    <p:anim calcmode="lin" valueType="num">
                                      <p:cBhvr>
                                        <p:cTn id="56" dur="1000" fill="hold"/>
                                        <p:tgtEl>
                                          <p:spTgt spid="32"/>
                                        </p:tgtEl>
                                        <p:attrNameLst>
                                          <p:attrName>ppt_w</p:attrName>
                                        </p:attrNameLst>
                                      </p:cBhvr>
                                      <p:tavLst>
                                        <p:tav tm="0">
                                          <p:val>
                                            <p:fltVal val="0"/>
                                          </p:val>
                                        </p:tav>
                                        <p:tav tm="100000">
                                          <p:val>
                                            <p:strVal val="#ppt_w"/>
                                          </p:val>
                                        </p:tav>
                                      </p:tavLst>
                                    </p:anim>
                                    <p:anim calcmode="lin" valueType="num">
                                      <p:cBhvr>
                                        <p:cTn id="57" dur="1000" fill="hold"/>
                                        <p:tgtEl>
                                          <p:spTgt spid="32"/>
                                        </p:tgtEl>
                                        <p:attrNameLst>
                                          <p:attrName>ppt_h</p:attrName>
                                        </p:attrNameLst>
                                      </p:cBhvr>
                                      <p:tavLst>
                                        <p:tav tm="0">
                                          <p:val>
                                            <p:fltVal val="0"/>
                                          </p:val>
                                        </p:tav>
                                        <p:tav tm="100000">
                                          <p:val>
                                            <p:strVal val="#ppt_h"/>
                                          </p:val>
                                        </p:tav>
                                      </p:tavLst>
                                    </p:anim>
                                    <p:animEffect transition="in" filter="fade">
                                      <p:cBhvr>
                                        <p:cTn id="58" dur="1000"/>
                                        <p:tgtEl>
                                          <p:spTgt spid="32"/>
                                        </p:tgtEl>
                                      </p:cBhvr>
                                    </p:animEffect>
                                  </p:childTnLst>
                                </p:cTn>
                              </p:par>
                              <p:par>
                                <p:cTn id="59" presetID="2" presetClass="entr" presetSubtype="2" fill="hold" nodeType="withEffect">
                                  <p:stCondLst>
                                    <p:cond delay="1000"/>
                                  </p:stCondLst>
                                  <p:childTnLst>
                                    <p:set>
                                      <p:cBhvr>
                                        <p:cTn id="60" dur="1" fill="hold">
                                          <p:stCondLst>
                                            <p:cond delay="0"/>
                                          </p:stCondLst>
                                        </p:cTn>
                                        <p:tgtEl>
                                          <p:spTgt spid="48"/>
                                        </p:tgtEl>
                                        <p:attrNameLst>
                                          <p:attrName>style.visibility</p:attrName>
                                        </p:attrNameLst>
                                      </p:cBhvr>
                                      <p:to>
                                        <p:strVal val="visible"/>
                                      </p:to>
                                    </p:set>
                                    <p:anim calcmode="lin" valueType="num">
                                      <p:cBhvr additive="base">
                                        <p:cTn id="61" dur="2000" fill="hold"/>
                                        <p:tgtEl>
                                          <p:spTgt spid="48"/>
                                        </p:tgtEl>
                                        <p:attrNameLst>
                                          <p:attrName>ppt_x</p:attrName>
                                        </p:attrNameLst>
                                      </p:cBhvr>
                                      <p:tavLst>
                                        <p:tav tm="0">
                                          <p:val>
                                            <p:strVal val="1+#ppt_w/2"/>
                                          </p:val>
                                        </p:tav>
                                        <p:tav tm="100000">
                                          <p:val>
                                            <p:strVal val="#ppt_x"/>
                                          </p:val>
                                        </p:tav>
                                      </p:tavLst>
                                    </p:anim>
                                    <p:anim calcmode="lin" valueType="num">
                                      <p:cBhvr additive="base">
                                        <p:cTn id="62" dur="2000" fill="hold"/>
                                        <p:tgtEl>
                                          <p:spTgt spid="48"/>
                                        </p:tgtEl>
                                        <p:attrNameLst>
                                          <p:attrName>ppt_y</p:attrName>
                                        </p:attrNameLst>
                                      </p:cBhvr>
                                      <p:tavLst>
                                        <p:tav tm="0">
                                          <p:val>
                                            <p:strVal val="#ppt_y"/>
                                          </p:val>
                                        </p:tav>
                                        <p:tav tm="100000">
                                          <p:val>
                                            <p:strVal val="#ppt_y"/>
                                          </p:val>
                                        </p:tav>
                                      </p:tavLst>
                                    </p:anim>
                                  </p:childTnLst>
                                </p:cTn>
                              </p:par>
                              <p:par>
                                <p:cTn id="63" presetID="2" presetClass="entr" presetSubtype="8" fill="hold" nodeType="withEffect">
                                  <p:stCondLst>
                                    <p:cond delay="3000"/>
                                  </p:stCondLst>
                                  <p:childTnLst>
                                    <p:set>
                                      <p:cBhvr>
                                        <p:cTn id="64" dur="1" fill="hold">
                                          <p:stCondLst>
                                            <p:cond delay="0"/>
                                          </p:stCondLst>
                                        </p:cTn>
                                        <p:tgtEl>
                                          <p:spTgt spid="49"/>
                                        </p:tgtEl>
                                        <p:attrNameLst>
                                          <p:attrName>style.visibility</p:attrName>
                                        </p:attrNameLst>
                                      </p:cBhvr>
                                      <p:to>
                                        <p:strVal val="visible"/>
                                      </p:to>
                                    </p:set>
                                    <p:anim calcmode="lin" valueType="num">
                                      <p:cBhvr additive="base">
                                        <p:cTn id="65" dur="1000" fill="hold"/>
                                        <p:tgtEl>
                                          <p:spTgt spid="49"/>
                                        </p:tgtEl>
                                        <p:attrNameLst>
                                          <p:attrName>ppt_x</p:attrName>
                                        </p:attrNameLst>
                                      </p:cBhvr>
                                      <p:tavLst>
                                        <p:tav tm="0">
                                          <p:val>
                                            <p:strVal val="0-#ppt_w/2"/>
                                          </p:val>
                                        </p:tav>
                                        <p:tav tm="100000">
                                          <p:val>
                                            <p:strVal val="#ppt_x"/>
                                          </p:val>
                                        </p:tav>
                                      </p:tavLst>
                                    </p:anim>
                                    <p:anim calcmode="lin" valueType="num">
                                      <p:cBhvr additive="base">
                                        <p:cTn id="66" dur="1000" fill="hold"/>
                                        <p:tgtEl>
                                          <p:spTgt spid="49"/>
                                        </p:tgtEl>
                                        <p:attrNameLst>
                                          <p:attrName>ppt_y</p:attrName>
                                        </p:attrNameLst>
                                      </p:cBhvr>
                                      <p:tavLst>
                                        <p:tav tm="0">
                                          <p:val>
                                            <p:strVal val="#ppt_y"/>
                                          </p:val>
                                        </p:tav>
                                        <p:tav tm="100000">
                                          <p:val>
                                            <p:strVal val="#ppt_y"/>
                                          </p:val>
                                        </p:tav>
                                      </p:tavLst>
                                    </p:anim>
                                  </p:childTnLst>
                                </p:cTn>
                              </p:par>
                              <p:par>
                                <p:cTn id="67" presetID="2" presetClass="entr" presetSubtype="2" fill="hold" nodeType="withEffect">
                                  <p:stCondLst>
                                    <p:cond delay="3500"/>
                                  </p:stCondLst>
                                  <p:childTnLst>
                                    <p:set>
                                      <p:cBhvr>
                                        <p:cTn id="68" dur="1" fill="hold">
                                          <p:stCondLst>
                                            <p:cond delay="0"/>
                                          </p:stCondLst>
                                        </p:cTn>
                                        <p:tgtEl>
                                          <p:spTgt spid="50"/>
                                        </p:tgtEl>
                                        <p:attrNameLst>
                                          <p:attrName>style.visibility</p:attrName>
                                        </p:attrNameLst>
                                      </p:cBhvr>
                                      <p:to>
                                        <p:strVal val="visible"/>
                                      </p:to>
                                    </p:set>
                                    <p:anim calcmode="lin" valueType="num">
                                      <p:cBhvr additive="base">
                                        <p:cTn id="69" dur="1000" fill="hold"/>
                                        <p:tgtEl>
                                          <p:spTgt spid="50"/>
                                        </p:tgtEl>
                                        <p:attrNameLst>
                                          <p:attrName>ppt_x</p:attrName>
                                        </p:attrNameLst>
                                      </p:cBhvr>
                                      <p:tavLst>
                                        <p:tav tm="0">
                                          <p:val>
                                            <p:strVal val="1+#ppt_w/2"/>
                                          </p:val>
                                        </p:tav>
                                        <p:tav tm="100000">
                                          <p:val>
                                            <p:strVal val="#ppt_x"/>
                                          </p:val>
                                        </p:tav>
                                      </p:tavLst>
                                    </p:anim>
                                    <p:anim calcmode="lin" valueType="num">
                                      <p:cBhvr additive="base">
                                        <p:cTn id="70" dur="1000" fill="hold"/>
                                        <p:tgtEl>
                                          <p:spTgt spid="50"/>
                                        </p:tgtEl>
                                        <p:attrNameLst>
                                          <p:attrName>ppt_y</p:attrName>
                                        </p:attrNameLst>
                                      </p:cBhvr>
                                      <p:tavLst>
                                        <p:tav tm="0">
                                          <p:val>
                                            <p:strVal val="#ppt_y"/>
                                          </p:val>
                                        </p:tav>
                                        <p:tav tm="100000">
                                          <p:val>
                                            <p:strVal val="#ppt_y"/>
                                          </p:val>
                                        </p:tav>
                                      </p:tavLst>
                                    </p:anim>
                                  </p:childTnLst>
                                </p:cTn>
                              </p:par>
                              <p:par>
                                <p:cTn id="71" presetID="53" presetClass="entr" presetSubtype="16" fill="hold" grpId="0" nodeType="withEffect">
                                  <p:stCondLst>
                                    <p:cond delay="4500"/>
                                  </p:stCondLst>
                                  <p:childTnLst>
                                    <p:set>
                                      <p:cBhvr>
                                        <p:cTn id="72" dur="1" fill="hold">
                                          <p:stCondLst>
                                            <p:cond delay="0"/>
                                          </p:stCondLst>
                                        </p:cTn>
                                        <p:tgtEl>
                                          <p:spTgt spid="39"/>
                                        </p:tgtEl>
                                        <p:attrNameLst>
                                          <p:attrName>style.visibility</p:attrName>
                                        </p:attrNameLst>
                                      </p:cBhvr>
                                      <p:to>
                                        <p:strVal val="visible"/>
                                      </p:to>
                                    </p:set>
                                    <p:anim calcmode="lin" valueType="num">
                                      <p:cBhvr>
                                        <p:cTn id="73" dur="500" fill="hold"/>
                                        <p:tgtEl>
                                          <p:spTgt spid="39"/>
                                        </p:tgtEl>
                                        <p:attrNameLst>
                                          <p:attrName>ppt_w</p:attrName>
                                        </p:attrNameLst>
                                      </p:cBhvr>
                                      <p:tavLst>
                                        <p:tav tm="0">
                                          <p:val>
                                            <p:fltVal val="0"/>
                                          </p:val>
                                        </p:tav>
                                        <p:tav tm="100000">
                                          <p:val>
                                            <p:strVal val="#ppt_w"/>
                                          </p:val>
                                        </p:tav>
                                      </p:tavLst>
                                    </p:anim>
                                    <p:anim calcmode="lin" valueType="num">
                                      <p:cBhvr>
                                        <p:cTn id="74" dur="500" fill="hold"/>
                                        <p:tgtEl>
                                          <p:spTgt spid="39"/>
                                        </p:tgtEl>
                                        <p:attrNameLst>
                                          <p:attrName>ppt_h</p:attrName>
                                        </p:attrNameLst>
                                      </p:cBhvr>
                                      <p:tavLst>
                                        <p:tav tm="0">
                                          <p:val>
                                            <p:fltVal val="0"/>
                                          </p:val>
                                        </p:tav>
                                        <p:tav tm="100000">
                                          <p:val>
                                            <p:strVal val="#ppt_h"/>
                                          </p:val>
                                        </p:tav>
                                      </p:tavLst>
                                    </p:anim>
                                    <p:animEffect transition="in" filter="fade">
                                      <p:cBhvr>
                                        <p:cTn id="75"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B9A73795-928A-4FA9-81A8-E5C77EC607F1}"/>
              </a:ext>
            </a:extLst>
          </p:cNvPr>
          <p:cNvSpPr>
            <a:spLocks noGrp="1"/>
          </p:cNvSpPr>
          <p:nvPr>
            <p:ph type="title"/>
          </p:nvPr>
        </p:nvSpPr>
        <p:spPr>
          <a:xfrm>
            <a:off x="457200" y="479425"/>
            <a:ext cx="8220075" cy="993775"/>
          </a:xfrm>
        </p:spPr>
        <p:txBody>
          <a:bodyPr/>
          <a:lstStyle/>
          <a:p>
            <a:pPr eaLnBrk="1" hangingPunct="1"/>
            <a:r>
              <a:rPr lang="en-GB" altLang="en-US" sz="2800">
                <a:latin typeface="Twinkl SemiBold" charset="0"/>
              </a:rPr>
              <a:t>When Is Chinese New Year?</a:t>
            </a:r>
          </a:p>
        </p:txBody>
      </p:sp>
      <p:sp>
        <p:nvSpPr>
          <p:cNvPr id="15363" name="Rectangle 2">
            <a:extLst>
              <a:ext uri="{FF2B5EF4-FFF2-40B4-BE49-F238E27FC236}">
                <a16:creationId xmlns:a16="http://schemas.microsoft.com/office/drawing/2014/main" id="{2EC41B06-C263-4B2A-A296-7CC16FE041AF}"/>
              </a:ext>
            </a:extLst>
          </p:cNvPr>
          <p:cNvSpPr>
            <a:spLocks noChangeArrowheads="1"/>
          </p:cNvSpPr>
          <p:nvPr/>
        </p:nvSpPr>
        <p:spPr bwMode="auto">
          <a:xfrm>
            <a:off x="755650" y="1514475"/>
            <a:ext cx="7632700"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The date of Chinese New Year changes each year because it follows a very old calendar which is linked to the phases of the Moon.</a:t>
            </a:r>
          </a:p>
          <a:p>
            <a:pPr eaLnBrk="1" hangingPunct="1">
              <a:lnSpc>
                <a:spcPct val="100000"/>
              </a:lnSpc>
              <a:spcBef>
                <a:spcPct val="0"/>
              </a:spcBef>
            </a:pPr>
            <a:r>
              <a:rPr lang="en-GB" altLang="en-US">
                <a:solidFill>
                  <a:schemeClr val="tx1"/>
                </a:solidFill>
              </a:rPr>
              <a:t>Chinese New Year is always in January or February.</a:t>
            </a:r>
          </a:p>
          <a:p>
            <a:pPr eaLnBrk="1" hangingPunct="1">
              <a:lnSpc>
                <a:spcPct val="100000"/>
              </a:lnSpc>
              <a:spcBef>
                <a:spcPct val="0"/>
              </a:spcBef>
            </a:pPr>
            <a:endParaRPr lang="en-GB" altLang="en-US">
              <a:solidFill>
                <a:schemeClr val="tx1"/>
              </a:solidFill>
            </a:endParaRPr>
          </a:p>
        </p:txBody>
      </p:sp>
      <p:pic>
        <p:nvPicPr>
          <p:cNvPr id="15364" name="Picture 3">
            <a:extLst>
              <a:ext uri="{FF2B5EF4-FFF2-40B4-BE49-F238E27FC236}">
                <a16:creationId xmlns:a16="http://schemas.microsoft.com/office/drawing/2014/main" id="{6EBFFE58-315B-47AA-B074-10464EC2A8BE}"/>
              </a:ext>
            </a:extLst>
          </p:cNvPr>
          <p:cNvPicPr>
            <a:picLocks noChangeAspect="1"/>
          </p:cNvPicPr>
          <p:nvPr/>
        </p:nvPicPr>
        <p:blipFill>
          <a:blip r:embed="rId2">
            <a:extLst>
              <a:ext uri="{28A0092B-C50C-407E-A947-70E740481C1C}">
                <a14:useLocalDpi xmlns:a14="http://schemas.microsoft.com/office/drawing/2010/main" val="0"/>
              </a:ext>
            </a:extLst>
          </a:blip>
          <a:srcRect b="9276"/>
          <a:stretch>
            <a:fillRect/>
          </a:stretch>
        </p:blipFill>
        <p:spPr bwMode="auto">
          <a:xfrm>
            <a:off x="4194175" y="2757488"/>
            <a:ext cx="4194175" cy="3651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a:extLst>
              <a:ext uri="{FF2B5EF4-FFF2-40B4-BE49-F238E27FC236}">
                <a16:creationId xmlns:a16="http://schemas.microsoft.com/office/drawing/2014/main" id="{224B49EA-C1E3-4EF6-A19F-4F0A3859E80A}"/>
              </a:ext>
            </a:extLst>
          </p:cNvPr>
          <p:cNvSpPr>
            <a:spLocks noGrp="1"/>
          </p:cNvSpPr>
          <p:nvPr>
            <p:ph type="title"/>
          </p:nvPr>
        </p:nvSpPr>
        <p:spPr>
          <a:xfrm>
            <a:off x="457200" y="479425"/>
            <a:ext cx="8220075" cy="993775"/>
          </a:xfrm>
        </p:spPr>
        <p:txBody>
          <a:bodyPr/>
          <a:lstStyle/>
          <a:p>
            <a:pPr eaLnBrk="1" hangingPunct="1"/>
            <a:r>
              <a:rPr lang="nb-NO" altLang="en-US" sz="3600">
                <a:latin typeface="Twinkl SemiBold" charset="0"/>
              </a:rPr>
              <a:t>Preparing for the New Year</a:t>
            </a:r>
            <a:endParaRPr lang="en-GB" altLang="en-US" sz="3600">
              <a:latin typeface="Twinkl SemiBold" charset="0"/>
            </a:endParaRPr>
          </a:p>
        </p:txBody>
      </p:sp>
      <p:sp>
        <p:nvSpPr>
          <p:cNvPr id="16387" name="Rectangle 2">
            <a:extLst>
              <a:ext uri="{FF2B5EF4-FFF2-40B4-BE49-F238E27FC236}">
                <a16:creationId xmlns:a16="http://schemas.microsoft.com/office/drawing/2014/main" id="{4E0D98D5-D76A-409C-8F5E-BFF4FFF81046}"/>
              </a:ext>
            </a:extLst>
          </p:cNvPr>
          <p:cNvSpPr>
            <a:spLocks noChangeArrowheads="1"/>
          </p:cNvSpPr>
          <p:nvPr/>
        </p:nvSpPr>
        <p:spPr bwMode="auto">
          <a:xfrm>
            <a:off x="755650" y="1514475"/>
            <a:ext cx="7632700" cy="1252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Chinese people spring clean their houses and gardens to sweep away any bad luck.</a:t>
            </a:r>
          </a:p>
          <a:p>
            <a:pPr eaLnBrk="1" hangingPunct="1">
              <a:lnSpc>
                <a:spcPct val="100000"/>
              </a:lnSpc>
              <a:spcBef>
                <a:spcPct val="0"/>
              </a:spcBef>
            </a:pPr>
            <a:r>
              <a:rPr lang="en-GB" altLang="en-US">
                <a:solidFill>
                  <a:schemeClr val="tx1"/>
                </a:solidFill>
              </a:rPr>
              <a:t>Houses are decorated with paper scrolls and lanterns, with good luck messages on them.</a:t>
            </a:r>
          </a:p>
        </p:txBody>
      </p:sp>
      <p:pic>
        <p:nvPicPr>
          <p:cNvPr id="16388" name="Picture 3">
            <a:extLst>
              <a:ext uri="{FF2B5EF4-FFF2-40B4-BE49-F238E27FC236}">
                <a16:creationId xmlns:a16="http://schemas.microsoft.com/office/drawing/2014/main" id="{4D887BEC-7CBD-4601-9D85-46DDC8B6677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39950" y="2808288"/>
            <a:ext cx="4689475" cy="3252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7F3CCB1B-EEA1-462B-AA9D-CB62F8CEB3E7}"/>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New Year's Eve</a:t>
            </a:r>
          </a:p>
        </p:txBody>
      </p:sp>
      <p:sp>
        <p:nvSpPr>
          <p:cNvPr id="17411" name="Rectangle 2">
            <a:extLst>
              <a:ext uri="{FF2B5EF4-FFF2-40B4-BE49-F238E27FC236}">
                <a16:creationId xmlns:a16="http://schemas.microsoft.com/office/drawing/2014/main" id="{39337D29-A82D-4FB7-92FE-9F3544D75521}"/>
              </a:ext>
            </a:extLst>
          </p:cNvPr>
          <p:cNvSpPr>
            <a:spLocks noChangeArrowheads="1"/>
          </p:cNvSpPr>
          <p:nvPr/>
        </p:nvSpPr>
        <p:spPr bwMode="auto">
          <a:xfrm>
            <a:off x="755650" y="1514475"/>
            <a:ext cx="7632700" cy="125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Families gather together and have a traditional meal of fish and chicken. </a:t>
            </a:r>
          </a:p>
          <a:p>
            <a:pPr eaLnBrk="1" hangingPunct="1">
              <a:lnSpc>
                <a:spcPct val="100000"/>
              </a:lnSpc>
              <a:spcBef>
                <a:spcPct val="0"/>
              </a:spcBef>
            </a:pPr>
            <a:r>
              <a:rPr lang="en-GB" altLang="en-US">
                <a:solidFill>
                  <a:schemeClr val="tx1"/>
                </a:solidFill>
              </a:rPr>
              <a:t>In the north of China people eat dijiaozi – a steamed dumpling.</a:t>
            </a:r>
          </a:p>
          <a:p>
            <a:pPr eaLnBrk="1" hangingPunct="1">
              <a:lnSpc>
                <a:spcPct val="100000"/>
              </a:lnSpc>
              <a:spcBef>
                <a:spcPct val="0"/>
              </a:spcBef>
            </a:pPr>
            <a:r>
              <a:rPr lang="en-GB" altLang="en-US">
                <a:solidFill>
                  <a:schemeClr val="tx1"/>
                </a:solidFill>
              </a:rPr>
              <a:t>In the south of China people eat nian gao – a sticky, sweet rice pudding.</a:t>
            </a:r>
          </a:p>
          <a:p>
            <a:pPr eaLnBrk="1" hangingPunct="1">
              <a:lnSpc>
                <a:spcPct val="100000"/>
              </a:lnSpc>
              <a:spcBef>
                <a:spcPct val="0"/>
              </a:spcBef>
            </a:pPr>
            <a:r>
              <a:rPr lang="en-GB" altLang="en-US">
                <a:solidFill>
                  <a:schemeClr val="tx1"/>
                </a:solidFill>
              </a:rPr>
              <a:t>People stay up until midnight setting off fireworks.</a:t>
            </a:r>
          </a:p>
        </p:txBody>
      </p:sp>
      <p:pic>
        <p:nvPicPr>
          <p:cNvPr id="17412" name="Picture 3">
            <a:extLst>
              <a:ext uri="{FF2B5EF4-FFF2-40B4-BE49-F238E27FC236}">
                <a16:creationId xmlns:a16="http://schemas.microsoft.com/office/drawing/2014/main" id="{3947E0C0-2B0E-404B-9C7B-446C49D0B1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63738" y="3429000"/>
            <a:ext cx="5251450" cy="267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a:extLst>
              <a:ext uri="{FF2B5EF4-FFF2-40B4-BE49-F238E27FC236}">
                <a16:creationId xmlns:a16="http://schemas.microsoft.com/office/drawing/2014/main" id="{A5979D75-6E75-45B9-8B17-E838231C2C0C}"/>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New Year's Day</a:t>
            </a:r>
          </a:p>
        </p:txBody>
      </p:sp>
      <p:sp>
        <p:nvSpPr>
          <p:cNvPr id="18435" name="Rectangle 2">
            <a:extLst>
              <a:ext uri="{FF2B5EF4-FFF2-40B4-BE49-F238E27FC236}">
                <a16:creationId xmlns:a16="http://schemas.microsoft.com/office/drawing/2014/main" id="{987F9B6A-0482-4385-90A2-FED3227494A3}"/>
              </a:ext>
            </a:extLst>
          </p:cNvPr>
          <p:cNvSpPr>
            <a:spLocks noChangeArrowheads="1"/>
          </p:cNvSpPr>
          <p:nvPr/>
        </p:nvSpPr>
        <p:spPr bwMode="auto">
          <a:xfrm>
            <a:off x="755650" y="1514475"/>
            <a:ext cx="7154863" cy="1806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Children wake up to find red envelopes filled with money and sweets under their pillow.</a:t>
            </a:r>
          </a:p>
          <a:p>
            <a:pPr eaLnBrk="1" hangingPunct="1">
              <a:lnSpc>
                <a:spcPct val="100000"/>
              </a:lnSpc>
              <a:spcBef>
                <a:spcPct val="0"/>
              </a:spcBef>
            </a:pPr>
            <a:r>
              <a:rPr lang="en-GB" altLang="en-US">
                <a:solidFill>
                  <a:schemeClr val="tx1"/>
                </a:solidFill>
              </a:rPr>
              <a:t>Every family member starts the day with brand new clothes from head to toe.</a:t>
            </a:r>
          </a:p>
          <a:p>
            <a:pPr eaLnBrk="1" hangingPunct="1">
              <a:lnSpc>
                <a:spcPct val="100000"/>
              </a:lnSpc>
              <a:spcBef>
                <a:spcPct val="0"/>
              </a:spcBef>
            </a:pPr>
            <a:r>
              <a:rPr lang="en-GB" altLang="en-US">
                <a:solidFill>
                  <a:schemeClr val="tx1"/>
                </a:solidFill>
              </a:rPr>
              <a:t>Red is a very popular colour for clothes, as it is thought to be lucky!</a:t>
            </a:r>
          </a:p>
        </p:txBody>
      </p:sp>
      <p:pic>
        <p:nvPicPr>
          <p:cNvPr id="18436" name="Picture 3">
            <a:extLst>
              <a:ext uri="{FF2B5EF4-FFF2-40B4-BE49-F238E27FC236}">
                <a16:creationId xmlns:a16="http://schemas.microsoft.com/office/drawing/2014/main" id="{EE7DC808-063A-4D99-8540-0FC3AF91DFE4}"/>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17713" y="3306763"/>
            <a:ext cx="1128712" cy="278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7" name="Picture 4">
            <a:extLst>
              <a:ext uri="{FF2B5EF4-FFF2-40B4-BE49-F238E27FC236}">
                <a16:creationId xmlns:a16="http://schemas.microsoft.com/office/drawing/2014/main" id="{0A938A65-BEA8-4887-BD5B-89B858860EC4}"/>
              </a:ext>
            </a:extLst>
          </p:cNvPr>
          <p:cNvPicPr>
            <a:picLocks noChangeAspect="1"/>
          </p:cNvPicPr>
          <p:nvPr/>
        </p:nvPicPr>
        <p:blipFill>
          <a:blip r:embed="rId3">
            <a:extLst>
              <a:ext uri="{28A0092B-C50C-407E-A947-70E740481C1C}">
                <a14:useLocalDpi xmlns:a14="http://schemas.microsoft.com/office/drawing/2010/main" val="0"/>
              </a:ext>
            </a:extLst>
          </a:blip>
          <a:srcRect b="33044"/>
          <a:stretch>
            <a:fillRect/>
          </a:stretch>
        </p:blipFill>
        <p:spPr bwMode="auto">
          <a:xfrm>
            <a:off x="5378450" y="3171825"/>
            <a:ext cx="2222500" cy="3236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CC6356DB-45F9-4901-AC0D-3F2DE2327F74}"/>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New Year's Day</a:t>
            </a:r>
          </a:p>
        </p:txBody>
      </p:sp>
      <p:sp>
        <p:nvSpPr>
          <p:cNvPr id="19459" name="Rectangle 2">
            <a:extLst>
              <a:ext uri="{FF2B5EF4-FFF2-40B4-BE49-F238E27FC236}">
                <a16:creationId xmlns:a16="http://schemas.microsoft.com/office/drawing/2014/main" id="{94D305DE-6636-4C5B-B25C-092C357BA8D3}"/>
              </a:ext>
            </a:extLst>
          </p:cNvPr>
          <p:cNvSpPr>
            <a:spLocks noChangeArrowheads="1"/>
          </p:cNvSpPr>
          <p:nvPr/>
        </p:nvSpPr>
        <p:spPr bwMode="auto">
          <a:xfrm>
            <a:off x="755650" y="1514475"/>
            <a:ext cx="6307138"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The first stop of the day is the temple, to worship Gods and to welcome the New Year.</a:t>
            </a:r>
          </a:p>
          <a:p>
            <a:pPr eaLnBrk="1" hangingPunct="1">
              <a:lnSpc>
                <a:spcPct val="100000"/>
              </a:lnSpc>
              <a:spcBef>
                <a:spcPct val="0"/>
              </a:spcBef>
            </a:pPr>
            <a:r>
              <a:rPr lang="en-GB" altLang="en-US">
                <a:solidFill>
                  <a:schemeClr val="tx1"/>
                </a:solidFill>
              </a:rPr>
              <a:t>Each family has their own special dish which they prepare for the banquet.</a:t>
            </a:r>
          </a:p>
          <a:p>
            <a:pPr eaLnBrk="1" hangingPunct="1">
              <a:lnSpc>
                <a:spcPct val="100000"/>
              </a:lnSpc>
              <a:spcBef>
                <a:spcPct val="0"/>
              </a:spcBef>
            </a:pPr>
            <a:endParaRPr lang="en-GB" altLang="en-US">
              <a:solidFill>
                <a:schemeClr val="tx1"/>
              </a:solidFill>
            </a:endParaRPr>
          </a:p>
        </p:txBody>
      </p:sp>
      <p:pic>
        <p:nvPicPr>
          <p:cNvPr id="19460" name="Picture 3">
            <a:extLst>
              <a:ext uri="{FF2B5EF4-FFF2-40B4-BE49-F238E27FC236}">
                <a16:creationId xmlns:a16="http://schemas.microsoft.com/office/drawing/2014/main" id="{ED0CCB49-CA98-47D8-8C2A-DCA352B9BC3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071688" y="3057525"/>
            <a:ext cx="4673600" cy="303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a:extLst>
              <a:ext uri="{FF2B5EF4-FFF2-40B4-BE49-F238E27FC236}">
                <a16:creationId xmlns:a16="http://schemas.microsoft.com/office/drawing/2014/main" id="{3314091D-9211-4001-B17F-97D97F2AC234}"/>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New Year Celebrations</a:t>
            </a:r>
          </a:p>
        </p:txBody>
      </p:sp>
      <p:sp>
        <p:nvSpPr>
          <p:cNvPr id="20483" name="Rectangle 2">
            <a:extLst>
              <a:ext uri="{FF2B5EF4-FFF2-40B4-BE49-F238E27FC236}">
                <a16:creationId xmlns:a16="http://schemas.microsoft.com/office/drawing/2014/main" id="{8B8707A4-CCA3-443A-B1A1-F9220908D986}"/>
              </a:ext>
            </a:extLst>
          </p:cNvPr>
          <p:cNvSpPr>
            <a:spLocks noChangeArrowheads="1"/>
          </p:cNvSpPr>
          <p:nvPr/>
        </p:nvSpPr>
        <p:spPr bwMode="auto">
          <a:xfrm>
            <a:off x="755650" y="1514475"/>
            <a:ext cx="4605338"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The New Year Celebrations last for two weeks.</a:t>
            </a:r>
          </a:p>
          <a:p>
            <a:pPr eaLnBrk="1" hangingPunct="1">
              <a:lnSpc>
                <a:spcPct val="100000"/>
              </a:lnSpc>
              <a:spcBef>
                <a:spcPct val="0"/>
              </a:spcBef>
            </a:pPr>
            <a:r>
              <a:rPr lang="en-GB" altLang="en-US">
                <a:solidFill>
                  <a:schemeClr val="tx1"/>
                </a:solidFill>
              </a:rPr>
              <a:t>The 2nd day of the celebrations is also believed to be the birthday of all dogs, so dogs are treated with special foods.</a:t>
            </a:r>
          </a:p>
        </p:txBody>
      </p:sp>
      <p:pic>
        <p:nvPicPr>
          <p:cNvPr id="20484" name="Picture 3">
            <a:extLst>
              <a:ext uri="{FF2B5EF4-FFF2-40B4-BE49-F238E27FC236}">
                <a16:creationId xmlns:a16="http://schemas.microsoft.com/office/drawing/2014/main" id="{B409F4EA-F04C-4950-9449-EC06F80B5740}"/>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5650" y="3708400"/>
            <a:ext cx="3825875" cy="238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DA03FA58-A5FB-47EE-B15A-868762007CDD}"/>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New Year Celebrations</a:t>
            </a:r>
          </a:p>
        </p:txBody>
      </p:sp>
      <p:sp>
        <p:nvSpPr>
          <p:cNvPr id="21507" name="Rectangle 2">
            <a:extLst>
              <a:ext uri="{FF2B5EF4-FFF2-40B4-BE49-F238E27FC236}">
                <a16:creationId xmlns:a16="http://schemas.microsoft.com/office/drawing/2014/main" id="{39546B8B-CB98-4852-81D6-6EACBADAA99E}"/>
              </a:ext>
            </a:extLst>
          </p:cNvPr>
          <p:cNvSpPr>
            <a:spLocks noChangeArrowheads="1"/>
          </p:cNvSpPr>
          <p:nvPr/>
        </p:nvSpPr>
        <p:spPr bwMode="auto">
          <a:xfrm>
            <a:off x="755650" y="1514475"/>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During the celebrations, firecrackers are thrown.</a:t>
            </a:r>
          </a:p>
          <a:p>
            <a:pPr eaLnBrk="1" hangingPunct="1">
              <a:lnSpc>
                <a:spcPct val="100000"/>
              </a:lnSpc>
              <a:spcBef>
                <a:spcPct val="0"/>
              </a:spcBef>
            </a:pPr>
            <a:r>
              <a:rPr lang="en-GB" altLang="en-US">
                <a:solidFill>
                  <a:schemeClr val="tx1"/>
                </a:solidFill>
              </a:rPr>
              <a:t>Dumplings are eaten for good luck</a:t>
            </a:r>
          </a:p>
        </p:txBody>
      </p:sp>
      <p:pic>
        <p:nvPicPr>
          <p:cNvPr id="21508" name="Picture 3">
            <a:extLst>
              <a:ext uri="{FF2B5EF4-FFF2-40B4-BE49-F238E27FC236}">
                <a16:creationId xmlns:a16="http://schemas.microsoft.com/office/drawing/2014/main" id="{DFB4FAA8-BC10-4255-8FBE-EC8B2F016784}"/>
              </a:ext>
            </a:extLst>
          </p:cNvPr>
          <p:cNvPicPr>
            <a:picLocks noChangeAspect="1"/>
          </p:cNvPicPr>
          <p:nvPr/>
        </p:nvPicPr>
        <p:blipFill>
          <a:blip r:embed="rId2">
            <a:extLst>
              <a:ext uri="{28A0092B-C50C-407E-A947-70E740481C1C}">
                <a14:useLocalDpi xmlns:a14="http://schemas.microsoft.com/office/drawing/2010/main" val="0"/>
              </a:ext>
            </a:extLst>
          </a:blip>
          <a:srcRect b="12788"/>
          <a:stretch>
            <a:fillRect/>
          </a:stretch>
        </p:blipFill>
        <p:spPr bwMode="auto">
          <a:xfrm>
            <a:off x="3028950" y="2794000"/>
            <a:ext cx="3086100" cy="360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a:extLst>
              <a:ext uri="{FF2B5EF4-FFF2-40B4-BE49-F238E27FC236}">
                <a16:creationId xmlns:a16="http://schemas.microsoft.com/office/drawing/2014/main" id="{29B9840D-F965-472A-A275-9B32AFAA2D60}"/>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The Lantern Festival</a:t>
            </a:r>
          </a:p>
        </p:txBody>
      </p:sp>
      <p:sp>
        <p:nvSpPr>
          <p:cNvPr id="22531" name="Rectangle 2">
            <a:extLst>
              <a:ext uri="{FF2B5EF4-FFF2-40B4-BE49-F238E27FC236}">
                <a16:creationId xmlns:a16="http://schemas.microsoft.com/office/drawing/2014/main" id="{7950135C-9EEE-452D-8BD6-578E9EF61CFF}"/>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The 15th day of celebrations is known as the Lantern Festival.</a:t>
            </a:r>
          </a:p>
        </p:txBody>
      </p:sp>
      <p:pic>
        <p:nvPicPr>
          <p:cNvPr id="22532" name="Picture 5">
            <a:extLst>
              <a:ext uri="{FF2B5EF4-FFF2-40B4-BE49-F238E27FC236}">
                <a16:creationId xmlns:a16="http://schemas.microsoft.com/office/drawing/2014/main" id="{707197C1-8E9B-47B3-9748-202264A084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85838" y="2152650"/>
            <a:ext cx="7172325" cy="394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DE35186D-BD89-400B-BDCA-BE47D769C6F9}"/>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The Lantern Festival</a:t>
            </a:r>
          </a:p>
        </p:txBody>
      </p:sp>
      <p:sp>
        <p:nvSpPr>
          <p:cNvPr id="23555" name="Rectangle 2">
            <a:extLst>
              <a:ext uri="{FF2B5EF4-FFF2-40B4-BE49-F238E27FC236}">
                <a16:creationId xmlns:a16="http://schemas.microsoft.com/office/drawing/2014/main" id="{ABDFB041-BB45-4B1F-B242-9D8E17414CCE}"/>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Rice dumplings are eaten on this day.</a:t>
            </a:r>
          </a:p>
        </p:txBody>
      </p:sp>
      <p:pic>
        <p:nvPicPr>
          <p:cNvPr id="23556" name="Picture 4">
            <a:extLst>
              <a:ext uri="{FF2B5EF4-FFF2-40B4-BE49-F238E27FC236}">
                <a16:creationId xmlns:a16="http://schemas.microsoft.com/office/drawing/2014/main" id="{03D3CF7C-3961-4731-B675-530A6921CD92}"/>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458913" y="2970213"/>
            <a:ext cx="6284912" cy="319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a:extLst>
              <a:ext uri="{FF2B5EF4-FFF2-40B4-BE49-F238E27FC236}">
                <a16:creationId xmlns:a16="http://schemas.microsoft.com/office/drawing/2014/main" id="{E7B59B20-8309-437C-88C9-D40CFEF80DEB}"/>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The Lantern Festival</a:t>
            </a:r>
          </a:p>
        </p:txBody>
      </p:sp>
      <p:sp>
        <p:nvSpPr>
          <p:cNvPr id="24579" name="Rectangle 2">
            <a:extLst>
              <a:ext uri="{FF2B5EF4-FFF2-40B4-BE49-F238E27FC236}">
                <a16:creationId xmlns:a16="http://schemas.microsoft.com/office/drawing/2014/main" id="{51A888C0-EAA3-4377-B8B9-591F6707134A}"/>
              </a:ext>
            </a:extLst>
          </p:cNvPr>
          <p:cNvSpPr>
            <a:spLocks noChangeArrowheads="1"/>
          </p:cNvSpPr>
          <p:nvPr/>
        </p:nvSpPr>
        <p:spPr bwMode="auto">
          <a:xfrm>
            <a:off x="755650" y="1514475"/>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anose="020B0604020202020204" charset="0"/>
                <a:ea typeface="Sassoon Infant Rg"/>
                <a:cs typeface="Sassoon Infant Rg"/>
              </a:defRPr>
            </a:lvl1pPr>
            <a:lvl2pPr marL="742950" indent="-285750">
              <a:lnSpc>
                <a:spcPct val="90000"/>
              </a:lnSpc>
              <a:spcBef>
                <a:spcPts val="500"/>
              </a:spcBef>
              <a:buFont typeface="Arial" panose="020B0604020202020204" pitchFamily="34" charset="0"/>
              <a:buChar char="•"/>
              <a:defRPr sz="1600">
                <a:solidFill>
                  <a:srgbClr val="1C1C1C"/>
                </a:solidFill>
                <a:latin typeface="Twinkl" panose="020B0604020202020204" charset="0"/>
                <a:ea typeface="Sassoon Infant Rg"/>
                <a:cs typeface="Sassoon Infant Rg"/>
              </a:defRPr>
            </a:lvl2pPr>
            <a:lvl3pPr marL="11430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3pPr>
            <a:lvl4pPr marL="16002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4pPr>
            <a:lvl5pPr marL="2057400" indent="-228600">
              <a:lnSpc>
                <a:spcPct val="90000"/>
              </a:lnSpc>
              <a:spcBef>
                <a:spcPts val="500"/>
              </a:spcBef>
              <a:buFont typeface="Arial" panose="020B0604020202020204" pitchFamily="34" charset="0"/>
              <a:buChar char="•"/>
              <a:defRPr sz="1400">
                <a:solidFill>
                  <a:srgbClr val="1C1C1C"/>
                </a:solidFill>
                <a:latin typeface="Twinkl" panose="020B0604020202020204" charset="0"/>
                <a:ea typeface="Sassoon Infant Rg"/>
                <a:cs typeface="Sassoon Infant Rg"/>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anose="020B0604020202020204" charset="0"/>
                <a:ea typeface="Sassoon Infant Rg"/>
                <a:cs typeface="Sassoon Infant Rg"/>
              </a:defRPr>
            </a:lvl9pPr>
          </a:lstStyle>
          <a:p>
            <a:pPr eaLnBrk="1" hangingPunct="1">
              <a:lnSpc>
                <a:spcPct val="100000"/>
              </a:lnSpc>
              <a:spcBef>
                <a:spcPct val="0"/>
              </a:spcBef>
            </a:pPr>
            <a:r>
              <a:rPr lang="en-GB" altLang="en-US">
                <a:solidFill>
                  <a:schemeClr val="tx1"/>
                </a:solidFill>
              </a:rPr>
              <a:t>There is dragon dancing and lion dancing parades in the streets.</a:t>
            </a:r>
          </a:p>
        </p:txBody>
      </p:sp>
      <p:pic>
        <p:nvPicPr>
          <p:cNvPr id="24580" name="Picture 5">
            <a:extLst>
              <a:ext uri="{FF2B5EF4-FFF2-40B4-BE49-F238E27FC236}">
                <a16:creationId xmlns:a16="http://schemas.microsoft.com/office/drawing/2014/main" id="{A6D0482F-3C76-48F2-BB50-1E4B9FF3E1AC}"/>
              </a:ext>
            </a:extLst>
          </p:cNvPr>
          <p:cNvPicPr>
            <a:picLocks noChangeAspect="1"/>
          </p:cNvPicPr>
          <p:nvPr/>
        </p:nvPicPr>
        <p:blipFill>
          <a:blip r:embed="rId2">
            <a:extLst>
              <a:ext uri="{28A0092B-C50C-407E-A947-70E740481C1C}">
                <a14:useLocalDpi xmlns:a14="http://schemas.microsoft.com/office/drawing/2010/main" val="0"/>
              </a:ext>
            </a:extLst>
          </a:blip>
          <a:srcRect b="7776"/>
          <a:stretch>
            <a:fillRect/>
          </a:stretch>
        </p:blipFill>
        <p:spPr bwMode="auto">
          <a:xfrm>
            <a:off x="1744663" y="2201863"/>
            <a:ext cx="6973887" cy="420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615EFA88-C46D-433A-AC49-6C69AE7E321A}"/>
              </a:ext>
            </a:extLst>
          </p:cNvPr>
          <p:cNvSpPr>
            <a:spLocks noGrp="1"/>
          </p:cNvSpPr>
          <p:nvPr>
            <p:ph type="title"/>
          </p:nvPr>
        </p:nvSpPr>
        <p:spPr>
          <a:xfrm>
            <a:off x="457200" y="479425"/>
            <a:ext cx="8220075" cy="993775"/>
          </a:xfrm>
        </p:spPr>
        <p:txBody>
          <a:bodyPr/>
          <a:lstStyle/>
          <a:p>
            <a:pPr eaLnBrk="1" hangingPunct="1"/>
            <a:r>
              <a:rPr lang="en-GB" altLang="en-US">
                <a:latin typeface="Twinkl SemiBold" charset="0"/>
              </a:rPr>
              <a:t>Today’s Activity </a:t>
            </a:r>
          </a:p>
        </p:txBody>
      </p:sp>
      <p:pic>
        <p:nvPicPr>
          <p:cNvPr id="25603" name="Picture 2">
            <a:extLst>
              <a:ext uri="{FF2B5EF4-FFF2-40B4-BE49-F238E27FC236}">
                <a16:creationId xmlns:a16="http://schemas.microsoft.com/office/drawing/2014/main" id="{141F7A31-F070-4C7C-BF1B-1E1280E52DC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51338" y="1700213"/>
            <a:ext cx="4162425" cy="4160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5604" name="TextBox 3">
            <a:extLst>
              <a:ext uri="{FF2B5EF4-FFF2-40B4-BE49-F238E27FC236}">
                <a16:creationId xmlns:a16="http://schemas.microsoft.com/office/drawing/2014/main" id="{4FF120A1-1309-4924-8791-6AABA5B4D218}"/>
              </a:ext>
            </a:extLst>
          </p:cNvPr>
          <p:cNvSpPr txBox="1">
            <a:spLocks noChangeArrowheads="1"/>
          </p:cNvSpPr>
          <p:nvPr/>
        </p:nvSpPr>
        <p:spPr bwMode="auto">
          <a:xfrm>
            <a:off x="736600" y="1700213"/>
            <a:ext cx="3409950" cy="2954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winkl" panose="020B0604020202020204" charset="0"/>
              </a:defRPr>
            </a:lvl1pPr>
            <a:lvl2pPr marL="742950" indent="-285750">
              <a:defRPr>
                <a:solidFill>
                  <a:schemeClr val="tx1"/>
                </a:solidFill>
                <a:latin typeface="Twinkl" panose="020B0604020202020204" charset="0"/>
              </a:defRPr>
            </a:lvl2pPr>
            <a:lvl3pPr marL="1143000" indent="-228600">
              <a:defRPr>
                <a:solidFill>
                  <a:schemeClr val="tx1"/>
                </a:solidFill>
                <a:latin typeface="Twinkl" panose="020B0604020202020204" charset="0"/>
              </a:defRPr>
            </a:lvl3pPr>
            <a:lvl4pPr marL="1600200" indent="-228600">
              <a:defRPr>
                <a:solidFill>
                  <a:schemeClr val="tx1"/>
                </a:solidFill>
                <a:latin typeface="Twinkl" panose="020B0604020202020204" charset="0"/>
              </a:defRPr>
            </a:lvl4pPr>
            <a:lvl5pPr marL="2057400" indent="-228600">
              <a:defRPr>
                <a:solidFill>
                  <a:schemeClr val="tx1"/>
                </a:solidFill>
                <a:latin typeface="Twinkl" panose="020B0604020202020204" charset="0"/>
              </a:defRPr>
            </a:lvl5pPr>
            <a:lvl6pPr marL="2514600" indent="-228600" eaLnBrk="0" fontAlgn="base" hangingPunct="0">
              <a:spcBef>
                <a:spcPct val="0"/>
              </a:spcBef>
              <a:spcAft>
                <a:spcPct val="0"/>
              </a:spcAft>
              <a:defRPr>
                <a:solidFill>
                  <a:schemeClr val="tx1"/>
                </a:solidFill>
                <a:latin typeface="Twinkl" panose="020B0604020202020204" charset="0"/>
              </a:defRPr>
            </a:lvl6pPr>
            <a:lvl7pPr marL="2971800" indent="-228600" eaLnBrk="0" fontAlgn="base" hangingPunct="0">
              <a:spcBef>
                <a:spcPct val="0"/>
              </a:spcBef>
              <a:spcAft>
                <a:spcPct val="0"/>
              </a:spcAft>
              <a:defRPr>
                <a:solidFill>
                  <a:schemeClr val="tx1"/>
                </a:solidFill>
                <a:latin typeface="Twinkl" panose="020B0604020202020204" charset="0"/>
              </a:defRPr>
            </a:lvl7pPr>
            <a:lvl8pPr marL="3429000" indent="-228600" eaLnBrk="0" fontAlgn="base" hangingPunct="0">
              <a:spcBef>
                <a:spcPct val="0"/>
              </a:spcBef>
              <a:spcAft>
                <a:spcPct val="0"/>
              </a:spcAft>
              <a:defRPr>
                <a:solidFill>
                  <a:schemeClr val="tx1"/>
                </a:solidFill>
                <a:latin typeface="Twinkl" panose="020B0604020202020204" charset="0"/>
              </a:defRPr>
            </a:lvl8pPr>
            <a:lvl9pPr marL="3886200" indent="-228600" eaLnBrk="0" fontAlgn="base" hangingPunct="0">
              <a:spcBef>
                <a:spcPct val="0"/>
              </a:spcBef>
              <a:spcAft>
                <a:spcPct val="0"/>
              </a:spcAft>
              <a:defRPr>
                <a:solidFill>
                  <a:schemeClr val="tx1"/>
                </a:solidFill>
                <a:latin typeface="Twinkl" panose="020B0604020202020204" charset="0"/>
              </a:defRPr>
            </a:lvl9pPr>
          </a:lstStyle>
          <a:p>
            <a:r>
              <a:rPr lang="en-GB" altLang="en-US" sz="2400">
                <a:latin typeface="Sassoon Infant Rg"/>
              </a:rPr>
              <a:t>Let’s make a Chinese New Year Card!</a:t>
            </a:r>
          </a:p>
          <a:p>
            <a:endParaRPr lang="en-GB" altLang="en-US" sz="2400">
              <a:latin typeface="Sassoon Infant Rg"/>
            </a:endParaRPr>
          </a:p>
          <a:p>
            <a:r>
              <a:rPr lang="en-GB" altLang="en-US" sz="2400">
                <a:latin typeface="Sassoon Infant Rg"/>
              </a:rPr>
              <a:t>You will need to fold a piece of paper in half and decorate. Can you write a message inside? </a:t>
            </a:r>
          </a:p>
          <a:p>
            <a:endParaRPr lang="en-GB" altLang="en-US"/>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1515</TotalTime>
  <Words>617</Words>
  <Application>Microsoft Office PowerPoint</Application>
  <PresentationFormat>On-screen Show (4:3)</PresentationFormat>
  <Paragraphs>52</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Twinkl</vt:lpstr>
      <vt:lpstr>Sassoon Infant Rg</vt:lpstr>
      <vt:lpstr>Arial</vt:lpstr>
      <vt:lpstr>Calibri</vt:lpstr>
      <vt:lpstr>Twinkl SemiBold</vt:lpstr>
      <vt:lpstr>Office Theme</vt:lpstr>
      <vt:lpstr>PowerPoint Presentation</vt:lpstr>
      <vt:lpstr>China</vt:lpstr>
      <vt:lpstr>Beijing</vt:lpstr>
      <vt:lpstr>What Is China Like?</vt:lpstr>
      <vt:lpstr>What is Chinese New Year? </vt:lpstr>
      <vt:lpstr>Chinese New Year </vt:lpstr>
      <vt:lpstr>PowerPoint Presentation</vt:lpstr>
      <vt:lpstr>When Is Chinese New Year?</vt:lpstr>
      <vt:lpstr>Preparing for the New Year</vt:lpstr>
      <vt:lpstr>New Year's Eve</vt:lpstr>
      <vt:lpstr>New Year's Day</vt:lpstr>
      <vt:lpstr>New Year's Day</vt:lpstr>
      <vt:lpstr>New Year Celebrations</vt:lpstr>
      <vt:lpstr>New Year Celebrations</vt:lpstr>
      <vt:lpstr>The Lantern Festival</vt:lpstr>
      <vt:lpstr>The Lantern Festival</vt:lpstr>
      <vt:lpstr>The Lantern Festival</vt:lpstr>
      <vt:lpstr>Today’s Activity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Isabelle Pitman</cp:lastModifiedBy>
  <cp:revision>146</cp:revision>
  <dcterms:created xsi:type="dcterms:W3CDTF">2014-10-01T16:09:27Z</dcterms:created>
  <dcterms:modified xsi:type="dcterms:W3CDTF">2021-02-06T13:49:52Z</dcterms:modified>
</cp:coreProperties>
</file>