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305" r:id="rId2"/>
    <p:sldId id="258" r:id="rId3"/>
    <p:sldId id="263" r:id="rId4"/>
    <p:sldId id="294" r:id="rId5"/>
    <p:sldId id="295" r:id="rId6"/>
    <p:sldId id="296" r:id="rId7"/>
    <p:sldId id="307" r:id="rId8"/>
    <p:sldId id="308" r:id="rId9"/>
    <p:sldId id="298" r:id="rId10"/>
    <p:sldId id="299" r:id="rId11"/>
    <p:sldId id="29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Roboto" panose="02000000000000000000" pitchFamily="2" charset="0"/>
      <p:regular r:id="rId19"/>
      <p:bold r:id="rId20"/>
      <p:italic r:id="rId21"/>
      <p:boldItalic r:id="rId22"/>
    </p:embeddedFont>
    <p:embeddedFont>
      <p:font typeface="Sassoon Infant Rg" panose="02000803050000020003" pitchFamily="2" charset="0"/>
      <p:regular r:id="rId23"/>
      <p:bold r:id="rId24"/>
      <p:italic r:id="rId25"/>
    </p:embeddedFont>
    <p:embeddedFont>
      <p:font typeface="Tuffy-TTF" panose="020B0603060100000000" pitchFamily="34" charset="0"/>
      <p:regular r:id="rId26"/>
      <p:bold r:id="rId27"/>
      <p:italic r:id="rId28"/>
      <p:boldItalic r:id="rId29"/>
    </p:embeddedFont>
    <p:embeddedFont>
      <p:font typeface="Twinkl" pitchFamily="2" charset="77"/>
      <p:regular r:id="rId30"/>
      <p:bold r:id="rId31"/>
    </p:embeddedFont>
    <p:embeddedFont>
      <p:font typeface="Twinkl SemiBold"/>
      <p:regular r:id="rId32"/>
      <p:bold r:id="rId3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5" autoAdjust="0"/>
    <p:restoredTop sz="94660"/>
  </p:normalViewPr>
  <p:slideViewPr>
    <p:cSldViewPr>
      <p:cViewPr varScale="1">
        <p:scale>
          <a:sx n="126" d="100"/>
          <a:sy n="126" d="100"/>
        </p:scale>
        <p:origin x="208" y="21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80" d="100"/>
        <a:sy n="80" d="100"/>
      </p:scale>
      <p:origin x="0" y="0"/>
    </p:cViewPr>
  </p:sorterViewPr>
  <p:notesViewPr>
    <p:cSldViewPr>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21" Type="http://schemas.openxmlformats.org/officeDocument/2006/relationships/font" Target="fonts/font7.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font" Target="fonts/font19.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font" Target="fonts/font18.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19C174-A880-EB49-BB62-1BF5844A2C9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4" name="Footer Placeholder 3">
            <a:extLst>
              <a:ext uri="{FF2B5EF4-FFF2-40B4-BE49-F238E27FC236}">
                <a16:creationId xmlns:a16="http://schemas.microsoft.com/office/drawing/2014/main" id="{168C5708-D042-7B42-826A-3BD3127701B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7F972029-F9AC-5341-85AB-702D16AD6888}"/>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3B2D9518-A246-FA47-AEB6-2DB1B98A9E0F}" type="slidenum">
              <a:rPr lang="en-GB" altLang="en-US"/>
              <a:pPr/>
              <a:t>‹#›</a:t>
            </a:fld>
            <a:endParaRPr lang="en-GB" altLang="en-US"/>
          </a:p>
        </p:txBody>
      </p:sp>
      <p:sp>
        <p:nvSpPr>
          <p:cNvPr id="6" name="Date Placeholder 5">
            <a:extLst>
              <a:ext uri="{FF2B5EF4-FFF2-40B4-BE49-F238E27FC236}">
                <a16:creationId xmlns:a16="http://schemas.microsoft.com/office/drawing/2014/main" id="{40FCDE97-3186-4BC3-9B90-58B218191F9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BDCBA23D-C616-454A-AB18-1006933BCF69}" type="datetimeFigureOut">
              <a:rPr lang="en-GB"/>
              <a:pPr>
                <a:defRPr/>
              </a:pPr>
              <a:t>26/01/2021</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8079A5-063D-8C41-A94F-F3BC5B5D39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DE563D12-19BA-9045-9A40-421029F7E269}"/>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F4B70B51-6751-EB44-9EB9-A51918E139C9}" type="datetimeFigureOut">
              <a:rPr lang="en-GB"/>
              <a:pPr>
                <a:defRPr/>
              </a:pPr>
              <a:t>26/01/2021</a:t>
            </a:fld>
            <a:endParaRPr lang="en-GB" dirty="0"/>
          </a:p>
        </p:txBody>
      </p:sp>
      <p:sp>
        <p:nvSpPr>
          <p:cNvPr id="4" name="Slide Image Placeholder 3">
            <a:extLst>
              <a:ext uri="{FF2B5EF4-FFF2-40B4-BE49-F238E27FC236}">
                <a16:creationId xmlns:a16="http://schemas.microsoft.com/office/drawing/2014/main" id="{A6029885-88FC-7E40-9407-0CA9484E02E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95D76D09-0E49-6E48-98E8-B8DAAAB1036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1C20A013-965C-4C40-B9D4-B19A2D0ED7DB}"/>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760371A7-AA6F-884A-9374-A70C93844017}"/>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B2CD84CA-D1BC-FC47-BF36-F27C362FBBD9}" type="slidenum">
              <a:rPr lang="en-GB" altLang="en-US"/>
              <a:pPr/>
              <a:t>‹#›</a:t>
            </a:fld>
            <a:endParaRPr lang="en-GB" altLang="en-US"/>
          </a:p>
        </p:txBody>
      </p:sp>
    </p:spTree>
    <p:extLst>
      <p:ext uri="{BB962C8B-B14F-4D97-AF65-F5344CB8AC3E}">
        <p14:creationId xmlns:p14="http://schemas.microsoft.com/office/powerpoint/2010/main" val="76755262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2C004A-5C92-9C46-842E-EFE6BF40F1E1}"/>
              </a:ext>
            </a:extLst>
          </p:cNvPr>
          <p:cNvSpPr/>
          <p:nvPr userDrawn="1"/>
        </p:nvSpPr>
        <p:spPr>
          <a:xfrm>
            <a:off x="0" y="0"/>
            <a:ext cx="9144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1145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79098E9-7124-C743-84DD-7FB08CCCFBE0}"/>
              </a:ext>
            </a:extLst>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a:extLst>
              <a:ext uri="{FF2B5EF4-FFF2-40B4-BE49-F238E27FC236}">
                <a16:creationId xmlns:a16="http://schemas.microsoft.com/office/drawing/2014/main" id="{92350BC4-8EAE-844D-B75A-490A5AD0DBB7}"/>
              </a:ext>
            </a:extLst>
          </p:cNvPr>
          <p:cNvSpPr/>
          <p:nvPr userDrawn="1"/>
        </p:nvSpPr>
        <p:spPr>
          <a:xfrm>
            <a:off x="4067944" y="5517232"/>
            <a:ext cx="1008112" cy="6787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3195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72ADF4B-8ECD-8D47-A40A-B420B380A8C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6F879C66-507F-0946-A623-2BA8050C2D83}"/>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357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7F7066D-5CB5-F94C-8643-B55E6FF350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9124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AD7F41FF-9CC3-7048-91A1-F8029C1DDA87}"/>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8DCCDEAB-BADB-8542-933B-0F5CC2201719}"/>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3EFBC914-5ABA-8841-A0F0-DEFD4FA97F2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E86FCBA6-DDB5-0940-BAB4-AB8435B4E17A}"/>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0646F59D-F07F-8F4D-A6D6-4594A348600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35997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8F97253-FE1B-8845-9874-C91BF3DE8182}"/>
              </a:ext>
            </a:extLst>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a:extLst>
              <a:ext uri="{FF2B5EF4-FFF2-40B4-BE49-F238E27FC236}">
                <a16:creationId xmlns:a16="http://schemas.microsoft.com/office/drawing/2014/main" id="{E957BB0B-495B-B541-A7B9-FCC793074FEA}"/>
              </a:ext>
            </a:extLst>
          </p:cNvPr>
          <p:cNvSpPr/>
          <p:nvPr userDrawn="1"/>
        </p:nvSpPr>
        <p:spPr>
          <a:xfrm>
            <a:off x="4067944" y="3089609"/>
            <a:ext cx="1008112" cy="6787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2146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2910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20C6AD1-3A68-DF49-94BE-201250C633F1}"/>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625D248-DDBC-304B-BE6E-37B319620FC6}"/>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78" r:id="rId7"/>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77"/>
        </a:defRPr>
      </a:lvl2pPr>
      <a:lvl3pPr algn="l" rtl="0" fontAlgn="base">
        <a:lnSpc>
          <a:spcPct val="90000"/>
        </a:lnSpc>
        <a:spcBef>
          <a:spcPct val="0"/>
        </a:spcBef>
        <a:spcAft>
          <a:spcPct val="0"/>
        </a:spcAft>
        <a:defRPr sz="4000" b="1">
          <a:solidFill>
            <a:srgbClr val="1C1C1C"/>
          </a:solidFill>
          <a:latin typeface="Twinkl" pitchFamily="2" charset="77"/>
        </a:defRPr>
      </a:lvl3pPr>
      <a:lvl4pPr algn="l" rtl="0" fontAlgn="base">
        <a:lnSpc>
          <a:spcPct val="90000"/>
        </a:lnSpc>
        <a:spcBef>
          <a:spcPct val="0"/>
        </a:spcBef>
        <a:spcAft>
          <a:spcPct val="0"/>
        </a:spcAft>
        <a:defRPr sz="4000" b="1">
          <a:solidFill>
            <a:srgbClr val="1C1C1C"/>
          </a:solidFill>
          <a:latin typeface="Twinkl" pitchFamily="2" charset="77"/>
        </a:defRPr>
      </a:lvl4pPr>
      <a:lvl5pPr algn="l" rtl="0" fontAlgn="base">
        <a:lnSpc>
          <a:spcPct val="90000"/>
        </a:lnSpc>
        <a:spcBef>
          <a:spcPct val="0"/>
        </a:spcBef>
        <a:spcAft>
          <a:spcPct val="0"/>
        </a:spcAft>
        <a:defRPr sz="4000" b="1">
          <a:solidFill>
            <a:srgbClr val="1C1C1C"/>
          </a:solidFill>
          <a:latin typeface="Twinkl" pitchFamily="2" charset="77"/>
        </a:defRPr>
      </a:lvl5pPr>
      <a:lvl6pPr marL="457200" algn="l" rtl="0" fontAlgn="base">
        <a:lnSpc>
          <a:spcPct val="90000"/>
        </a:lnSpc>
        <a:spcBef>
          <a:spcPct val="0"/>
        </a:spcBef>
        <a:spcAft>
          <a:spcPct val="0"/>
        </a:spcAft>
        <a:defRPr sz="4000" b="1">
          <a:solidFill>
            <a:srgbClr val="1C1C1C"/>
          </a:solidFill>
          <a:latin typeface="Twinkl" pitchFamily="2" charset="77"/>
        </a:defRPr>
      </a:lvl6pPr>
      <a:lvl7pPr marL="914400" algn="l" rtl="0" fontAlgn="base">
        <a:lnSpc>
          <a:spcPct val="90000"/>
        </a:lnSpc>
        <a:spcBef>
          <a:spcPct val="0"/>
        </a:spcBef>
        <a:spcAft>
          <a:spcPct val="0"/>
        </a:spcAft>
        <a:defRPr sz="4000" b="1">
          <a:solidFill>
            <a:srgbClr val="1C1C1C"/>
          </a:solidFill>
          <a:latin typeface="Twinkl" pitchFamily="2" charset="77"/>
        </a:defRPr>
      </a:lvl7pPr>
      <a:lvl8pPr marL="1371600" algn="l" rtl="0" fontAlgn="base">
        <a:lnSpc>
          <a:spcPct val="90000"/>
        </a:lnSpc>
        <a:spcBef>
          <a:spcPct val="0"/>
        </a:spcBef>
        <a:spcAft>
          <a:spcPct val="0"/>
        </a:spcAft>
        <a:defRPr sz="4000" b="1">
          <a:solidFill>
            <a:srgbClr val="1C1C1C"/>
          </a:solidFill>
          <a:latin typeface="Twinkl" pitchFamily="2" charset="77"/>
        </a:defRPr>
      </a:lvl8pPr>
      <a:lvl9pPr marL="1828800" algn="l" rtl="0" fontAlgn="base">
        <a:lnSpc>
          <a:spcPct val="90000"/>
        </a:lnSpc>
        <a:spcBef>
          <a:spcPct val="0"/>
        </a:spcBef>
        <a:spcAft>
          <a:spcPct val="0"/>
        </a:spcAft>
        <a:defRPr sz="4000" b="1">
          <a:solidFill>
            <a:srgbClr val="1C1C1C"/>
          </a:solidFill>
          <a:latin typeface="Twinkl" pitchFamily="2" charset="77"/>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hyperlink" Target="https://www.pshe-association.org.uk/curriculum-and-resources/resources/programme-study-pshe-education-key-stages-1%E2%80%935"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6.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6.png"/><Relationship Id="rId2" Type="http://schemas.microsoft.com/office/2007/relationships/media" Target="../media/media5.m4a"/><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6.png"/><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audio" Target="../media/media7.m4a"/><Relationship Id="rId7" Type="http://schemas.openxmlformats.org/officeDocument/2006/relationships/image" Target="../media/image16.png"/><Relationship Id="rId2" Type="http://schemas.microsoft.com/office/2007/relationships/media" Target="../media/media7.m4a"/><Relationship Id="rId1" Type="http://schemas.openxmlformats.org/officeDocument/2006/relationships/tags" Target="../tags/tag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slideLayout" Target="../slideLayouts/slideLayout4.xml"/><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audio" Target="../media/media8.m4a"/><Relationship Id="rId7" Type="http://schemas.openxmlformats.org/officeDocument/2006/relationships/image" Target="../media/image21.png"/><Relationship Id="rId12" Type="http://schemas.openxmlformats.org/officeDocument/2006/relationships/image" Target="../media/image26.png"/><Relationship Id="rId2" Type="http://schemas.microsoft.com/office/2007/relationships/media" Target="../media/media8.m4a"/><Relationship Id="rId1" Type="http://schemas.openxmlformats.org/officeDocument/2006/relationships/tags" Target="../tags/tag4.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slideLayout" Target="../slideLayouts/slideLayout4.xml"/><Relationship Id="rId9" Type="http://schemas.openxmlformats.org/officeDocument/2006/relationships/image" Target="../media/image23.png"/><Relationship Id="rId1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6.png"/><Relationship Id="rId2" Type="http://schemas.microsoft.com/office/2007/relationships/media" Target="../media/media10.m4a"/><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7.xml"/><Relationship Id="rId6" Type="http://schemas.openxmlformats.org/officeDocument/2006/relationships/image" Target="../media/image6.png"/><Relationship Id="rId5" Type="http://schemas.openxmlformats.org/officeDocument/2006/relationships/image" Target="../media/image29.png"/><Relationship Id="rId4"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B02830-F102-6B49-8996-C3ED97D6DA6C}"/>
              </a:ext>
            </a:extLst>
          </p:cNvPr>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a:extLst>
              <a:ext uri="{FF2B5EF4-FFF2-40B4-BE49-F238E27FC236}">
                <a16:creationId xmlns:a16="http://schemas.microsoft.com/office/drawing/2014/main" id="{089EEDA7-D7B7-3947-BEDF-C36A064088E8}"/>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a:extLst>
              <a:ext uri="{FF2B5EF4-FFF2-40B4-BE49-F238E27FC236}">
                <a16:creationId xmlns:a16="http://schemas.microsoft.com/office/drawing/2014/main" id="{63E624B8-A3E9-574F-8B4A-13CE9C02BB57}"/>
              </a:ext>
            </a:extLst>
          </p:cNvPr>
          <p:cNvSpPr txBox="1">
            <a:spLocks noChangeArrowheads="1"/>
          </p:cNvSpPr>
          <p:nvPr/>
        </p:nvSpPr>
        <p:spPr bwMode="auto">
          <a:xfrm>
            <a:off x="2348818" y="6453627"/>
            <a:ext cx="4446364"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sz="1200" b="1" baseline="30000" dirty="0">
                <a:solidFill>
                  <a:schemeClr val="bg1"/>
                </a:solidFill>
                <a:latin typeface="Roboto" panose="02000000000000000000" pitchFamily="2" charset="0"/>
                <a:ea typeface="Roboto" panose="02000000000000000000" pitchFamily="2" charset="0"/>
              </a:rPr>
              <a:t>PSHE and Citizenship</a:t>
            </a:r>
            <a:r>
              <a:rPr lang="en-GB" altLang="en-US" sz="1200" baseline="30000" dirty="0">
                <a:solidFill>
                  <a:schemeClr val="bg1"/>
                </a:solidFill>
                <a:latin typeface="Roboto" panose="02000000000000000000" pitchFamily="2" charset="0"/>
                <a:ea typeface="Roboto" panose="02000000000000000000" pitchFamily="2" charset="0"/>
              </a:rPr>
              <a:t> | KS1| Living in the Wider World | Diverse Britain | My Country | Lesson 4 </a:t>
            </a:r>
          </a:p>
        </p:txBody>
      </p:sp>
      <p:pic>
        <p:nvPicPr>
          <p:cNvPr id="10245" name="Picture 4">
            <a:extLst>
              <a:ext uri="{FF2B5EF4-FFF2-40B4-BE49-F238E27FC236}">
                <a16:creationId xmlns:a16="http://schemas.microsoft.com/office/drawing/2014/main" id="{A5A12E8C-22D8-5743-BACB-1AE6DD07F7AA}"/>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a:extLst>
              <a:ext uri="{FF2B5EF4-FFF2-40B4-BE49-F238E27FC236}">
                <a16:creationId xmlns:a16="http://schemas.microsoft.com/office/drawing/2014/main" id="{8E9AAF44-37F1-374D-9E67-9ADA0827F0CE}"/>
              </a:ext>
            </a:extLst>
          </p:cNvPr>
          <p:cNvSpPr>
            <a:spLocks noChangeArrowheads="1"/>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dirty="0">
                <a:solidFill>
                  <a:schemeClr val="bg1"/>
                </a:solidFill>
                <a:latin typeface="Roboto" panose="02000000000000000000" pitchFamily="2" charset="0"/>
                <a:ea typeface="Roboto" panose="02000000000000000000" pitchFamily="2" charset="0"/>
                <a:cs typeface="Arial" panose="020B0604020202020204" pitchFamily="34" charset="0"/>
              </a:rPr>
              <a:t>Living in the Wider World | Diverse Britain</a:t>
            </a:r>
          </a:p>
        </p:txBody>
      </p:sp>
      <p:sp>
        <p:nvSpPr>
          <p:cNvPr id="10247" name="Title 17">
            <a:extLst>
              <a:ext uri="{FF2B5EF4-FFF2-40B4-BE49-F238E27FC236}">
                <a16:creationId xmlns:a16="http://schemas.microsoft.com/office/drawing/2014/main" id="{AA3840B1-FDA8-6944-B3FA-474A0D5A6A8A}"/>
              </a:ext>
            </a:extLst>
          </p:cNvPr>
          <p:cNvSpPr>
            <a:spLocks noChangeArrowheads="1"/>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algn="ctr" eaLnBrk="1" hangingPunct="1">
              <a:lnSpc>
                <a:spcPct val="90000"/>
              </a:lnSpc>
            </a:pPr>
            <a:r>
              <a:rPr lang="en-GB" altLang="en-US" sz="5400" b="1" dirty="0">
                <a:solidFill>
                  <a:schemeClr val="bg1"/>
                </a:solidFill>
                <a:latin typeface="Roboto" panose="02000000000000000000" pitchFamily="2" charset="0"/>
                <a:ea typeface="Roboto" panose="02000000000000000000" pitchFamily="2" charset="0"/>
                <a:cs typeface="Arial" panose="020B0604020202020204" pitchFamily="34" charset="0"/>
              </a:rPr>
              <a:t>PSHE and Citizenship</a:t>
            </a:r>
          </a:p>
        </p:txBody>
      </p:sp>
      <p:pic>
        <p:nvPicPr>
          <p:cNvPr id="4" name="Audio 3">
            <a:hlinkClick r:id="" action="ppaction://media"/>
            <a:extLst>
              <a:ext uri="{FF2B5EF4-FFF2-40B4-BE49-F238E27FC236}">
                <a16:creationId xmlns:a16="http://schemas.microsoft.com/office/drawing/2014/main" id="{27DAF4B8-A1C6-B846-877B-471668B8B1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278"/>
    </mc:Choice>
    <mc:Fallback>
      <p:transition spd="slow" advTm="52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8A9CC53B-5AC3-EE49-9BB0-222D90B8C3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226"/>
    </mc:Choice>
    <mc:Fallback>
      <p:transition spd="slow" advTm="52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B336E4DF-9621-5B4C-A2A8-0A0D3BA37A54}"/>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0DB6EDD2-490C-7C45-ABD0-61DFF1F0F12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a:extLst>
              <a:ext uri="{FF2B5EF4-FFF2-40B4-BE49-F238E27FC236}">
                <a16:creationId xmlns:a16="http://schemas.microsoft.com/office/drawing/2014/main" id="{1D539A9C-F7F3-5540-B769-0FA23778E5B3}"/>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b="1" dirty="0">
                <a:latin typeface="+mn-lt"/>
              </a:rPr>
              <a:t>Success Criteria</a:t>
            </a:r>
          </a:p>
        </p:txBody>
      </p:sp>
      <p:sp>
        <p:nvSpPr>
          <p:cNvPr id="11269" name="Title 1">
            <a:extLst>
              <a:ext uri="{FF2B5EF4-FFF2-40B4-BE49-F238E27FC236}">
                <a16:creationId xmlns:a16="http://schemas.microsoft.com/office/drawing/2014/main" id="{7C21910D-B97C-294A-9526-D325E26E2855}"/>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lnSpc>
                <a:spcPct val="90000"/>
              </a:lnSpc>
            </a:pPr>
            <a:r>
              <a:rPr lang="en-US" altLang="en-US" sz="3600" b="1" dirty="0">
                <a:latin typeface="+mn-lt"/>
              </a:rPr>
              <a:t>Aim</a:t>
            </a:r>
          </a:p>
        </p:txBody>
      </p:sp>
      <p:sp>
        <p:nvSpPr>
          <p:cNvPr id="11270" name="Content Placeholder 15">
            <a:extLst>
              <a:ext uri="{FF2B5EF4-FFF2-40B4-BE49-F238E27FC236}">
                <a16:creationId xmlns:a16="http://schemas.microsoft.com/office/drawing/2014/main" id="{7C84AB9F-E5C5-4442-BA55-B603C3E0BA95}"/>
              </a:ext>
            </a:extLst>
          </p:cNvPr>
          <p:cNvSpPr>
            <a:spLocks noGrp="1" noChangeArrowheads="1"/>
          </p:cNvSpPr>
          <p:nvPr>
            <p:ph idx="1"/>
          </p:nvPr>
        </p:nvSpPr>
        <p:spPr>
          <a:xfrm>
            <a:off x="628650" y="1127125"/>
            <a:ext cx="7886700" cy="1409700"/>
          </a:xfrm>
        </p:spPr>
        <p:txBody>
          <a:bodyPr>
            <a:normAutofit/>
          </a:bodyPr>
          <a:lstStyle/>
          <a:p>
            <a:r>
              <a:rPr lang="en-GB" dirty="0"/>
              <a:t>I can describe what it is like to live in the British Isles.</a:t>
            </a:r>
            <a:endParaRPr lang="en-GB" altLang="en-US" dirty="0">
              <a:latin typeface="Twinkl" pitchFamily="2" charset="77"/>
            </a:endParaRPr>
          </a:p>
        </p:txBody>
      </p:sp>
      <p:sp>
        <p:nvSpPr>
          <p:cNvPr id="20" name="Content Placeholder 15">
            <a:extLst>
              <a:ext uri="{FF2B5EF4-FFF2-40B4-BE49-F238E27FC236}">
                <a16:creationId xmlns:a16="http://schemas.microsoft.com/office/drawing/2014/main" id="{A4F5D7C3-7E3D-2B45-B1B9-36293A826B18}"/>
              </a:ext>
            </a:extLst>
          </p:cNvPr>
          <p:cNvSpPr txBox="1">
            <a:spLocks/>
          </p:cNvSpPr>
          <p:nvPr/>
        </p:nvSpPr>
        <p:spPr>
          <a:xfrm>
            <a:off x="628650" y="3467099"/>
            <a:ext cx="7886700" cy="2678111"/>
          </a:xfrm>
          <a:prstGeom prst="rect">
            <a:avLst/>
          </a:prstGeom>
          <a:noFill/>
          <a:ln w="25400">
            <a:noFill/>
          </a:ln>
        </p:spPr>
        <p:txBody>
          <a:bodyPr lIns="180000" tIns="252000" rIns="252000" bIns="18000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 identify Britain on a map.</a:t>
            </a:r>
          </a:p>
          <a:p>
            <a:pPr fontAlgn="auto">
              <a:spcAft>
                <a:spcPts val="0"/>
              </a:spcAft>
              <a:defRPr/>
            </a:pPr>
            <a:r>
              <a:rPr lang="en-GB" dirty="0">
                <a:latin typeface="Twinkl" pitchFamily="50" charset="0"/>
              </a:rPr>
              <a:t>I can draw pictures about living in Britain. </a:t>
            </a:r>
          </a:p>
          <a:p>
            <a:r>
              <a:rPr lang="en-GB" dirty="0">
                <a:latin typeface="Twinkl" pitchFamily="50" charset="0"/>
              </a:rPr>
              <a:t>I can say what I like best about Britain and why.</a:t>
            </a:r>
            <a:r>
              <a:rPr lang="en-GB" dirty="0"/>
              <a:t> </a:t>
            </a:r>
          </a:p>
          <a:p>
            <a:r>
              <a:rPr lang="en-GB" dirty="0">
                <a:latin typeface="+mn-lt"/>
              </a:rPr>
              <a:t>I understand that it is important to treat all people with kindness </a:t>
            </a:r>
            <a:br>
              <a:rPr lang="en-GB" dirty="0">
                <a:latin typeface="+mn-lt"/>
              </a:rPr>
            </a:br>
            <a:r>
              <a:rPr lang="en-GB" dirty="0">
                <a:latin typeface="+mn-lt"/>
              </a:rPr>
              <a:t>and respect.</a:t>
            </a:r>
          </a:p>
          <a:p>
            <a:r>
              <a:rPr lang="en-GB" dirty="0">
                <a:latin typeface="+mn-lt"/>
              </a:rPr>
              <a:t>I can identify what makes Britain a diverse country.</a:t>
            </a:r>
          </a:p>
          <a:p>
            <a:pPr marL="0" indent="0">
              <a:buNone/>
            </a:pPr>
            <a:br>
              <a:rPr lang="en-GB" dirty="0"/>
            </a:br>
            <a:endParaRPr lang="en-GB" dirty="0">
              <a:latin typeface="Twinkl" pitchFamily="50" charset="0"/>
            </a:endParaRPr>
          </a:p>
          <a:p>
            <a:pPr fontAlgn="auto">
              <a:spcAft>
                <a:spcPts val="0"/>
              </a:spcAft>
              <a:defRPr/>
            </a:pPr>
            <a:endParaRPr lang="en-GB" dirty="0">
              <a:latin typeface="Twinkl" pitchFamily="50" charset="0"/>
            </a:endParaRP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4"/>
              </a:rPr>
              <a:t>Programme of Study</a:t>
            </a:r>
            <a:r>
              <a:rPr lang="en-GB" sz="800" baseline="30000" dirty="0">
                <a:latin typeface="Roboto" panose="02000000000000000000" pitchFamily="2" charset="0"/>
                <a:cs typeface="Arial" panose="020B0604020202020204" pitchFamily="34" charset="0"/>
              </a:rPr>
              <a:t>.</a:t>
            </a:r>
          </a:p>
        </p:txBody>
      </p:sp>
      <p:pic>
        <p:nvPicPr>
          <p:cNvPr id="2" name="Audio 1">
            <a:hlinkClick r:id="" action="ppaction://media"/>
            <a:extLst>
              <a:ext uri="{FF2B5EF4-FFF2-40B4-BE49-F238E27FC236}">
                <a16:creationId xmlns:a16="http://schemas.microsoft.com/office/drawing/2014/main" id="{59750ABE-8085-9D4C-B874-F83F9F9178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8541"/>
    </mc:Choice>
    <mc:Fallback>
      <p:transition spd="slow" advTm="28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7E548D-26E7-3E42-ACC4-41C2EB2C0E53}"/>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82700" y="1700213"/>
            <a:ext cx="1743075" cy="451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F439CD7-4D71-AF4A-B5E9-A16DA62ED2B3}"/>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43663" y="1700213"/>
            <a:ext cx="1489075" cy="451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peech Bubble: Rectangle with Corners Rounded 6">
            <a:extLst>
              <a:ext uri="{FF2B5EF4-FFF2-40B4-BE49-F238E27FC236}">
                <a16:creationId xmlns:a16="http://schemas.microsoft.com/office/drawing/2014/main" id="{BFE2819C-592A-47AB-87EB-D70B5B21D364}"/>
              </a:ext>
            </a:extLst>
          </p:cNvPr>
          <p:cNvSpPr/>
          <p:nvPr/>
        </p:nvSpPr>
        <p:spPr>
          <a:xfrm>
            <a:off x="3276600" y="1844675"/>
            <a:ext cx="2803525" cy="792163"/>
          </a:xfrm>
          <a:prstGeom prst="wedgeRoundRectCallout">
            <a:avLst>
              <a:gd name="adj1" fmla="val 57192"/>
              <a:gd name="adj2" fmla="val 47382"/>
              <a:gd name="adj3" fmla="val 16667"/>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t>What is Britain?</a:t>
            </a:r>
            <a:endParaRPr lang="en-GB" dirty="0"/>
          </a:p>
        </p:txBody>
      </p:sp>
      <p:sp>
        <p:nvSpPr>
          <p:cNvPr id="8" name="Speech Bubble: Rectangle with Corners Rounded 7">
            <a:extLst>
              <a:ext uri="{FF2B5EF4-FFF2-40B4-BE49-F238E27FC236}">
                <a16:creationId xmlns:a16="http://schemas.microsoft.com/office/drawing/2014/main" id="{AABA213D-35F5-49A5-BA09-869D174356B2}"/>
              </a:ext>
            </a:extLst>
          </p:cNvPr>
          <p:cNvSpPr/>
          <p:nvPr/>
        </p:nvSpPr>
        <p:spPr>
          <a:xfrm>
            <a:off x="3276600" y="2924175"/>
            <a:ext cx="2803525" cy="792163"/>
          </a:xfrm>
          <a:prstGeom prst="wedgeRoundRectCallout">
            <a:avLst>
              <a:gd name="adj1" fmla="val -59263"/>
              <a:gd name="adj2" fmla="val -48819"/>
              <a:gd name="adj3" fmla="val 16667"/>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it like to live in the British Isles?</a:t>
            </a:r>
          </a:p>
        </p:txBody>
      </p:sp>
      <p:pic>
        <p:nvPicPr>
          <p:cNvPr id="13319" name="Picture 8">
            <a:extLst>
              <a:ext uri="{FF2B5EF4-FFF2-40B4-BE49-F238E27FC236}">
                <a16:creationId xmlns:a16="http://schemas.microsoft.com/office/drawing/2014/main" id="{8AA0094C-14D2-DD4F-9DDE-08CF42DD196E}"/>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A875FCDC-79FA-9245-BA63-C203A736B27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852"/>
    </mc:Choice>
    <mc:Fallback>
      <p:transition spd="slow" advTm="108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0371E9D8-9849-498C-B6CE-BE00FC2FE746}"/>
              </a:ext>
            </a:extLst>
          </p:cNvPr>
          <p:cNvSpPr/>
          <p:nvPr/>
        </p:nvSpPr>
        <p:spPr>
          <a:xfrm>
            <a:off x="806450" y="1846263"/>
            <a:ext cx="5926138" cy="503237"/>
          </a:xfrm>
          <a:prstGeom prst="roundRect">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1">
            <a:extLst>
              <a:ext uri="{FF2B5EF4-FFF2-40B4-BE49-F238E27FC236}">
                <a16:creationId xmlns:a16="http://schemas.microsoft.com/office/drawing/2014/main" id="{669C4475-01F7-5C4C-894E-B030AF518428}"/>
              </a:ext>
            </a:extLst>
          </p:cNvPr>
          <p:cNvSpPr>
            <a:spLocks noGrp="1" noChangeArrowheads="1"/>
          </p:cNvSpPr>
          <p:nvPr>
            <p:ph type="title"/>
          </p:nvPr>
        </p:nvSpPr>
        <p:spPr>
          <a:xfrm>
            <a:off x="457200" y="479425"/>
            <a:ext cx="8220075" cy="993775"/>
          </a:xfrm>
        </p:spPr>
        <p:txBody>
          <a:bodyPr/>
          <a:lstStyle/>
          <a:p>
            <a:r>
              <a:rPr lang="en-US" altLang="en-US" dirty="0">
                <a:latin typeface="+mn-lt"/>
              </a:rPr>
              <a:t>What Do I Know?</a:t>
            </a:r>
            <a:endParaRPr lang="en-GB" altLang="en-US" dirty="0">
              <a:latin typeface="+mn-lt"/>
            </a:endParaRPr>
          </a:p>
        </p:txBody>
      </p:sp>
      <p:pic>
        <p:nvPicPr>
          <p:cNvPr id="15364" name="Talking Partners">
            <a:extLst>
              <a:ext uri="{FF2B5EF4-FFF2-40B4-BE49-F238E27FC236}">
                <a16:creationId xmlns:a16="http://schemas.microsoft.com/office/drawing/2014/main" id="{4164E89F-5D57-9449-BE5C-D74ADD5FCE08}"/>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AD69276F-4B26-7140-ABBF-8E1CDC3009B3}"/>
              </a:ext>
            </a:extLst>
          </p:cNvPr>
          <p:cNvSpPr>
            <a:spLocks noChangeArrowheads="1"/>
          </p:cNvSpPr>
          <p:nvPr/>
        </p:nvSpPr>
        <p:spPr bwMode="auto">
          <a:xfrm>
            <a:off x="863600" y="1908175"/>
            <a:ext cx="50786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dirty="0">
                <a:solidFill>
                  <a:schemeClr val="bg1"/>
                </a:solidFill>
              </a:rPr>
              <a:t>What do you know about the nation we live in?</a:t>
            </a:r>
            <a:endParaRPr lang="en-GB" altLang="en-US" dirty="0">
              <a:solidFill>
                <a:schemeClr val="bg1"/>
              </a:solidFill>
            </a:endParaRPr>
          </a:p>
        </p:txBody>
      </p:sp>
      <p:sp>
        <p:nvSpPr>
          <p:cNvPr id="13" name="Rectangle 12">
            <a:extLst>
              <a:ext uri="{FF2B5EF4-FFF2-40B4-BE49-F238E27FC236}">
                <a16:creationId xmlns:a16="http://schemas.microsoft.com/office/drawing/2014/main" id="{F0860B9C-F19D-CF47-9531-233000620C4B}"/>
              </a:ext>
            </a:extLst>
          </p:cNvPr>
          <p:cNvSpPr>
            <a:spLocks noChangeArrowheads="1"/>
          </p:cNvSpPr>
          <p:nvPr/>
        </p:nvSpPr>
        <p:spPr bwMode="auto">
          <a:xfrm>
            <a:off x="800638" y="2536269"/>
            <a:ext cx="48609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r>
              <a:rPr lang="en-GB" dirty="0"/>
              <a:t>Think of three things you know about our nation. </a:t>
            </a:r>
            <a:endParaRPr lang="en-GB" b="0" dirty="0">
              <a:effectLst/>
            </a:endParaRPr>
          </a:p>
          <a:p>
            <a:br>
              <a:rPr lang="en-GB" b="0" dirty="0">
                <a:effectLst/>
              </a:rPr>
            </a:br>
            <a:endParaRPr lang="en-GB" altLang="en-US" dirty="0"/>
          </a:p>
        </p:txBody>
      </p:sp>
      <p:pic>
        <p:nvPicPr>
          <p:cNvPr id="3" name="Picture 2" descr="Map&#10;&#10;Description automatically generated">
            <a:extLst>
              <a:ext uri="{FF2B5EF4-FFF2-40B4-BE49-F238E27FC236}">
                <a16:creationId xmlns:a16="http://schemas.microsoft.com/office/drawing/2014/main" id="{8ADB59A9-9212-7F42-A493-49C23103585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942233" y="1539952"/>
            <a:ext cx="2481041" cy="3509325"/>
          </a:xfrm>
          <a:prstGeom prst="rect">
            <a:avLst/>
          </a:prstGeom>
        </p:spPr>
      </p:pic>
      <p:sp>
        <p:nvSpPr>
          <p:cNvPr id="2" name="TextBox 1">
            <a:extLst>
              <a:ext uri="{FF2B5EF4-FFF2-40B4-BE49-F238E27FC236}">
                <a16:creationId xmlns:a16="http://schemas.microsoft.com/office/drawing/2014/main" id="{CEEA99D8-ABEE-334E-88D9-0D19AF01BFC5}"/>
              </a:ext>
            </a:extLst>
          </p:cNvPr>
          <p:cNvSpPr txBox="1"/>
          <p:nvPr/>
        </p:nvSpPr>
        <p:spPr>
          <a:xfrm>
            <a:off x="971600" y="3736598"/>
            <a:ext cx="2265364" cy="369332"/>
          </a:xfrm>
          <a:prstGeom prst="rect">
            <a:avLst/>
          </a:prstGeom>
          <a:noFill/>
        </p:spPr>
        <p:txBody>
          <a:bodyPr wrap="none" rtlCol="0">
            <a:spAutoFit/>
          </a:bodyPr>
          <a:lstStyle/>
          <a:p>
            <a:r>
              <a:rPr lang="en-US" dirty="0"/>
              <a:t>1. We are an island. </a:t>
            </a:r>
          </a:p>
        </p:txBody>
      </p:sp>
      <p:sp>
        <p:nvSpPr>
          <p:cNvPr id="11" name="TextBox 10">
            <a:extLst>
              <a:ext uri="{FF2B5EF4-FFF2-40B4-BE49-F238E27FC236}">
                <a16:creationId xmlns:a16="http://schemas.microsoft.com/office/drawing/2014/main" id="{7C95FAD3-840A-374C-82A4-F5E621AD9AAF}"/>
              </a:ext>
            </a:extLst>
          </p:cNvPr>
          <p:cNvSpPr txBox="1"/>
          <p:nvPr/>
        </p:nvSpPr>
        <p:spPr>
          <a:xfrm>
            <a:off x="971600" y="4293096"/>
            <a:ext cx="3528392" cy="923330"/>
          </a:xfrm>
          <a:prstGeom prst="rect">
            <a:avLst/>
          </a:prstGeom>
          <a:noFill/>
        </p:spPr>
        <p:txBody>
          <a:bodyPr wrap="square" rtlCol="0">
            <a:spAutoFit/>
          </a:bodyPr>
          <a:lstStyle/>
          <a:p>
            <a:r>
              <a:rPr lang="en-US" dirty="0"/>
              <a:t>2. Britain is made up of England, Scotland, Wales and Northern Ireland. </a:t>
            </a:r>
          </a:p>
        </p:txBody>
      </p:sp>
      <p:sp>
        <p:nvSpPr>
          <p:cNvPr id="16" name="TextBox 15">
            <a:extLst>
              <a:ext uri="{FF2B5EF4-FFF2-40B4-BE49-F238E27FC236}">
                <a16:creationId xmlns:a16="http://schemas.microsoft.com/office/drawing/2014/main" id="{78715265-4E44-C14C-A6D1-2622F707C593}"/>
              </a:ext>
            </a:extLst>
          </p:cNvPr>
          <p:cNvSpPr txBox="1"/>
          <p:nvPr/>
        </p:nvSpPr>
        <p:spPr>
          <a:xfrm>
            <a:off x="971600" y="5306259"/>
            <a:ext cx="2331087" cy="369332"/>
          </a:xfrm>
          <a:prstGeom prst="rect">
            <a:avLst/>
          </a:prstGeom>
          <a:noFill/>
        </p:spPr>
        <p:txBody>
          <a:bodyPr wrap="none" rtlCol="0">
            <a:spAutoFit/>
          </a:bodyPr>
          <a:lstStyle/>
          <a:p>
            <a:r>
              <a:rPr lang="en-US" dirty="0"/>
              <a:t>3. We speak English. </a:t>
            </a:r>
          </a:p>
        </p:txBody>
      </p:sp>
      <p:pic>
        <p:nvPicPr>
          <p:cNvPr id="6" name="Audio 5">
            <a:hlinkClick r:id="" action="ppaction://media"/>
            <a:extLst>
              <a:ext uri="{FF2B5EF4-FFF2-40B4-BE49-F238E27FC236}">
                <a16:creationId xmlns:a16="http://schemas.microsoft.com/office/drawing/2014/main" id="{04604D7D-DF7B-6B4A-8596-09D75D14241A}"/>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6449"/>
    </mc:Choice>
    <mc:Fallback>
      <p:transition spd="slow" advTm="264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8" fill="hold" display="0">
                  <p:stCondLst>
                    <p:cond delay="indefinite"/>
                  </p:stCondLst>
                  <p:endCondLst>
                    <p:cond evt="onStopAudio" delay="0">
                      <p:tgtEl>
                        <p:sldTgt/>
                      </p:tgtEl>
                    </p:cond>
                  </p:endCondLst>
                </p:cTn>
                <p:tgtEl>
                  <p:spTgt spid="6"/>
                </p:tgtEl>
              </p:cMediaNode>
            </p:audio>
          </p:childTnLst>
        </p:cTn>
      </p:par>
    </p:tnLst>
    <p:bldLst>
      <p:bldP spid="18" grpId="0" animBg="1"/>
      <p:bldP spid="12" grpId="0"/>
      <p:bldP spid="13" grpId="0"/>
      <p:bldP spid="2" grpId="0"/>
      <p:bldP spid="11"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2030CC57-9F8C-B540-8764-C4A15B4102D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11655" y="1060649"/>
            <a:ext cx="3841165" cy="5435180"/>
          </a:xfrm>
          <a:prstGeom prst="rect">
            <a:avLst/>
          </a:prstGeom>
        </p:spPr>
      </p:pic>
      <p:sp>
        <p:nvSpPr>
          <p:cNvPr id="17411" name="Title 1">
            <a:extLst>
              <a:ext uri="{FF2B5EF4-FFF2-40B4-BE49-F238E27FC236}">
                <a16:creationId xmlns:a16="http://schemas.microsoft.com/office/drawing/2014/main" id="{B844BD6E-5F65-644D-AF15-7AEBF41DF700}"/>
              </a:ext>
            </a:extLst>
          </p:cNvPr>
          <p:cNvSpPr>
            <a:spLocks noGrp="1" noChangeArrowheads="1"/>
          </p:cNvSpPr>
          <p:nvPr>
            <p:ph type="title"/>
          </p:nvPr>
        </p:nvSpPr>
        <p:spPr>
          <a:xfrm>
            <a:off x="457200" y="479425"/>
            <a:ext cx="8220075" cy="993775"/>
          </a:xfrm>
        </p:spPr>
        <p:txBody>
          <a:bodyPr/>
          <a:lstStyle/>
          <a:p>
            <a:r>
              <a:rPr lang="en-US" altLang="en-US" dirty="0">
                <a:latin typeface="+mn-lt"/>
              </a:rPr>
              <a:t>Britain</a:t>
            </a:r>
            <a:endParaRPr lang="en-GB" altLang="en-US" dirty="0">
              <a:latin typeface="+mn-lt"/>
            </a:endParaRPr>
          </a:p>
        </p:txBody>
      </p:sp>
      <p:sp>
        <p:nvSpPr>
          <p:cNvPr id="11" name="Rectangle 10">
            <a:extLst>
              <a:ext uri="{FF2B5EF4-FFF2-40B4-BE49-F238E27FC236}">
                <a16:creationId xmlns:a16="http://schemas.microsoft.com/office/drawing/2014/main" id="{45C82A93-B581-2E41-B718-98AC32680EE2}"/>
              </a:ext>
            </a:extLst>
          </p:cNvPr>
          <p:cNvSpPr>
            <a:spLocks noChangeArrowheads="1"/>
          </p:cNvSpPr>
          <p:nvPr/>
        </p:nvSpPr>
        <p:spPr bwMode="auto">
          <a:xfrm>
            <a:off x="1020762" y="1202530"/>
            <a:ext cx="65722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r>
              <a:rPr lang="en-GB" dirty="0"/>
              <a:t>This is a map of </a:t>
            </a:r>
            <a:r>
              <a:rPr lang="en-GB" b="1" dirty="0"/>
              <a:t>The United Kingdom</a:t>
            </a:r>
            <a:r>
              <a:rPr lang="en-GB" dirty="0"/>
              <a:t> of </a:t>
            </a:r>
            <a:r>
              <a:rPr lang="en-GB" b="1" dirty="0"/>
              <a:t>Great Britain </a:t>
            </a:r>
            <a:r>
              <a:rPr lang="en-GB" dirty="0"/>
              <a:t>and </a:t>
            </a:r>
            <a:r>
              <a:rPr lang="en-GB" b="1" dirty="0"/>
              <a:t>Northern Ireland</a:t>
            </a:r>
            <a:r>
              <a:rPr lang="en-GB" dirty="0"/>
              <a:t>.</a:t>
            </a:r>
            <a:endParaRPr lang="en-GB" b="0" dirty="0">
              <a:effectLst/>
            </a:endParaRPr>
          </a:p>
          <a:p>
            <a:endParaRPr lang="en-GB" dirty="0"/>
          </a:p>
        </p:txBody>
      </p:sp>
      <p:sp>
        <p:nvSpPr>
          <p:cNvPr id="5" name="Rounded Rectangle 4">
            <a:extLst>
              <a:ext uri="{FF2B5EF4-FFF2-40B4-BE49-F238E27FC236}">
                <a16:creationId xmlns:a16="http://schemas.microsoft.com/office/drawing/2014/main" id="{D3795306-4445-794A-9E73-FE4DAA628384}"/>
              </a:ext>
            </a:extLst>
          </p:cNvPr>
          <p:cNvSpPr/>
          <p:nvPr/>
        </p:nvSpPr>
        <p:spPr>
          <a:xfrm>
            <a:off x="0" y="1916832"/>
            <a:ext cx="3707904" cy="4104456"/>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The United Kingdom of Great Britain and Northern Ireland is a nation which is made up of England, Wales and Scotland on the island of Great Britain and Northern Ireland on the island of Ireland. </a:t>
            </a:r>
            <a:br>
              <a:rPr lang="en-GB" dirty="0"/>
            </a:br>
            <a:endParaRPr lang="en-GB" dirty="0"/>
          </a:p>
          <a:p>
            <a:pPr algn="ctr" eaLnBrk="1" fontAlgn="auto" hangingPunct="1">
              <a:spcBef>
                <a:spcPts val="0"/>
              </a:spcBef>
              <a:spcAft>
                <a:spcPts val="0"/>
              </a:spcAft>
              <a:defRPr/>
            </a:pPr>
            <a:r>
              <a:rPr lang="en-GB" dirty="0">
                <a:solidFill>
                  <a:schemeClr val="bg1"/>
                </a:solidFill>
              </a:rPr>
              <a:t>Islands such as the Isles of Scilly and the Isle of Wight are also part of the United Kingdom of Great Britain.</a:t>
            </a:r>
          </a:p>
          <a:p>
            <a:pPr algn="ctr" eaLnBrk="1" fontAlgn="auto" hangingPunct="1">
              <a:spcBef>
                <a:spcPts val="0"/>
              </a:spcBef>
              <a:spcAft>
                <a:spcPts val="0"/>
              </a:spcAft>
              <a:defRPr/>
            </a:pPr>
            <a:endParaRPr lang="en-GB" altLang="en-US" dirty="0">
              <a:solidFill>
                <a:schemeClr val="bg1"/>
              </a:solidFill>
            </a:endParaRPr>
          </a:p>
          <a:p>
            <a:pPr algn="ctr"/>
            <a:endParaRPr lang="en-US" dirty="0"/>
          </a:p>
        </p:txBody>
      </p:sp>
      <p:sp>
        <p:nvSpPr>
          <p:cNvPr id="15" name="Rounded Rectangle 14">
            <a:extLst>
              <a:ext uri="{FF2B5EF4-FFF2-40B4-BE49-F238E27FC236}">
                <a16:creationId xmlns:a16="http://schemas.microsoft.com/office/drawing/2014/main" id="{E37F13FA-5628-EA46-A5D4-8D363A189058}"/>
              </a:ext>
            </a:extLst>
          </p:cNvPr>
          <p:cNvSpPr/>
          <p:nvPr/>
        </p:nvSpPr>
        <p:spPr>
          <a:xfrm>
            <a:off x="0" y="1916832"/>
            <a:ext cx="3707904" cy="4104456"/>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r>
              <a:rPr lang="en-US" dirty="0"/>
              <a:t>Jersey, Guernsey and the Isle of Man are part of the British Isles but not the United Kingdom. </a:t>
            </a:r>
          </a:p>
          <a:p>
            <a:pPr algn="ctr"/>
            <a:endParaRPr lang="en-US" dirty="0"/>
          </a:p>
          <a:p>
            <a:pPr algn="ctr"/>
            <a:r>
              <a:rPr lang="en-US" dirty="0"/>
              <a:t>Although the Isle of Man and the Channel Islands of Guernsey and Jersey are not part of the United Kingdom, the people who live there are British citizens.</a:t>
            </a:r>
          </a:p>
          <a:p>
            <a:pPr algn="ctr" eaLnBrk="1" fontAlgn="auto" hangingPunct="1">
              <a:spcBef>
                <a:spcPts val="0"/>
              </a:spcBef>
              <a:spcAft>
                <a:spcPts val="0"/>
              </a:spcAft>
              <a:defRPr/>
            </a:pPr>
            <a:endParaRPr lang="en-GB" altLang="en-US" dirty="0">
              <a:solidFill>
                <a:schemeClr val="bg1"/>
              </a:solidFill>
            </a:endParaRPr>
          </a:p>
          <a:p>
            <a:pPr algn="ctr"/>
            <a:endParaRPr lang="en-US" dirty="0"/>
          </a:p>
        </p:txBody>
      </p:sp>
      <p:sp>
        <p:nvSpPr>
          <p:cNvPr id="6" name="yellow">
            <a:extLst>
              <a:ext uri="{FF2B5EF4-FFF2-40B4-BE49-F238E27FC236}">
                <a16:creationId xmlns:a16="http://schemas.microsoft.com/office/drawing/2014/main" id="{FDE794DE-8CED-334F-87B8-42C3A1F9C50B}"/>
              </a:ext>
            </a:extLst>
          </p:cNvPr>
          <p:cNvSpPr/>
          <p:nvPr/>
        </p:nvSpPr>
        <p:spPr>
          <a:xfrm>
            <a:off x="6845492" y="4416631"/>
            <a:ext cx="307058" cy="288032"/>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d blue">
            <a:extLst>
              <a:ext uri="{FF2B5EF4-FFF2-40B4-BE49-F238E27FC236}">
                <a16:creationId xmlns:a16="http://schemas.microsoft.com/office/drawing/2014/main" id="{A5CFD1A6-E4E6-E94F-816E-C752FB9151A7}"/>
              </a:ext>
            </a:extLst>
          </p:cNvPr>
          <p:cNvSpPr/>
          <p:nvPr/>
        </p:nvSpPr>
        <p:spPr>
          <a:xfrm>
            <a:off x="6124268" y="4869160"/>
            <a:ext cx="307058" cy="28803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urple">
            <a:extLst>
              <a:ext uri="{FF2B5EF4-FFF2-40B4-BE49-F238E27FC236}">
                <a16:creationId xmlns:a16="http://schemas.microsoft.com/office/drawing/2014/main" id="{A4F57617-78A6-D149-9215-A6A4973AB04A}"/>
              </a:ext>
            </a:extLst>
          </p:cNvPr>
          <p:cNvSpPr/>
          <p:nvPr/>
        </p:nvSpPr>
        <p:spPr>
          <a:xfrm>
            <a:off x="6032237" y="2580610"/>
            <a:ext cx="307058" cy="288032"/>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l blue">
            <a:extLst>
              <a:ext uri="{FF2B5EF4-FFF2-40B4-BE49-F238E27FC236}">
                <a16:creationId xmlns:a16="http://schemas.microsoft.com/office/drawing/2014/main" id="{267F3AFC-E91D-B240-9398-7ED11D5EF15B}"/>
              </a:ext>
            </a:extLst>
          </p:cNvPr>
          <p:cNvSpPr/>
          <p:nvPr/>
        </p:nvSpPr>
        <p:spPr>
          <a:xfrm>
            <a:off x="5310343" y="3676432"/>
            <a:ext cx="307058" cy="288032"/>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4265CFA7-038E-744B-BCFD-00ED7817D193}"/>
              </a:ext>
            </a:extLst>
          </p:cNvPr>
          <p:cNvSpPr/>
          <p:nvPr/>
        </p:nvSpPr>
        <p:spPr>
          <a:xfrm>
            <a:off x="7245809" y="1947044"/>
            <a:ext cx="1367965" cy="473844"/>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Scotland</a:t>
            </a:r>
          </a:p>
        </p:txBody>
      </p:sp>
      <p:sp>
        <p:nvSpPr>
          <p:cNvPr id="22" name="Rounded Rectangle 21">
            <a:extLst>
              <a:ext uri="{FF2B5EF4-FFF2-40B4-BE49-F238E27FC236}">
                <a16:creationId xmlns:a16="http://schemas.microsoft.com/office/drawing/2014/main" id="{DD8AF6EE-791B-504E-A45D-A988EC8A9FC7}"/>
              </a:ext>
            </a:extLst>
          </p:cNvPr>
          <p:cNvSpPr/>
          <p:nvPr/>
        </p:nvSpPr>
        <p:spPr>
          <a:xfrm>
            <a:off x="7123146" y="3820448"/>
            <a:ext cx="1367965" cy="473844"/>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England</a:t>
            </a:r>
          </a:p>
        </p:txBody>
      </p:sp>
      <p:sp>
        <p:nvSpPr>
          <p:cNvPr id="23" name="Rounded Rectangle 22">
            <a:extLst>
              <a:ext uri="{FF2B5EF4-FFF2-40B4-BE49-F238E27FC236}">
                <a16:creationId xmlns:a16="http://schemas.microsoft.com/office/drawing/2014/main" id="{50A88539-C2A3-6C4F-87C4-20C1F355D781}"/>
              </a:ext>
            </a:extLst>
          </p:cNvPr>
          <p:cNvSpPr/>
          <p:nvPr/>
        </p:nvSpPr>
        <p:spPr>
          <a:xfrm>
            <a:off x="4067712" y="2961804"/>
            <a:ext cx="1385338" cy="611212"/>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Northern Ireland</a:t>
            </a:r>
          </a:p>
        </p:txBody>
      </p:sp>
      <p:sp>
        <p:nvSpPr>
          <p:cNvPr id="24" name="Rounded Rectangle 23">
            <a:extLst>
              <a:ext uri="{FF2B5EF4-FFF2-40B4-BE49-F238E27FC236}">
                <a16:creationId xmlns:a16="http://schemas.microsoft.com/office/drawing/2014/main" id="{07694BCD-126C-0448-BEF5-16BB7725E6E8}"/>
              </a:ext>
            </a:extLst>
          </p:cNvPr>
          <p:cNvSpPr/>
          <p:nvPr/>
        </p:nvSpPr>
        <p:spPr>
          <a:xfrm>
            <a:off x="4728037" y="5102494"/>
            <a:ext cx="1006197" cy="43570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Wales</a:t>
            </a:r>
          </a:p>
        </p:txBody>
      </p:sp>
      <p:pic>
        <p:nvPicPr>
          <p:cNvPr id="9" name="Picture 8" descr="A tree in front of a sunset&#10;&#10;Description automatically generated">
            <a:extLst>
              <a:ext uri="{FF2B5EF4-FFF2-40B4-BE49-F238E27FC236}">
                <a16:creationId xmlns:a16="http://schemas.microsoft.com/office/drawing/2014/main" id="{8CFE12F1-F95C-A946-9389-80EC9C33522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09162" y="6021288"/>
            <a:ext cx="713034" cy="326378"/>
          </a:xfrm>
          <a:prstGeom prst="rect">
            <a:avLst/>
          </a:prstGeom>
        </p:spPr>
      </p:pic>
      <p:sp>
        <p:nvSpPr>
          <p:cNvPr id="25" name="other purple">
            <a:extLst>
              <a:ext uri="{FF2B5EF4-FFF2-40B4-BE49-F238E27FC236}">
                <a16:creationId xmlns:a16="http://schemas.microsoft.com/office/drawing/2014/main" id="{6B12B8C0-6837-CA46-9A33-F16B246100F3}"/>
              </a:ext>
            </a:extLst>
          </p:cNvPr>
          <p:cNvSpPr/>
          <p:nvPr/>
        </p:nvSpPr>
        <p:spPr>
          <a:xfrm>
            <a:off x="7279558" y="5962337"/>
            <a:ext cx="239559" cy="224715"/>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ther yellow">
            <a:extLst>
              <a:ext uri="{FF2B5EF4-FFF2-40B4-BE49-F238E27FC236}">
                <a16:creationId xmlns:a16="http://schemas.microsoft.com/office/drawing/2014/main" id="{F73FB580-E65A-E64B-B2BC-213083E99442}"/>
              </a:ext>
            </a:extLst>
          </p:cNvPr>
          <p:cNvSpPr/>
          <p:nvPr/>
        </p:nvSpPr>
        <p:spPr>
          <a:xfrm>
            <a:off x="5559456" y="6094997"/>
            <a:ext cx="239559" cy="224715"/>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86871548-5741-2248-8C4A-8E290FCF0EBB}"/>
              </a:ext>
            </a:extLst>
          </p:cNvPr>
          <p:cNvSpPr/>
          <p:nvPr/>
        </p:nvSpPr>
        <p:spPr>
          <a:xfrm>
            <a:off x="3985970" y="5651011"/>
            <a:ext cx="1611592" cy="400833"/>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Isles of </a:t>
            </a:r>
            <a:r>
              <a:rPr lang="en-US" dirty="0" err="1"/>
              <a:t>Scilly</a:t>
            </a:r>
            <a:endParaRPr lang="en-US" dirty="0"/>
          </a:p>
        </p:txBody>
      </p:sp>
      <p:sp>
        <p:nvSpPr>
          <p:cNvPr id="27" name="Rounded Rectangle 26">
            <a:extLst>
              <a:ext uri="{FF2B5EF4-FFF2-40B4-BE49-F238E27FC236}">
                <a16:creationId xmlns:a16="http://schemas.microsoft.com/office/drawing/2014/main" id="{D3B9F0B9-54A8-0E4F-AE29-FDB39DDEF97C}"/>
              </a:ext>
            </a:extLst>
          </p:cNvPr>
          <p:cNvSpPr/>
          <p:nvPr/>
        </p:nvSpPr>
        <p:spPr>
          <a:xfrm>
            <a:off x="7599662" y="5242133"/>
            <a:ext cx="1367965" cy="6328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Channel Islands</a:t>
            </a:r>
          </a:p>
        </p:txBody>
      </p:sp>
      <p:sp>
        <p:nvSpPr>
          <p:cNvPr id="13" name="TextBox 12">
            <a:extLst>
              <a:ext uri="{FF2B5EF4-FFF2-40B4-BE49-F238E27FC236}">
                <a16:creationId xmlns:a16="http://schemas.microsoft.com/office/drawing/2014/main" id="{7BE90A6F-DD0C-1D4F-85DE-D16DD86395B6}"/>
              </a:ext>
            </a:extLst>
          </p:cNvPr>
          <p:cNvSpPr txBox="1"/>
          <p:nvPr/>
        </p:nvSpPr>
        <p:spPr>
          <a:xfrm>
            <a:off x="4083749" y="1823773"/>
            <a:ext cx="1491744" cy="923330"/>
          </a:xfrm>
          <a:prstGeom prst="rect">
            <a:avLst/>
          </a:prstGeom>
          <a:noFill/>
        </p:spPr>
        <p:txBody>
          <a:bodyPr wrap="square" rtlCol="0">
            <a:spAutoFit/>
          </a:bodyPr>
          <a:lstStyle/>
          <a:p>
            <a:r>
              <a:rPr lang="en-US" dirty="0"/>
              <a:t>Click the dots to reveal…</a:t>
            </a:r>
          </a:p>
        </p:txBody>
      </p:sp>
      <p:pic>
        <p:nvPicPr>
          <p:cNvPr id="38" name="Audio 37">
            <a:hlinkClick r:id="" action="ppaction://media"/>
            <a:extLst>
              <a:ext uri="{FF2B5EF4-FFF2-40B4-BE49-F238E27FC236}">
                <a16:creationId xmlns:a16="http://schemas.microsoft.com/office/drawing/2014/main" id="{3F908EA4-77F5-4646-9AAF-8655FCD27FC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7325"/>
    </mc:Choice>
    <mc:Fallback>
      <p:transition spd="slow" advTm="67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8"/>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21"/>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5"/>
                                        </p:tgtEl>
                                        <p:attrNameLst>
                                          <p:attrName>style.visibility</p:attrName>
                                        </p:attrNameLst>
                                      </p:cBhvr>
                                      <p:to>
                                        <p:strVal val="hidden"/>
                                      </p:to>
                                    </p:set>
                                  </p:childTnLst>
                                </p:cTn>
                              </p:par>
                              <p:par>
                                <p:cTn id="38" presetID="2" presetClass="entr" presetSubtype="8" fill="hold" grpId="1"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0-#ppt_w/2"/>
                                          </p:val>
                                        </p:tav>
                                        <p:tav tm="100000">
                                          <p:val>
                                            <p:strVal val="#ppt_x"/>
                                          </p:val>
                                        </p:tav>
                                      </p:tavLst>
                                    </p:anim>
                                    <p:anim calcmode="lin" valueType="num">
                                      <p:cBhvr additive="base">
                                        <p:cTn id="41"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20"/>
                    </p:tgtEl>
                  </p:cond>
                </p:stCondLst>
                <p:endSync evt="end" delay="0">
                  <p:rtn val="all"/>
                </p:endSync>
                <p:childTnLst>
                  <p:par>
                    <p:cTn id="43" fill="hold">
                      <p:stCondLst>
                        <p:cond delay="0"/>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47" restart="whenNotActive" fill="hold" evtFilter="cancelBubble" nodeType="interactiveSeq">
                <p:stCondLst>
                  <p:cond evt="onClick" delay="0">
                    <p:tgtEl>
                      <p:spTgt spid="6"/>
                    </p:tgtEl>
                  </p:cond>
                </p:stCondLst>
                <p:endSync evt="end" delay="0">
                  <p:rtn val="all"/>
                </p:endSync>
                <p:childTnLst>
                  <p:par>
                    <p:cTn id="48" fill="hold">
                      <p:stCondLst>
                        <p:cond delay="0"/>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6"/>
                  </p:tgtEl>
                </p:cond>
              </p:nextCondLst>
            </p:seq>
            <p:seq concurrent="1" nextAc="seek">
              <p:cTn id="52" restart="whenNotActive" fill="hold" evtFilter="cancelBubble" nodeType="interactiveSeq">
                <p:stCondLst>
                  <p:cond evt="onClick" delay="0">
                    <p:tgtEl>
                      <p:spTgt spid="18"/>
                    </p:tgtEl>
                  </p:cond>
                </p:stCondLst>
                <p:endSync evt="end" delay="0">
                  <p:rtn val="all"/>
                </p:endSync>
                <p:childTnLst>
                  <p:par>
                    <p:cTn id="53" fill="hold">
                      <p:stCondLst>
                        <p:cond delay="0"/>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57" restart="whenNotActive" fill="hold" evtFilter="cancelBubble" nodeType="interactiveSeq">
                <p:stCondLst>
                  <p:cond evt="onClick" delay="0">
                    <p:tgtEl>
                      <p:spTgt spid="21"/>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25"/>
                    </p:tgtEl>
                  </p:cond>
                </p:stCondLst>
                <p:endSync evt="end" delay="0">
                  <p:rtn val="all"/>
                </p:endSync>
                <p:childTnLst>
                  <p:par>
                    <p:cTn id="63" fill="hold">
                      <p:stCondLst>
                        <p:cond delay="0"/>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childTnLst>
                          </p:cTn>
                        </p:par>
                      </p:childTnLst>
                    </p:cTn>
                  </p:par>
                </p:childTnLst>
              </p:cTn>
              <p:nextCondLst>
                <p:cond evt="onClick" delay="0">
                  <p:tgtEl>
                    <p:spTgt spid="25"/>
                  </p:tgtEl>
                </p:cond>
              </p:nextCondLst>
            </p:seq>
            <p:seq concurrent="1" nextAc="seek">
              <p:cTn id="67" restart="whenNotActive" fill="hold" evtFilter="cancelBubble" nodeType="interactiveSeq">
                <p:stCondLst>
                  <p:cond evt="onClick" delay="0">
                    <p:tgtEl>
                      <p:spTgt spid="26"/>
                    </p:tgtEl>
                  </p:cond>
                </p:stCondLst>
                <p:endSync evt="end" delay="0">
                  <p:rtn val="all"/>
                </p:endSync>
                <p:childTnLst>
                  <p:par>
                    <p:cTn id="68" fill="hold">
                      <p:stCondLst>
                        <p:cond delay="0"/>
                      </p:stCondLst>
                      <p:childTnLst>
                        <p:par>
                          <p:cTn id="69" fill="hold">
                            <p:stCondLst>
                              <p:cond delay="0"/>
                            </p:stCondLst>
                            <p:childTnLst>
                              <p:par>
                                <p:cTn id="70" presetID="1" presetClass="entr" presetSubtype="0"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audio isNarration="1">
              <p:cMediaNode vol="80000" showWhenStopped="0">
                <p:cTn id="72" fill="hold" display="0">
                  <p:stCondLst>
                    <p:cond delay="indefinite"/>
                  </p:stCondLst>
                  <p:endCondLst>
                    <p:cond evt="onStopAudio" delay="0">
                      <p:tgtEl>
                        <p:sldTgt/>
                      </p:tgtEl>
                    </p:cond>
                  </p:endCondLst>
                </p:cTn>
                <p:tgtEl>
                  <p:spTgt spid="38"/>
                </p:tgtEl>
              </p:cMediaNode>
            </p:audio>
          </p:childTnLst>
        </p:cTn>
      </p:par>
    </p:tnLst>
    <p:bldLst>
      <p:bldP spid="11" grpId="0"/>
      <p:bldP spid="5" grpId="0" animBg="1"/>
      <p:bldP spid="5" grpId="1" animBg="1"/>
      <p:bldP spid="15" grpId="1" animBg="1"/>
      <p:bldP spid="6" grpId="0" animBg="1"/>
      <p:bldP spid="18" grpId="0" animBg="1"/>
      <p:bldP spid="20" grpId="0" animBg="1"/>
      <p:bldP spid="21" grpId="0" animBg="1"/>
      <p:bldP spid="7" grpId="0" animBg="1"/>
      <p:bldP spid="22" grpId="0" animBg="1"/>
      <p:bldP spid="23" grpId="0" animBg="1"/>
      <p:bldP spid="24" grpId="0" animBg="1"/>
      <p:bldP spid="25" grpId="0" animBg="1"/>
      <p:bldP spid="26" grpId="0" animBg="1"/>
      <p:bldP spid="12" grpId="0" animBg="1"/>
      <p:bldP spid="27" grpId="0" animBg="1"/>
      <p:bldP spid="13" grpId="0"/>
    </p:bldLst>
  </p:timing>
  <p:extLst>
    <p:ext uri="{E180D4A7-C9FB-4DFB-919C-405C955672EB}">
      <p14:showEvtLst xmlns:p14="http://schemas.microsoft.com/office/powerpoint/2010/main">
        <p14:triggerEvt type="onClick" time="24175" objId="20"/>
        <p14:triggerEvt type="onClick" time="25401" objId="6"/>
        <p14:triggerEvt type="onClick" time="26802" objId="18"/>
        <p14:triggerEvt type="onClick" time="27824" objId="21"/>
        <p14:triggerEvt type="onClick" time="38192" objId="26"/>
        <p14:triggerEvt type="onClick" time="55927" objId="25"/>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1" name="Title 1">
            <a:extLst>
              <a:ext uri="{FF2B5EF4-FFF2-40B4-BE49-F238E27FC236}">
                <a16:creationId xmlns:a16="http://schemas.microsoft.com/office/drawing/2014/main" id="{F8D52363-CD4A-034D-8A1D-B19A4594573F}"/>
              </a:ext>
            </a:extLst>
          </p:cNvPr>
          <p:cNvSpPr>
            <a:spLocks noGrp="1" noChangeArrowheads="1"/>
          </p:cNvSpPr>
          <p:nvPr>
            <p:ph type="title"/>
          </p:nvPr>
        </p:nvSpPr>
        <p:spPr>
          <a:xfrm>
            <a:off x="457200" y="479425"/>
            <a:ext cx="8220075" cy="993775"/>
          </a:xfrm>
        </p:spPr>
        <p:txBody>
          <a:bodyPr/>
          <a:lstStyle/>
          <a:p>
            <a:r>
              <a:rPr lang="en-US" altLang="en-US" dirty="0">
                <a:latin typeface="+mn-lt"/>
              </a:rPr>
              <a:t>Britain</a:t>
            </a:r>
            <a:endParaRPr lang="en-GB" altLang="en-US" dirty="0">
              <a:latin typeface="+mn-lt"/>
            </a:endParaRPr>
          </a:p>
        </p:txBody>
      </p:sp>
      <p:sp>
        <p:nvSpPr>
          <p:cNvPr id="3" name="Rectangle 2">
            <a:extLst>
              <a:ext uri="{FF2B5EF4-FFF2-40B4-BE49-F238E27FC236}">
                <a16:creationId xmlns:a16="http://schemas.microsoft.com/office/drawing/2014/main" id="{16FA9C60-ACC2-5E4C-8F62-9A8AFCE0CDAC}"/>
              </a:ext>
            </a:extLst>
          </p:cNvPr>
          <p:cNvSpPr>
            <a:spLocks noChangeArrowheads="1"/>
          </p:cNvSpPr>
          <p:nvPr/>
        </p:nvSpPr>
        <p:spPr bwMode="auto">
          <a:xfrm>
            <a:off x="763219" y="1371366"/>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t>Great Britain is an island. This means it has water all the way around it.</a:t>
            </a:r>
          </a:p>
        </p:txBody>
      </p:sp>
      <p:sp>
        <p:nvSpPr>
          <p:cNvPr id="4" name="Rectangle 3">
            <a:extLst>
              <a:ext uri="{FF2B5EF4-FFF2-40B4-BE49-F238E27FC236}">
                <a16:creationId xmlns:a16="http://schemas.microsoft.com/office/drawing/2014/main" id="{2D1B4BCE-6534-A34A-B551-A3CA0120CD62}"/>
              </a:ext>
            </a:extLst>
          </p:cNvPr>
          <p:cNvSpPr>
            <a:spLocks noChangeArrowheads="1"/>
          </p:cNvSpPr>
          <p:nvPr/>
        </p:nvSpPr>
        <p:spPr bwMode="auto">
          <a:xfrm>
            <a:off x="746743" y="1690960"/>
            <a:ext cx="6053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t>In Britain, there are cities, towns and villages.</a:t>
            </a:r>
          </a:p>
        </p:txBody>
      </p:sp>
      <p:pic>
        <p:nvPicPr>
          <p:cNvPr id="9" name="Picture 8" descr="A close up of a building&#10;&#10;Description automatically generated">
            <a:extLst>
              <a:ext uri="{FF2B5EF4-FFF2-40B4-BE49-F238E27FC236}">
                <a16:creationId xmlns:a16="http://schemas.microsoft.com/office/drawing/2014/main" id="{1100B6FB-51F7-4C4F-8D15-486BFC0D017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13944" y="2852936"/>
            <a:ext cx="4906586" cy="3474491"/>
          </a:xfrm>
          <a:prstGeom prst="rect">
            <a:avLst/>
          </a:prstGeom>
        </p:spPr>
      </p:pic>
      <p:pic>
        <p:nvPicPr>
          <p:cNvPr id="11" name="Picture 10" descr="A close up of a logo&#10;&#10;Description automatically generated">
            <a:extLst>
              <a:ext uri="{FF2B5EF4-FFF2-40B4-BE49-F238E27FC236}">
                <a16:creationId xmlns:a16="http://schemas.microsoft.com/office/drawing/2014/main" id="{8A0FE00D-EDDF-B340-96E3-C0F97CDCF6B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113944" y="2852936"/>
            <a:ext cx="4906586" cy="3470222"/>
          </a:xfrm>
          <a:prstGeom prst="rect">
            <a:avLst/>
          </a:prstGeom>
        </p:spPr>
      </p:pic>
      <p:pic>
        <p:nvPicPr>
          <p:cNvPr id="15" name="Picture 14" descr="A picture containing girl, room, young&#10;&#10;Description automatically generated">
            <a:extLst>
              <a:ext uri="{FF2B5EF4-FFF2-40B4-BE49-F238E27FC236}">
                <a16:creationId xmlns:a16="http://schemas.microsoft.com/office/drawing/2014/main" id="{B7756B45-E50A-6540-B5E5-34F4C6A3C78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113944" y="2848667"/>
            <a:ext cx="4906586" cy="3470223"/>
          </a:xfrm>
          <a:prstGeom prst="rect">
            <a:avLst/>
          </a:prstGeom>
        </p:spPr>
      </p:pic>
      <p:pic>
        <p:nvPicPr>
          <p:cNvPr id="17" name="Picture 16">
            <a:extLst>
              <a:ext uri="{FF2B5EF4-FFF2-40B4-BE49-F238E27FC236}">
                <a16:creationId xmlns:a16="http://schemas.microsoft.com/office/drawing/2014/main" id="{EF14AAC3-FBC7-DF44-9BC3-2BFAF18FF56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120241" y="2844398"/>
            <a:ext cx="4918657" cy="3478760"/>
          </a:xfrm>
          <a:prstGeom prst="rect">
            <a:avLst/>
          </a:prstGeom>
        </p:spPr>
      </p:pic>
      <p:pic>
        <p:nvPicPr>
          <p:cNvPr id="20" name="Picture 19" descr="A picture containing text&#10;&#10;Description automatically generated">
            <a:extLst>
              <a:ext uri="{FF2B5EF4-FFF2-40B4-BE49-F238E27FC236}">
                <a16:creationId xmlns:a16="http://schemas.microsoft.com/office/drawing/2014/main" id="{08B92C0D-CCC3-4740-BC13-55BBE1DE60A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100957" y="2844398"/>
            <a:ext cx="4937941" cy="3492399"/>
          </a:xfrm>
          <a:prstGeom prst="rect">
            <a:avLst/>
          </a:prstGeom>
        </p:spPr>
      </p:pic>
      <p:sp>
        <p:nvSpPr>
          <p:cNvPr id="33" name="Rectangle: Rounded Corners 32">
            <a:extLst>
              <a:ext uri="{FF2B5EF4-FFF2-40B4-BE49-F238E27FC236}">
                <a16:creationId xmlns:a16="http://schemas.microsoft.com/office/drawing/2014/main" id="{7D5D8132-CA4B-4784-97B7-1148FE295A68}"/>
              </a:ext>
            </a:extLst>
          </p:cNvPr>
          <p:cNvSpPr/>
          <p:nvPr/>
        </p:nvSpPr>
        <p:spPr>
          <a:xfrm>
            <a:off x="5800824" y="1772065"/>
            <a:ext cx="2592288" cy="1963986"/>
          </a:xfrm>
          <a:prstGeom prst="roundRect">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Lots of different kinds of people live in our nation. This makes it an exciting place to live.</a:t>
            </a:r>
            <a:endParaRPr lang="en-GB" altLang="en-US" dirty="0">
              <a:solidFill>
                <a:schemeClr val="bg1"/>
              </a:solidFill>
            </a:endParaRPr>
          </a:p>
          <a:p>
            <a:pPr algn="ctr" eaLnBrk="1" fontAlgn="auto" hangingPunct="1">
              <a:spcBef>
                <a:spcPts val="0"/>
              </a:spcBef>
              <a:spcAft>
                <a:spcPts val="0"/>
              </a:spcAft>
              <a:defRPr/>
            </a:pPr>
            <a:endParaRPr lang="en-GB" dirty="0"/>
          </a:p>
        </p:txBody>
      </p:sp>
      <p:sp>
        <p:nvSpPr>
          <p:cNvPr id="32" name="Rectangle: Rounded Corners 31">
            <a:extLst>
              <a:ext uri="{FF2B5EF4-FFF2-40B4-BE49-F238E27FC236}">
                <a16:creationId xmlns:a16="http://schemas.microsoft.com/office/drawing/2014/main" id="{76027418-046F-4A69-BD49-F83B9C0E5A97}"/>
              </a:ext>
            </a:extLst>
          </p:cNvPr>
          <p:cNvSpPr/>
          <p:nvPr/>
        </p:nvSpPr>
        <p:spPr>
          <a:xfrm>
            <a:off x="746743" y="2141247"/>
            <a:ext cx="4320480" cy="768350"/>
          </a:xfrm>
          <a:prstGeom prst="roundRect">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FCC49E79-6401-3B4F-BA52-C7671A671F74}"/>
              </a:ext>
            </a:extLst>
          </p:cNvPr>
          <p:cNvSpPr>
            <a:spLocks noChangeArrowheads="1"/>
          </p:cNvSpPr>
          <p:nvPr/>
        </p:nvSpPr>
        <p:spPr bwMode="auto">
          <a:xfrm>
            <a:off x="814311" y="2141247"/>
            <a:ext cx="42529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pPr eaLnBrk="1" hangingPunct="1"/>
            <a:r>
              <a:rPr lang="en-GB" altLang="en-US" dirty="0">
                <a:solidFill>
                  <a:schemeClr val="bg1"/>
                </a:solidFill>
              </a:rPr>
              <a:t>There are also mountains, lakes, rivers, forests and lots of beaches too!</a:t>
            </a:r>
          </a:p>
        </p:txBody>
      </p:sp>
      <p:pic>
        <p:nvPicPr>
          <p:cNvPr id="10" name="Audio 9">
            <a:hlinkClick r:id="" action="ppaction://media"/>
            <a:extLst>
              <a:ext uri="{FF2B5EF4-FFF2-40B4-BE49-F238E27FC236}">
                <a16:creationId xmlns:a16="http://schemas.microsoft.com/office/drawing/2014/main" id="{253E16BB-13AD-764E-AFD6-CFA9F8E2DDBF}"/>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1064"/>
    </mc:Choice>
    <mc:Fallback>
      <p:transition spd="slow" advTm="310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ppt_x"/>
                                          </p:val>
                                        </p:tav>
                                        <p:tav tm="100000">
                                          <p:val>
                                            <p:strVal val="#ppt_x"/>
                                          </p:val>
                                        </p:tav>
                                      </p:tavLst>
                                    </p:anim>
                                    <p:anim calcmode="lin" valueType="num">
                                      <p:cBhvr additive="base">
                                        <p:cTn id="5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1" nodeType="click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9" fill="hold" display="0">
                  <p:stCondLst>
                    <p:cond delay="indefinite"/>
                  </p:stCondLst>
                  <p:endCondLst>
                    <p:cond evt="onStopAudio" delay="0">
                      <p:tgtEl>
                        <p:sldTgt/>
                      </p:tgtEl>
                    </p:cond>
                  </p:endCondLst>
                </p:cTn>
                <p:tgtEl>
                  <p:spTgt spid="10"/>
                </p:tgtEl>
              </p:cMediaNode>
            </p:audio>
          </p:childTnLst>
        </p:cTn>
      </p:par>
    </p:tnLst>
    <p:bldLst>
      <p:bldP spid="3" grpId="0"/>
      <p:bldP spid="4" grpId="0"/>
      <p:bldP spid="33" grpId="1" animBg="1"/>
      <p:bldP spid="32"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page1image28343392">
            <a:extLst>
              <a:ext uri="{FF2B5EF4-FFF2-40B4-BE49-F238E27FC236}">
                <a16:creationId xmlns:a16="http://schemas.microsoft.com/office/drawing/2014/main" id="{E21F9205-4380-B346-9033-8F15A7C33F4A}"/>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7717" y="491549"/>
            <a:ext cx="1605039" cy="171331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page1image28343728">
            <a:extLst>
              <a:ext uri="{FF2B5EF4-FFF2-40B4-BE49-F238E27FC236}">
                <a16:creationId xmlns:a16="http://schemas.microsoft.com/office/drawing/2014/main" id="{9E976B52-E2D7-DD49-97CF-B767FEC5E3F8}"/>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563559" y="491549"/>
            <a:ext cx="1589999" cy="1697261"/>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page3image28603072">
            <a:extLst>
              <a:ext uri="{FF2B5EF4-FFF2-40B4-BE49-F238E27FC236}">
                <a16:creationId xmlns:a16="http://schemas.microsoft.com/office/drawing/2014/main" id="{826E9611-ED73-FB4D-A284-AD4CC0C15CE9}"/>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618271" y="2546140"/>
            <a:ext cx="1605039" cy="17133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ge3image28602624">
            <a:extLst>
              <a:ext uri="{FF2B5EF4-FFF2-40B4-BE49-F238E27FC236}">
                <a16:creationId xmlns:a16="http://schemas.microsoft.com/office/drawing/2014/main" id="{D022C979-5785-3B42-8407-AF36EC5AACF2}"/>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548526" y="2537308"/>
            <a:ext cx="1589999" cy="1697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page3image28603072">
            <a:extLst>
              <a:ext uri="{FF2B5EF4-FFF2-40B4-BE49-F238E27FC236}">
                <a16:creationId xmlns:a16="http://schemas.microsoft.com/office/drawing/2014/main" id="{C80D1333-3D0F-C145-AA13-7836F149A0C7}"/>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516216" y="491549"/>
            <a:ext cx="1605039" cy="17133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page1image28343504">
            <a:extLst>
              <a:ext uri="{FF2B5EF4-FFF2-40B4-BE49-F238E27FC236}">
                <a16:creationId xmlns:a16="http://schemas.microsoft.com/office/drawing/2014/main" id="{698D3528-618A-034D-87D5-FC6D84E48DA7}"/>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574663" y="503564"/>
            <a:ext cx="1605039" cy="17133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page2image28432512">
            <a:extLst>
              <a:ext uri="{FF2B5EF4-FFF2-40B4-BE49-F238E27FC236}">
                <a16:creationId xmlns:a16="http://schemas.microsoft.com/office/drawing/2014/main" id="{8A7A0857-C4BA-3140-9DF1-72B9090D513B}"/>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737717" y="2537308"/>
            <a:ext cx="1605040" cy="1713317"/>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page3image28605312">
            <a:extLst>
              <a:ext uri="{FF2B5EF4-FFF2-40B4-BE49-F238E27FC236}">
                <a16:creationId xmlns:a16="http://schemas.microsoft.com/office/drawing/2014/main" id="{04E1BBA4-2CA0-E344-9C44-4D263895330D}"/>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6501175" y="2546140"/>
            <a:ext cx="1605039" cy="171331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age3image5270592">
            <a:extLst>
              <a:ext uri="{FF2B5EF4-FFF2-40B4-BE49-F238E27FC236}">
                <a16:creationId xmlns:a16="http://schemas.microsoft.com/office/drawing/2014/main" id="{CE28B7EB-1242-D04C-AE47-2E94CD783B08}"/>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6501175" y="2546140"/>
            <a:ext cx="1605039" cy="171331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page3image28605424">
            <a:extLst>
              <a:ext uri="{FF2B5EF4-FFF2-40B4-BE49-F238E27FC236}">
                <a16:creationId xmlns:a16="http://schemas.microsoft.com/office/drawing/2014/main" id="{3ADE939D-95B0-B04D-96BE-7532A3F4CF72}"/>
              </a:ext>
            </a:extLst>
          </p:cNvPr>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6501175" y="2546140"/>
            <a:ext cx="1605039" cy="171331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age3image5270784">
            <a:extLst>
              <a:ext uri="{FF2B5EF4-FFF2-40B4-BE49-F238E27FC236}">
                <a16:creationId xmlns:a16="http://schemas.microsoft.com/office/drawing/2014/main" id="{F8ACC849-AB32-774E-B464-66852679948C}"/>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6501175" y="2546140"/>
            <a:ext cx="1605039" cy="1713315"/>
          </a:xfrm>
          <a:prstGeom prst="rect">
            <a:avLst/>
          </a:prstGeom>
          <a:noFill/>
          <a:extLst>
            <a:ext uri="{909E8E84-426E-40DD-AFC4-6F175D3DCCD1}">
              <a14:hiddenFill xmlns:a14="http://schemas.microsoft.com/office/drawing/2010/main">
                <a:solidFill>
                  <a:srgbClr val="FFFFFF"/>
                </a:solidFill>
              </a14:hiddenFill>
            </a:ext>
          </a:extLst>
        </p:spPr>
      </p:pic>
      <p:sp>
        <p:nvSpPr>
          <p:cNvPr id="18" name="Rounded Rectangle 17">
            <a:extLst>
              <a:ext uri="{FF2B5EF4-FFF2-40B4-BE49-F238E27FC236}">
                <a16:creationId xmlns:a16="http://schemas.microsoft.com/office/drawing/2014/main" id="{1483559C-6B6F-2A44-B28E-4ABC58FA077B}"/>
              </a:ext>
            </a:extLst>
          </p:cNvPr>
          <p:cNvSpPr/>
          <p:nvPr/>
        </p:nvSpPr>
        <p:spPr>
          <a:xfrm>
            <a:off x="1545076" y="4322436"/>
            <a:ext cx="6126956" cy="203200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Our nation is diverse. This means there are lots of different people. Some will be the same as us and others will be different. It also means there are different places to visit and different things to do and experience. Diversity helps us learn and grow as people. It is something to be celebrated.</a:t>
            </a:r>
            <a:endParaRPr lang="en-US" dirty="0"/>
          </a:p>
        </p:txBody>
      </p:sp>
      <p:pic>
        <p:nvPicPr>
          <p:cNvPr id="3" name="Audio 2">
            <a:hlinkClick r:id="" action="ppaction://media"/>
            <a:extLst>
              <a:ext uri="{FF2B5EF4-FFF2-40B4-BE49-F238E27FC236}">
                <a16:creationId xmlns:a16="http://schemas.microsoft.com/office/drawing/2014/main" id="{80977836-B602-B644-82D6-8E80EC206F1C}"/>
              </a:ext>
            </a:extLst>
          </p:cNvPr>
          <p:cNvPicPr>
            <a:picLocks noChangeAspect="1"/>
          </p:cNvPicPr>
          <p:nvPr>
            <a:audioFile r:link="rId3"/>
            <p:extLst>
              <p:ext uri="{DAA4B4D4-6D71-4841-9C94-3DE7FCFB9230}">
                <p14:media xmlns:p14="http://schemas.microsoft.com/office/powerpoint/2010/main" r:embed="rId2"/>
              </p:ext>
            </p:extLst>
          </p:nvPr>
        </p:nvPicPr>
        <p:blipFill>
          <a:blip r:embed="rId14"/>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702291018"/>
      </p:ext>
    </p:extLst>
  </p:cSld>
  <p:clrMapOvr>
    <a:masterClrMapping/>
  </p:clrMapOvr>
  <mc:AlternateContent xmlns:mc="http://schemas.openxmlformats.org/markup-compatibility/2006">
    <mc:Choice xmlns:p14="http://schemas.microsoft.com/office/powerpoint/2010/main" Requires="p14">
      <p:transition spd="slow" p14:dur="2000" advTm="26142"/>
    </mc:Choice>
    <mc:Fallback>
      <p:transition spd="slow" advTm="26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18">
            <a:extLst>
              <a:ext uri="{FF2B5EF4-FFF2-40B4-BE49-F238E27FC236}">
                <a16:creationId xmlns:a16="http://schemas.microsoft.com/office/drawing/2014/main" id="{730F2AB2-4F05-4D3B-8E6D-1C7A1B63CEE5}"/>
              </a:ext>
            </a:extLst>
          </p:cNvPr>
          <p:cNvSpPr/>
          <p:nvPr/>
        </p:nvSpPr>
        <p:spPr>
          <a:xfrm>
            <a:off x="675298" y="1425662"/>
            <a:ext cx="7424921" cy="915958"/>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There are a lot of wonderful things about living in our nation, as well as things we would perhaps like to change for the better. </a:t>
            </a:r>
            <a:endParaRPr lang="en-GB" altLang="en-US" dirty="0">
              <a:solidFill>
                <a:schemeClr val="bg1"/>
              </a:solidFill>
            </a:endParaRPr>
          </a:p>
          <a:p>
            <a:pPr algn="ctr" eaLnBrk="1" fontAlgn="auto" hangingPunct="1">
              <a:spcBef>
                <a:spcPts val="0"/>
              </a:spcBef>
              <a:spcAft>
                <a:spcPts val="0"/>
              </a:spcAft>
              <a:defRPr/>
            </a:pPr>
            <a:endParaRPr lang="en-GB" dirty="0"/>
          </a:p>
        </p:txBody>
      </p:sp>
      <p:sp>
        <p:nvSpPr>
          <p:cNvPr id="23556" name="Title 1">
            <a:extLst>
              <a:ext uri="{FF2B5EF4-FFF2-40B4-BE49-F238E27FC236}">
                <a16:creationId xmlns:a16="http://schemas.microsoft.com/office/drawing/2014/main" id="{897658CF-F20A-7B48-886D-87BB299039F6}"/>
              </a:ext>
            </a:extLst>
          </p:cNvPr>
          <p:cNvSpPr>
            <a:spLocks noGrp="1" noChangeArrowheads="1"/>
          </p:cNvSpPr>
          <p:nvPr>
            <p:ph type="title"/>
          </p:nvPr>
        </p:nvSpPr>
        <p:spPr>
          <a:xfrm>
            <a:off x="461962" y="479425"/>
            <a:ext cx="8220075" cy="993775"/>
          </a:xfrm>
        </p:spPr>
        <p:txBody>
          <a:bodyPr/>
          <a:lstStyle/>
          <a:p>
            <a:r>
              <a:rPr lang="en-GB" altLang="en-US" dirty="0">
                <a:latin typeface="+mn-lt"/>
              </a:rPr>
              <a:t>What I Like Best</a:t>
            </a:r>
          </a:p>
        </p:txBody>
      </p:sp>
      <p:sp>
        <p:nvSpPr>
          <p:cNvPr id="6" name="Rounded Rectangle 5">
            <a:extLst>
              <a:ext uri="{FF2B5EF4-FFF2-40B4-BE49-F238E27FC236}">
                <a16:creationId xmlns:a16="http://schemas.microsoft.com/office/drawing/2014/main" id="{9EE4439A-8A9C-1848-97F4-30675C226FCB}"/>
              </a:ext>
            </a:extLst>
          </p:cNvPr>
          <p:cNvSpPr/>
          <p:nvPr/>
        </p:nvSpPr>
        <p:spPr>
          <a:xfrm>
            <a:off x="656528" y="1414772"/>
            <a:ext cx="7793404" cy="1546019"/>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r>
              <a:rPr lang="en-US" dirty="0"/>
              <a:t>Britain is a diverse country. Let’s embrace this and treat all people, no matter who they are, what they look like or where they are from, with the kindness and respect they deserve. This is everyone’s right and helps all people live safe, happy and healthy lives!</a:t>
            </a:r>
          </a:p>
          <a:p>
            <a:pPr algn="ctr"/>
            <a:endParaRPr lang="en-US" dirty="0"/>
          </a:p>
        </p:txBody>
      </p:sp>
      <p:pic>
        <p:nvPicPr>
          <p:cNvPr id="8" name="Picture 7" descr="A group of people posing for the camera&#10;&#10;Description automatically generated">
            <a:extLst>
              <a:ext uri="{FF2B5EF4-FFF2-40B4-BE49-F238E27FC236}">
                <a16:creationId xmlns:a16="http://schemas.microsoft.com/office/drawing/2014/main" id="{4674218E-8923-D743-8930-57CBE5AAA33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84175" y="3024650"/>
            <a:ext cx="5775647" cy="3349048"/>
          </a:xfrm>
          <a:prstGeom prst="rect">
            <a:avLst/>
          </a:prstGeom>
        </p:spPr>
      </p:pic>
      <p:pic>
        <p:nvPicPr>
          <p:cNvPr id="5" name="Audio 4">
            <a:hlinkClick r:id="" action="ppaction://media"/>
            <a:extLst>
              <a:ext uri="{FF2B5EF4-FFF2-40B4-BE49-F238E27FC236}">
                <a16:creationId xmlns:a16="http://schemas.microsoft.com/office/drawing/2014/main" id="{FDCD0330-7BFA-B744-BCBB-61DEB70F711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2239"/>
    </mc:Choice>
    <mc:Fallback>
      <p:transition spd="slow" advTm="32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19"/>
                                        </p:tgtEl>
                                        <p:attrNameLst>
                                          <p:attrName>style.visibility</p:attrName>
                                        </p:attrNameLst>
                                      </p:cBhvr>
                                      <p:to>
                                        <p:strVal val="hidden"/>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5"/>
                </p:tgtEl>
              </p:cMediaNode>
            </p:audio>
          </p:childTnLst>
        </p:cTn>
      </p:par>
    </p:tnLst>
    <p:bldLst>
      <p:bldP spid="19" grpId="0" animBg="1"/>
      <p:bldP spid="19" grpId="1"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C81D3BE-0786-FD49-ADAE-7FD5AB674BB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82700" y="1700213"/>
            <a:ext cx="1743075" cy="451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D3B388CE-A481-F049-A4AD-72E38ECE9B69}"/>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443663" y="1700213"/>
            <a:ext cx="1489075" cy="451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0455E878-E4A4-4AF2-B3C5-70BBCB9DCED9}"/>
              </a:ext>
            </a:extLst>
          </p:cNvPr>
          <p:cNvSpPr/>
          <p:nvPr/>
        </p:nvSpPr>
        <p:spPr>
          <a:xfrm>
            <a:off x="3276600" y="1844675"/>
            <a:ext cx="2803525" cy="720725"/>
          </a:xfrm>
          <a:prstGeom prst="wedgeRoundRectCallout">
            <a:avLst>
              <a:gd name="adj1" fmla="val 57192"/>
              <a:gd name="adj2" fmla="val 47382"/>
              <a:gd name="adj3" fmla="val 16667"/>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t>What is Britain?</a:t>
            </a:r>
            <a:endParaRPr lang="en-GB" dirty="0"/>
          </a:p>
        </p:txBody>
      </p:sp>
      <p:sp>
        <p:nvSpPr>
          <p:cNvPr id="17" name="Speech Bubble: Rectangle with Corners Rounded 16">
            <a:extLst>
              <a:ext uri="{FF2B5EF4-FFF2-40B4-BE49-F238E27FC236}">
                <a16:creationId xmlns:a16="http://schemas.microsoft.com/office/drawing/2014/main" id="{62B52837-2A8C-4D33-B0B7-30553AB241CF}"/>
              </a:ext>
            </a:extLst>
          </p:cNvPr>
          <p:cNvSpPr/>
          <p:nvPr/>
        </p:nvSpPr>
        <p:spPr>
          <a:xfrm>
            <a:off x="3276600" y="2708275"/>
            <a:ext cx="2803525" cy="720725"/>
          </a:xfrm>
          <a:prstGeom prst="wedgeRoundRectCallout">
            <a:avLst>
              <a:gd name="adj1" fmla="val -59263"/>
              <a:gd name="adj2" fmla="val -48819"/>
              <a:gd name="adj3" fmla="val 16667"/>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it like to live in the British Isles?</a:t>
            </a:r>
            <a:endParaRPr lang="en-GB" dirty="0">
              <a:solidFill>
                <a:srgbClr val="FF0000"/>
              </a:solidFill>
            </a:endParaRPr>
          </a:p>
        </p:txBody>
      </p:sp>
      <p:sp>
        <p:nvSpPr>
          <p:cNvPr id="18" name="Speech Bubble: Rectangle with Corners Rounded 17">
            <a:extLst>
              <a:ext uri="{FF2B5EF4-FFF2-40B4-BE49-F238E27FC236}">
                <a16:creationId xmlns:a16="http://schemas.microsoft.com/office/drawing/2014/main" id="{8D4D2EC3-6946-43AD-B17B-0467CDC58D4A}"/>
              </a:ext>
            </a:extLst>
          </p:cNvPr>
          <p:cNvSpPr/>
          <p:nvPr/>
        </p:nvSpPr>
        <p:spPr>
          <a:xfrm>
            <a:off x="3276600" y="3560763"/>
            <a:ext cx="2803525" cy="720725"/>
          </a:xfrm>
          <a:prstGeom prst="wedgeRoundRectCallout">
            <a:avLst>
              <a:gd name="adj1" fmla="val 57491"/>
              <a:gd name="adj2" fmla="val -45819"/>
              <a:gd name="adj3" fmla="val 16667"/>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Have you learnt anything new today? </a:t>
            </a:r>
          </a:p>
        </p:txBody>
      </p:sp>
      <p:pic>
        <p:nvPicPr>
          <p:cNvPr id="2" name="Audio 1">
            <a:hlinkClick r:id="" action="ppaction://media"/>
            <a:extLst>
              <a:ext uri="{FF2B5EF4-FFF2-40B4-BE49-F238E27FC236}">
                <a16:creationId xmlns:a16="http://schemas.microsoft.com/office/drawing/2014/main" id="{46CE6DB8-E1C3-E849-8243-7AA741DA61A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2629"/>
    </mc:Choice>
    <mc:Fallback>
      <p:transition spd="slow" advTm="226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8" fill="hold" display="0">
                  <p:stCondLst>
                    <p:cond delay="indefinite"/>
                  </p:stCondLst>
                  <p:endCondLst>
                    <p:cond evt="onStopAudio" delay="0">
                      <p:tgtEl>
                        <p:sldTgt/>
                      </p:tgtEl>
                    </p:cond>
                  </p:endCondLst>
                </p:cTn>
                <p:tgtEl>
                  <p:spTgt spid="2"/>
                </p:tgtEl>
              </p:cMediaNode>
            </p:audio>
          </p:childTnLst>
        </p:cTn>
      </p:par>
    </p:tnLst>
    <p:bldLst>
      <p:bldP spid="16"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3B4F9D46-E390-484E-85A0-5FC18AF0D5AE}"/>
              </a:ext>
            </a:extLst>
          </p:cNvPr>
          <p:cNvSpPr/>
          <p:nvPr/>
        </p:nvSpPr>
        <p:spPr>
          <a:xfrm>
            <a:off x="3360738" y="1844675"/>
            <a:ext cx="5184775" cy="3744913"/>
          </a:xfrm>
          <a:prstGeom prst="roundRect">
            <a:avLst>
              <a:gd name="adj" fmla="val 4754"/>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descr="Graphical user interface, application&#10;&#10;Description automatically generated">
            <a:extLst>
              <a:ext uri="{FF2B5EF4-FFF2-40B4-BE49-F238E27FC236}">
                <a16:creationId xmlns:a16="http://schemas.microsoft.com/office/drawing/2014/main" id="{E6D49107-A0C0-8D4F-B196-E8DE4133CDD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48869" y="2045040"/>
            <a:ext cx="4608512" cy="3344181"/>
          </a:xfrm>
          <a:prstGeom prst="rect">
            <a:avLst/>
          </a:prstGeom>
        </p:spPr>
      </p:pic>
      <p:sp>
        <p:nvSpPr>
          <p:cNvPr id="10" name="Rectangle 9">
            <a:extLst>
              <a:ext uri="{FF2B5EF4-FFF2-40B4-BE49-F238E27FC236}">
                <a16:creationId xmlns:a16="http://schemas.microsoft.com/office/drawing/2014/main" id="{10151D6E-F74F-584B-B4CB-5AFABFBA889E}"/>
              </a:ext>
            </a:extLst>
          </p:cNvPr>
          <p:cNvSpPr>
            <a:spLocks noChangeArrowheads="1"/>
          </p:cNvSpPr>
          <p:nvPr/>
        </p:nvSpPr>
        <p:spPr bwMode="auto">
          <a:xfrm>
            <a:off x="667793" y="1834376"/>
            <a:ext cx="251936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fontAlgn="base">
              <a:spcBef>
                <a:spcPct val="0"/>
              </a:spcBef>
              <a:spcAft>
                <a:spcPct val="0"/>
              </a:spcAft>
              <a:defRPr>
                <a:solidFill>
                  <a:schemeClr val="tx1"/>
                </a:solidFill>
                <a:latin typeface="Twinkl" pitchFamily="2" charset="77"/>
              </a:defRPr>
            </a:lvl6pPr>
            <a:lvl7pPr marL="2971800" indent="-228600" fontAlgn="base">
              <a:spcBef>
                <a:spcPct val="0"/>
              </a:spcBef>
              <a:spcAft>
                <a:spcPct val="0"/>
              </a:spcAft>
              <a:defRPr>
                <a:solidFill>
                  <a:schemeClr val="tx1"/>
                </a:solidFill>
                <a:latin typeface="Twinkl" pitchFamily="2" charset="77"/>
              </a:defRPr>
            </a:lvl7pPr>
            <a:lvl8pPr marL="3429000" indent="-228600" fontAlgn="base">
              <a:spcBef>
                <a:spcPct val="0"/>
              </a:spcBef>
              <a:spcAft>
                <a:spcPct val="0"/>
              </a:spcAft>
              <a:defRPr>
                <a:solidFill>
                  <a:schemeClr val="tx1"/>
                </a:solidFill>
                <a:latin typeface="Twinkl" pitchFamily="2" charset="77"/>
              </a:defRPr>
            </a:lvl8pPr>
            <a:lvl9pPr marL="3886200" indent="-228600" fontAlgn="base">
              <a:spcBef>
                <a:spcPct val="0"/>
              </a:spcBef>
              <a:spcAft>
                <a:spcPct val="0"/>
              </a:spcAft>
              <a:defRPr>
                <a:solidFill>
                  <a:schemeClr val="tx1"/>
                </a:solidFill>
                <a:latin typeface="Twinkl" pitchFamily="2" charset="77"/>
              </a:defRPr>
            </a:lvl9pPr>
          </a:lstStyle>
          <a:p>
            <a:r>
              <a:rPr lang="en-GB" dirty="0"/>
              <a:t>The United Kingdom and the British Isles are diverse nations; we all have a different experience of what it is like to live here.</a:t>
            </a:r>
            <a:endParaRPr lang="en-GB" b="0" dirty="0">
              <a:effectLst/>
            </a:endParaRPr>
          </a:p>
          <a:p>
            <a:br>
              <a:rPr lang="en-GB" b="0" dirty="0">
                <a:effectLst/>
              </a:rPr>
            </a:br>
            <a:r>
              <a:rPr lang="en-GB" dirty="0"/>
              <a:t>What do you think it is like to live here?</a:t>
            </a:r>
            <a:endParaRPr lang="en-GB" b="0" dirty="0">
              <a:effectLst/>
            </a:endParaRPr>
          </a:p>
          <a:p>
            <a:br>
              <a:rPr lang="en-GB" b="0" dirty="0">
                <a:effectLst/>
              </a:rPr>
            </a:br>
            <a:r>
              <a:rPr lang="en-GB" b="0" dirty="0">
                <a:effectLst/>
              </a:rPr>
              <a:t>Your task today is to </a:t>
            </a:r>
            <a:r>
              <a:rPr lang="en-GB" dirty="0"/>
              <a:t>draw pictures to share your ideas. </a:t>
            </a:r>
            <a:endParaRPr lang="en-GB" b="0" dirty="0">
              <a:effectLst/>
            </a:endParaRPr>
          </a:p>
          <a:p>
            <a:br>
              <a:rPr lang="en-GB" dirty="0"/>
            </a:br>
            <a:endParaRPr lang="en-GB" altLang="en-US" dirty="0"/>
          </a:p>
        </p:txBody>
      </p:sp>
      <p:sp>
        <p:nvSpPr>
          <p:cNvPr id="15" name="Isosceles Triangle 14">
            <a:extLst>
              <a:ext uri="{FF2B5EF4-FFF2-40B4-BE49-F238E27FC236}">
                <a16:creationId xmlns:a16="http://schemas.microsoft.com/office/drawing/2014/main" id="{D2BBDA6C-BF87-4059-87D2-7F6603DF7005}"/>
              </a:ext>
            </a:extLst>
          </p:cNvPr>
          <p:cNvSpPr/>
          <p:nvPr/>
        </p:nvSpPr>
        <p:spPr>
          <a:xfrm rot="5400000">
            <a:off x="3186907" y="3483769"/>
            <a:ext cx="971550" cy="503237"/>
          </a:xfrm>
          <a:prstGeom prst="triangle">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extBox 1">
            <a:extLst>
              <a:ext uri="{FF2B5EF4-FFF2-40B4-BE49-F238E27FC236}">
                <a16:creationId xmlns:a16="http://schemas.microsoft.com/office/drawing/2014/main" id="{8F00CFC2-8E90-4946-A9E9-FC9B332306D2}"/>
              </a:ext>
            </a:extLst>
          </p:cNvPr>
          <p:cNvSpPr txBox="1"/>
          <p:nvPr/>
        </p:nvSpPr>
        <p:spPr>
          <a:xfrm>
            <a:off x="667793" y="764704"/>
            <a:ext cx="1815975" cy="646331"/>
          </a:xfrm>
          <a:prstGeom prst="rect">
            <a:avLst/>
          </a:prstGeom>
          <a:noFill/>
        </p:spPr>
        <p:txBody>
          <a:bodyPr wrap="square" rtlCol="0">
            <a:spAutoFit/>
          </a:bodyPr>
          <a:lstStyle/>
          <a:p>
            <a:r>
              <a:rPr lang="en-US" sz="3600" dirty="0"/>
              <a:t>Task</a:t>
            </a:r>
          </a:p>
        </p:txBody>
      </p:sp>
      <p:pic>
        <p:nvPicPr>
          <p:cNvPr id="5" name="Audio 4">
            <a:hlinkClick r:id="" action="ppaction://media"/>
            <a:extLst>
              <a:ext uri="{FF2B5EF4-FFF2-40B4-BE49-F238E27FC236}">
                <a16:creationId xmlns:a16="http://schemas.microsoft.com/office/drawing/2014/main" id="{DC42F770-0F5F-204C-A515-5E375630BA8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5053"/>
    </mc:Choice>
    <mc:Fallback>
      <p:transition spd="slow" advTm="65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par>
                          <p:cTn id="15" fill="hold" nodeType="afterGroup">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5"/>
                </p:tgtEl>
              </p:cMediaNode>
            </p:audio>
          </p:childTnLst>
        </p:cTn>
      </p:par>
    </p:tnLst>
    <p:bldLst>
      <p:bldP spid="14" grpId="0" animBg="1"/>
      <p:bldP spid="10"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2.6|6.1|2.5|8.9"/>
</p:tagLst>
</file>

<file path=ppt/tags/tag2.xml><?xml version="1.0" encoding="utf-8"?>
<p:tagLst xmlns:a="http://schemas.openxmlformats.org/drawingml/2006/main" xmlns:r="http://schemas.openxmlformats.org/officeDocument/2006/relationships" xmlns:p="http://schemas.openxmlformats.org/presentationml/2006/main">
  <p:tag name="TIMING" val="|1.6|3.8|0.8|33.5"/>
</p:tagLst>
</file>

<file path=ppt/tags/tag3.xml><?xml version="1.0" encoding="utf-8"?>
<p:tagLst xmlns:a="http://schemas.openxmlformats.org/drawingml/2006/main" xmlns:r="http://schemas.openxmlformats.org/officeDocument/2006/relationships" xmlns:p="http://schemas.openxmlformats.org/presentationml/2006/main">
  <p:tag name="TIMING" val="|1.3|5.6|3.4|1.7|1.9|2.3|3.2|1.6|1.4"/>
</p:tagLst>
</file>

<file path=ppt/tags/tag4.xml><?xml version="1.0" encoding="utf-8"?>
<p:tagLst xmlns:a="http://schemas.openxmlformats.org/drawingml/2006/main" xmlns:r="http://schemas.openxmlformats.org/officeDocument/2006/relationships" xmlns:p="http://schemas.openxmlformats.org/presentationml/2006/main">
  <p:tag name="TIMING" val="|4.5"/>
</p:tagLst>
</file>

<file path=ppt/tags/tag5.xml><?xml version="1.0" encoding="utf-8"?>
<p:tagLst xmlns:a="http://schemas.openxmlformats.org/drawingml/2006/main" xmlns:r="http://schemas.openxmlformats.org/officeDocument/2006/relationships" xmlns:p="http://schemas.openxmlformats.org/presentationml/2006/main">
  <p:tag name="TIMING" val="|2.3|8.5|18.7"/>
</p:tagLst>
</file>

<file path=ppt/tags/tag6.xml><?xml version="1.0" encoding="utf-8"?>
<p:tagLst xmlns:a="http://schemas.openxmlformats.org/drawingml/2006/main" xmlns:r="http://schemas.openxmlformats.org/officeDocument/2006/relationships" xmlns:p="http://schemas.openxmlformats.org/presentationml/2006/main">
  <p:tag name="TIMING" val="|1.3|6.5|4.7"/>
</p:tagLst>
</file>

<file path=ppt/tags/tag7.xml><?xml version="1.0" encoding="utf-8"?>
<p:tagLst xmlns:a="http://schemas.openxmlformats.org/drawingml/2006/main" xmlns:r="http://schemas.openxmlformats.org/officeDocument/2006/relationships" xmlns:p="http://schemas.openxmlformats.org/presentationml/2006/main">
  <p:tag name="TIMING" val="|2"/>
</p:tagLst>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7EF90009-7889-4ED3-96F1-976E70C3349D}" vid="{FB52828C-0035-4024-80E5-48F47A96B62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372</TotalTime>
  <Words>627</Words>
  <Application>Microsoft Macintosh PowerPoint</Application>
  <PresentationFormat>On-screen Show (4:3)</PresentationFormat>
  <Paragraphs>61</Paragraphs>
  <Slides>11</Slides>
  <Notes>0</Notes>
  <HiddenSlides>0</HiddenSlides>
  <MMClips>11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Twinkl SemiBold</vt:lpstr>
      <vt:lpstr>Calibri</vt:lpstr>
      <vt:lpstr>Arial</vt:lpstr>
      <vt:lpstr>Tuffy-TTF</vt:lpstr>
      <vt:lpstr>Sassoon Infant Rg</vt:lpstr>
      <vt:lpstr>Twinkl</vt:lpstr>
      <vt:lpstr>Roboto</vt:lpstr>
      <vt:lpstr>Office Theme</vt:lpstr>
      <vt:lpstr>PowerPoint Presentation</vt:lpstr>
      <vt:lpstr>PowerPoint Presentation</vt:lpstr>
      <vt:lpstr>PowerPoint Presentation</vt:lpstr>
      <vt:lpstr>PowerPoint Presentation</vt:lpstr>
      <vt:lpstr>What Do I Know?</vt:lpstr>
      <vt:lpstr>Britain</vt:lpstr>
      <vt:lpstr>Britain</vt:lpstr>
      <vt:lpstr>PowerPoint Presentation</vt:lpstr>
      <vt:lpstr>What I Like Best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Zoe Bagley</cp:lastModifiedBy>
  <cp:revision>41</cp:revision>
  <dcterms:created xsi:type="dcterms:W3CDTF">2018-03-16T09:27:11Z</dcterms:created>
  <dcterms:modified xsi:type="dcterms:W3CDTF">2021-01-26T12:25:32Z</dcterms:modified>
</cp:coreProperties>
</file>