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69" r:id="rId4"/>
    <p:sldId id="270" r:id="rId5"/>
    <p:sldId id="278" r:id="rId6"/>
    <p:sldId id="271" r:id="rId7"/>
    <p:sldId id="272" r:id="rId8"/>
    <p:sldId id="273" r:id="rId9"/>
    <p:sldId id="275" r:id="rId10"/>
    <p:sldId id="27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Sassoon Infant Rg" panose="02000503030000020003" pitchFamily="2" charset="0"/>
      <p:regular r:id="rId18"/>
      <p:bold r:id="rId19"/>
    </p:embeddedFont>
    <p:embeddedFont>
      <p:font typeface="Twinkl" panose="020B0604020202020204" charset="0"/>
      <p:regular r:id="rId20"/>
      <p:bold r:id="rId21"/>
    </p:embeddedFont>
    <p:embeddedFont>
      <p:font typeface="Twinkl SemiBold" charset="0"/>
      <p:regular r:id="rId22"/>
      <p:bold r:id="rId23"/>
    </p:embeddedFont>
  </p:embeddedFontLst>
  <p:defaultTextStyle>
    <a:defPPr>
      <a:defRPr lang="en-US"/>
    </a:defPPr>
    <a:lvl1pPr algn="l" rtl="0" eaLnBrk="0" fontAlgn="base" hangingPunct="0">
      <a:spcBef>
        <a:spcPct val="0"/>
      </a:spcBef>
      <a:spcAft>
        <a:spcPct val="0"/>
      </a:spcAft>
      <a:defRPr kern="1200">
        <a:solidFill>
          <a:schemeClr val="tx1"/>
        </a:solidFill>
        <a:latin typeface="Twinkl" charset="0"/>
        <a:ea typeface="+mn-ea"/>
        <a:cs typeface="+mn-cs"/>
      </a:defRPr>
    </a:lvl1pPr>
    <a:lvl2pPr marL="457200" algn="l" rtl="0" eaLnBrk="0" fontAlgn="base" hangingPunct="0">
      <a:spcBef>
        <a:spcPct val="0"/>
      </a:spcBef>
      <a:spcAft>
        <a:spcPct val="0"/>
      </a:spcAft>
      <a:defRPr kern="1200">
        <a:solidFill>
          <a:schemeClr val="tx1"/>
        </a:solidFill>
        <a:latin typeface="Twinkl" charset="0"/>
        <a:ea typeface="+mn-ea"/>
        <a:cs typeface="+mn-cs"/>
      </a:defRPr>
    </a:lvl2pPr>
    <a:lvl3pPr marL="914400" algn="l" rtl="0" eaLnBrk="0" fontAlgn="base" hangingPunct="0">
      <a:spcBef>
        <a:spcPct val="0"/>
      </a:spcBef>
      <a:spcAft>
        <a:spcPct val="0"/>
      </a:spcAft>
      <a:defRPr kern="1200">
        <a:solidFill>
          <a:schemeClr val="tx1"/>
        </a:solidFill>
        <a:latin typeface="Twinkl" charset="0"/>
        <a:ea typeface="+mn-ea"/>
        <a:cs typeface="+mn-cs"/>
      </a:defRPr>
    </a:lvl3pPr>
    <a:lvl4pPr marL="1371600" algn="l" rtl="0" eaLnBrk="0" fontAlgn="base" hangingPunct="0">
      <a:spcBef>
        <a:spcPct val="0"/>
      </a:spcBef>
      <a:spcAft>
        <a:spcPct val="0"/>
      </a:spcAft>
      <a:defRPr kern="1200">
        <a:solidFill>
          <a:schemeClr val="tx1"/>
        </a:solidFill>
        <a:latin typeface="Twinkl" charset="0"/>
        <a:ea typeface="+mn-ea"/>
        <a:cs typeface="+mn-cs"/>
      </a:defRPr>
    </a:lvl4pPr>
    <a:lvl5pPr marL="1828800" algn="l" rtl="0" eaLnBrk="0" fontAlgn="base" hangingPunct="0">
      <a:spcBef>
        <a:spcPct val="0"/>
      </a:spcBef>
      <a:spcAft>
        <a:spcPct val="0"/>
      </a:spcAft>
      <a:defRPr kern="1200">
        <a:solidFill>
          <a:schemeClr val="tx1"/>
        </a:solidFill>
        <a:latin typeface="Twinkl" charset="0"/>
        <a:ea typeface="+mn-ea"/>
        <a:cs typeface="+mn-cs"/>
      </a:defRPr>
    </a:lvl5pPr>
    <a:lvl6pPr marL="2286000" algn="l" defTabSz="914400" rtl="0" eaLnBrk="1" latinLnBrk="0" hangingPunct="1">
      <a:defRPr kern="1200">
        <a:solidFill>
          <a:schemeClr val="tx1"/>
        </a:solidFill>
        <a:latin typeface="Twinkl" charset="0"/>
        <a:ea typeface="+mn-ea"/>
        <a:cs typeface="+mn-cs"/>
      </a:defRPr>
    </a:lvl6pPr>
    <a:lvl7pPr marL="2743200" algn="l" defTabSz="914400" rtl="0" eaLnBrk="1" latinLnBrk="0" hangingPunct="1">
      <a:defRPr kern="1200">
        <a:solidFill>
          <a:schemeClr val="tx1"/>
        </a:solidFill>
        <a:latin typeface="Twinkl" charset="0"/>
        <a:ea typeface="+mn-ea"/>
        <a:cs typeface="+mn-cs"/>
      </a:defRPr>
    </a:lvl7pPr>
    <a:lvl8pPr marL="3200400" algn="l" defTabSz="914400" rtl="0" eaLnBrk="1" latinLnBrk="0" hangingPunct="1">
      <a:defRPr kern="1200">
        <a:solidFill>
          <a:schemeClr val="tx1"/>
        </a:solidFill>
        <a:latin typeface="Twinkl" charset="0"/>
        <a:ea typeface="+mn-ea"/>
        <a:cs typeface="+mn-cs"/>
      </a:defRPr>
    </a:lvl8pPr>
    <a:lvl9pPr marL="3657600" algn="l" defTabSz="914400" rtl="0" eaLnBrk="1" latinLnBrk="0" hangingPunct="1">
      <a:defRPr kern="1200">
        <a:solidFill>
          <a:schemeClr val="tx1"/>
        </a:solidFill>
        <a:latin typeface="Twink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61">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5" autoAdjust="0"/>
    <p:restoredTop sz="96370" autoAdjust="0"/>
  </p:normalViewPr>
  <p:slideViewPr>
    <p:cSldViewPr snapToGrid="0">
      <p:cViewPr varScale="1">
        <p:scale>
          <a:sx n="86" d="100"/>
          <a:sy n="86" d="100"/>
        </p:scale>
        <p:origin x="1339" y="72"/>
      </p:cViewPr>
      <p:guideLst>
        <p:guide orient="horz" pos="2160"/>
        <p:guide pos="2880"/>
        <p:guide pos="317"/>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C1462BE-0661-4F7B-AB59-8259BCFE6C8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6275EE6-1BC3-4F53-9EF4-BA769622657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BA10B8F-73DA-4F8F-96E5-894218418B90}" type="datetimeFigureOut">
              <a:rPr lang="en-GB"/>
              <a:pPr>
                <a:defRPr/>
              </a:pPr>
              <a:t>16/01/2021</a:t>
            </a:fld>
            <a:endParaRPr lang="en-GB"/>
          </a:p>
        </p:txBody>
      </p:sp>
      <p:sp>
        <p:nvSpPr>
          <p:cNvPr id="4" name="Footer Placeholder 3">
            <a:extLst>
              <a:ext uri="{FF2B5EF4-FFF2-40B4-BE49-F238E27FC236}">
                <a16:creationId xmlns:a16="http://schemas.microsoft.com/office/drawing/2014/main" id="{500AA31E-D2CC-421A-8626-2CF7C9B7CF7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0A05B86-1795-4A5D-A6B4-806969F0789D}"/>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BB7F3F3A-5E9D-4C9C-BF78-29993BBBB6C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D2B6D67-614A-48DF-80A4-538180D807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D1DC1988-667A-41CF-8AB7-A6C93224BB2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8B4CAE1-8EF1-41EA-BC26-387965E785FC}" type="datetimeFigureOut">
              <a:rPr lang="en-GB"/>
              <a:pPr>
                <a:defRPr/>
              </a:pPr>
              <a:t>16/01/2021</a:t>
            </a:fld>
            <a:endParaRPr lang="en-GB"/>
          </a:p>
        </p:txBody>
      </p:sp>
      <p:sp>
        <p:nvSpPr>
          <p:cNvPr id="4" name="Slide Image Placeholder 3">
            <a:extLst>
              <a:ext uri="{FF2B5EF4-FFF2-40B4-BE49-F238E27FC236}">
                <a16:creationId xmlns:a16="http://schemas.microsoft.com/office/drawing/2014/main" id="{0A800D68-4BD8-4989-B834-7ADE854F859B}"/>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4EAF7B0-A07A-4AE0-B197-5FA4C8F908D5}"/>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D3ACBA2C-FBFA-47F5-9206-1AC1674B7EF2}"/>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417AEF95-ED2B-4353-B943-80BB9C20ED90}"/>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410144BD-A444-4CDB-AEBF-CC3030D0D6F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8783B5D3-E1D5-493A-B126-9CC1E672C16A}"/>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6804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296C8F7C-FCBD-4BA2-9432-3EB24721710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B641487F-1403-4724-9A2F-EF603C4977E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8502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D9C75E8-E7E4-411C-B00A-604C2C03398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36844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BB7693A8-8F6A-484E-AC99-A00407F26044}"/>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B81924D2-01B1-4C0F-A1F9-F35E65480315}"/>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3065C59F-FAEF-4335-B054-4E7BBF00BA23}"/>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89A359BA-A875-4C1B-8EFC-489518DCF7C0}"/>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54786B87-0B48-461F-A163-81AB5FC05E64}"/>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2671603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744835AB-A9E6-45CD-9F60-C6E08074F66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5961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2FE72F2-5420-4D9E-A3F5-E5861334C762}"/>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79C7EBD-6C46-4119-9B9E-CA72613E5A3B}"/>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77"/>
        </a:defRPr>
      </a:lvl2pPr>
      <a:lvl3pPr algn="l" rtl="0" eaLnBrk="0" fontAlgn="base" hangingPunct="0">
        <a:lnSpc>
          <a:spcPct val="90000"/>
        </a:lnSpc>
        <a:spcBef>
          <a:spcPct val="0"/>
        </a:spcBef>
        <a:spcAft>
          <a:spcPct val="0"/>
        </a:spcAft>
        <a:defRPr sz="4000" b="1">
          <a:solidFill>
            <a:srgbClr val="1C1C1C"/>
          </a:solidFill>
          <a:latin typeface="Twinkl" pitchFamily="2" charset="77"/>
        </a:defRPr>
      </a:lvl3pPr>
      <a:lvl4pPr algn="l" rtl="0" eaLnBrk="0" fontAlgn="base" hangingPunct="0">
        <a:lnSpc>
          <a:spcPct val="90000"/>
        </a:lnSpc>
        <a:spcBef>
          <a:spcPct val="0"/>
        </a:spcBef>
        <a:spcAft>
          <a:spcPct val="0"/>
        </a:spcAft>
        <a:defRPr sz="4000" b="1">
          <a:solidFill>
            <a:srgbClr val="1C1C1C"/>
          </a:solidFill>
          <a:latin typeface="Twinkl" pitchFamily="2" charset="77"/>
        </a:defRPr>
      </a:lvl4pPr>
      <a:lvl5pPr algn="l" rtl="0" eaLnBrk="0" fontAlgn="base" hangingPunct="0">
        <a:lnSpc>
          <a:spcPct val="90000"/>
        </a:lnSpc>
        <a:spcBef>
          <a:spcPct val="0"/>
        </a:spcBef>
        <a:spcAft>
          <a:spcPct val="0"/>
        </a:spcAft>
        <a:defRPr sz="4000" b="1">
          <a:solidFill>
            <a:srgbClr val="1C1C1C"/>
          </a:solidFill>
          <a:latin typeface="Twinkl" pitchFamily="2" charset="77"/>
        </a:defRPr>
      </a:lvl5pPr>
      <a:lvl6pPr marL="457200" algn="l" rtl="0" fontAlgn="base">
        <a:lnSpc>
          <a:spcPct val="90000"/>
        </a:lnSpc>
        <a:spcBef>
          <a:spcPct val="0"/>
        </a:spcBef>
        <a:spcAft>
          <a:spcPct val="0"/>
        </a:spcAft>
        <a:defRPr sz="4000" b="1">
          <a:solidFill>
            <a:srgbClr val="1C1C1C"/>
          </a:solidFill>
          <a:latin typeface="Twinkl" pitchFamily="2" charset="77"/>
        </a:defRPr>
      </a:lvl6pPr>
      <a:lvl7pPr marL="914400" algn="l" rtl="0" fontAlgn="base">
        <a:lnSpc>
          <a:spcPct val="90000"/>
        </a:lnSpc>
        <a:spcBef>
          <a:spcPct val="0"/>
        </a:spcBef>
        <a:spcAft>
          <a:spcPct val="0"/>
        </a:spcAft>
        <a:defRPr sz="4000" b="1">
          <a:solidFill>
            <a:srgbClr val="1C1C1C"/>
          </a:solidFill>
          <a:latin typeface="Twinkl" pitchFamily="2" charset="77"/>
        </a:defRPr>
      </a:lvl7pPr>
      <a:lvl8pPr marL="1371600" algn="l" rtl="0" fontAlgn="base">
        <a:lnSpc>
          <a:spcPct val="90000"/>
        </a:lnSpc>
        <a:spcBef>
          <a:spcPct val="0"/>
        </a:spcBef>
        <a:spcAft>
          <a:spcPct val="0"/>
        </a:spcAft>
        <a:defRPr sz="4000" b="1">
          <a:solidFill>
            <a:srgbClr val="1C1C1C"/>
          </a:solidFill>
          <a:latin typeface="Twinkl" pitchFamily="2" charset="77"/>
        </a:defRPr>
      </a:lvl8pPr>
      <a:lvl9pPr marL="1828800" algn="l" rtl="0" fontAlgn="base">
        <a:lnSpc>
          <a:spcPct val="90000"/>
        </a:lnSpc>
        <a:spcBef>
          <a:spcPct val="0"/>
        </a:spcBef>
        <a:spcAft>
          <a:spcPct val="0"/>
        </a:spcAft>
        <a:defRPr sz="4000" b="1">
          <a:solidFill>
            <a:srgbClr val="1C1C1C"/>
          </a:solidFill>
          <a:latin typeface="Twinkl" pitchFamily="2" charset="77"/>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3.m4a"/><Relationship Id="rId7" Type="http://schemas.openxmlformats.org/officeDocument/2006/relationships/image" Target="../media/image10.png"/><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3.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3.xml"/><Relationship Id="rId7" Type="http://schemas.openxmlformats.org/officeDocument/2006/relationships/image" Target="../media/image15.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4.png"/><Relationship Id="rId11" Type="http://schemas.openxmlformats.org/officeDocument/2006/relationships/image" Target="../media/image6.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image" Target="../media/image19.png"/><Relationship Id="rId4"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7.m4a"/><Relationship Id="rId7" Type="http://schemas.openxmlformats.org/officeDocument/2006/relationships/image" Target="../media/image22.png"/><Relationship Id="rId2" Type="http://schemas.microsoft.com/office/2007/relationships/media" Target="../media/media7.m4a"/><Relationship Id="rId1" Type="http://schemas.openxmlformats.org/officeDocument/2006/relationships/tags" Target="../tags/tag5.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audio" Target="../media/media8.m4a"/><Relationship Id="rId7" Type="http://schemas.openxmlformats.org/officeDocument/2006/relationships/image" Target="../media/image25.png"/><Relationship Id="rId2" Type="http://schemas.microsoft.com/office/2007/relationships/media" Target="../media/media8.m4a"/><Relationship Id="rId1" Type="http://schemas.openxmlformats.org/officeDocument/2006/relationships/tags" Target="../tags/tag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slideLayout" Target="../slideLayouts/slideLayout3.xml"/><Relationship Id="rId9"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7.xml"/><Relationship Id="rId6" Type="http://schemas.openxmlformats.org/officeDocument/2006/relationships/image" Target="../media/image6.png"/><Relationship Id="rId5" Type="http://schemas.openxmlformats.org/officeDocument/2006/relationships/image" Target="../media/image27.png"/><Relationship Id="rId4"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6.pn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a:extLst>
              <a:ext uri="{FF2B5EF4-FFF2-40B4-BE49-F238E27FC236}">
                <a16:creationId xmlns:a16="http://schemas.microsoft.com/office/drawing/2014/main" id="{A9581B58-51ED-4E12-BBC9-9D1F3275FC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4113" y="5057775"/>
            <a:ext cx="460692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FD813712-4F48-4FB5-8162-25AED00D9B1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3856"/>
    </mc:Choice>
    <mc:Fallback>
      <p:transition spd="slow" advTm="138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64456A2-72EB-4D29-AD2E-3393F276F5A6}"/>
              </a:ext>
            </a:extLst>
          </p:cNvPr>
          <p:cNvSpPr/>
          <p:nvPr/>
        </p:nvSpPr>
        <p:spPr>
          <a:xfrm>
            <a:off x="1006475" y="4768850"/>
            <a:ext cx="5211763" cy="76517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sp>
        <p:nvSpPr>
          <p:cNvPr id="12" name="Rectangle 11">
            <a:extLst>
              <a:ext uri="{FF2B5EF4-FFF2-40B4-BE49-F238E27FC236}">
                <a16:creationId xmlns:a16="http://schemas.microsoft.com/office/drawing/2014/main" id="{6B346A63-342A-41E8-86BB-762A83AD40E8}"/>
              </a:ext>
            </a:extLst>
          </p:cNvPr>
          <p:cNvSpPr/>
          <p:nvPr/>
        </p:nvSpPr>
        <p:spPr>
          <a:xfrm>
            <a:off x="1006475" y="3649663"/>
            <a:ext cx="5340350" cy="541337"/>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a:extLst>
              <a:ext uri="{FF2B5EF4-FFF2-40B4-BE49-F238E27FC236}">
                <a16:creationId xmlns:a16="http://schemas.microsoft.com/office/drawing/2014/main" id="{5F3956B7-FC19-41AF-A280-4C458C0BC0B6}"/>
              </a:ext>
            </a:extLst>
          </p:cNvPr>
          <p:cNvSpPr/>
          <p:nvPr/>
        </p:nvSpPr>
        <p:spPr>
          <a:xfrm>
            <a:off x="1006475" y="1757363"/>
            <a:ext cx="5211763" cy="76517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5" name="Title 20">
            <a:extLst>
              <a:ext uri="{FF2B5EF4-FFF2-40B4-BE49-F238E27FC236}">
                <a16:creationId xmlns:a16="http://schemas.microsoft.com/office/drawing/2014/main" id="{9FA14917-23B1-4680-970B-B34E1596FFB7}"/>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Who Was Florence Nightingale?</a:t>
            </a:r>
          </a:p>
        </p:txBody>
      </p:sp>
      <p:sp>
        <p:nvSpPr>
          <p:cNvPr id="4" name="Rectangle 3">
            <a:extLst>
              <a:ext uri="{FF2B5EF4-FFF2-40B4-BE49-F238E27FC236}">
                <a16:creationId xmlns:a16="http://schemas.microsoft.com/office/drawing/2014/main" id="{E7593793-38AC-4D87-BA94-BA37C0FDD265}"/>
              </a:ext>
            </a:extLst>
          </p:cNvPr>
          <p:cNvSpPr/>
          <p:nvPr/>
        </p:nvSpPr>
        <p:spPr>
          <a:xfrm>
            <a:off x="1006475" y="1757363"/>
            <a:ext cx="4389438" cy="4524375"/>
          </a:xfrm>
          <a:prstGeom prst="rect">
            <a:avLst/>
          </a:prstGeom>
        </p:spPr>
        <p:txBody>
          <a:bodyPr>
            <a:spAutoFit/>
          </a:bodyPr>
          <a:lstStyle/>
          <a:p>
            <a:pPr eaLnBrk="1" fontAlgn="auto" hangingPunct="1">
              <a:spcBef>
                <a:spcPts val="0"/>
              </a:spcBef>
              <a:spcAft>
                <a:spcPts val="0"/>
              </a:spcAft>
              <a:defRPr/>
            </a:pPr>
            <a:r>
              <a:rPr lang="en-US" dirty="0">
                <a:latin typeface="+mn-lt"/>
                <a:cs typeface="Twinkl"/>
              </a:rPr>
              <a:t>Florence Nightingale was born in 1820.  </a:t>
            </a:r>
          </a:p>
          <a:p>
            <a:pPr eaLnBrk="1" fontAlgn="auto" hangingPunct="1">
              <a:spcBef>
                <a:spcPts val="0"/>
              </a:spcBef>
              <a:spcAft>
                <a:spcPts val="0"/>
              </a:spcAft>
              <a:defRPr/>
            </a:pPr>
            <a:endParaRPr lang="en-US" dirty="0">
              <a:latin typeface="+mn-lt"/>
              <a:cs typeface="Twinkl"/>
            </a:endParaRPr>
          </a:p>
          <a:p>
            <a:pPr eaLnBrk="1" fontAlgn="auto" hangingPunct="1">
              <a:spcBef>
                <a:spcPts val="0"/>
              </a:spcBef>
              <a:spcAft>
                <a:spcPts val="0"/>
              </a:spcAft>
              <a:defRPr/>
            </a:pPr>
            <a:r>
              <a:rPr lang="en-US" dirty="0">
                <a:latin typeface="+mn-lt"/>
                <a:cs typeface="Twinkl"/>
              </a:rPr>
              <a:t>She became a nurse and helped soldiers who were hurt in the war.</a:t>
            </a:r>
          </a:p>
          <a:p>
            <a:pPr eaLnBrk="1" fontAlgn="auto" hangingPunct="1">
              <a:spcBef>
                <a:spcPts val="0"/>
              </a:spcBef>
              <a:spcAft>
                <a:spcPts val="0"/>
              </a:spcAft>
              <a:defRPr/>
            </a:pPr>
            <a:endParaRPr lang="en-US" dirty="0">
              <a:latin typeface="+mn-lt"/>
              <a:cs typeface="Twinkl"/>
            </a:endParaRPr>
          </a:p>
          <a:p>
            <a:pPr eaLnBrk="1" fontAlgn="auto" hangingPunct="1">
              <a:spcBef>
                <a:spcPts val="0"/>
              </a:spcBef>
              <a:spcAft>
                <a:spcPts val="0"/>
              </a:spcAft>
              <a:defRPr/>
            </a:pPr>
            <a:r>
              <a:rPr lang="en-US" dirty="0">
                <a:latin typeface="+mn-lt"/>
                <a:cs typeface="Twinkl"/>
              </a:rPr>
              <a:t>Florence changed the way hospitals looked after their patients and, by doing this, saved many, many lives.</a:t>
            </a:r>
          </a:p>
          <a:p>
            <a:pPr eaLnBrk="1" fontAlgn="auto" hangingPunct="1">
              <a:spcBef>
                <a:spcPts val="0"/>
              </a:spcBef>
              <a:spcAft>
                <a:spcPts val="0"/>
              </a:spcAft>
              <a:defRPr/>
            </a:pPr>
            <a:endParaRPr lang="en-US" dirty="0">
              <a:cs typeface="Twinkl"/>
            </a:endParaRPr>
          </a:p>
          <a:p>
            <a:pPr eaLnBrk="1" fontAlgn="auto" hangingPunct="1">
              <a:spcBef>
                <a:spcPts val="0"/>
              </a:spcBef>
              <a:spcAft>
                <a:spcPts val="0"/>
              </a:spcAft>
              <a:defRPr/>
            </a:pPr>
            <a:r>
              <a:rPr lang="en-US" altLang="en-US" dirty="0"/>
              <a:t>She is known as the ‘Lady of the Lamp’</a:t>
            </a:r>
            <a:r>
              <a:rPr lang="en-US" altLang="en-US" b="1" dirty="0"/>
              <a:t> </a:t>
            </a:r>
            <a:r>
              <a:rPr lang="en-US" altLang="en-US" dirty="0"/>
              <a:t>because she carried a lamp with her when she checked on her patients in the night.</a:t>
            </a:r>
          </a:p>
          <a:p>
            <a:pPr eaLnBrk="1" fontAlgn="auto" hangingPunct="1">
              <a:spcBef>
                <a:spcPts val="0"/>
              </a:spcBef>
              <a:spcAft>
                <a:spcPts val="0"/>
              </a:spcAft>
              <a:defRPr/>
            </a:pPr>
            <a:endParaRPr lang="en-US" dirty="0">
              <a:cs typeface="Twinkl"/>
            </a:endParaRPr>
          </a:p>
          <a:p>
            <a:pPr eaLnBrk="1" fontAlgn="auto" hangingPunct="1">
              <a:spcBef>
                <a:spcPts val="0"/>
              </a:spcBef>
              <a:spcAft>
                <a:spcPts val="0"/>
              </a:spcAft>
              <a:defRPr/>
            </a:pPr>
            <a:r>
              <a:rPr lang="en-US" dirty="0">
                <a:cs typeface="Twinkl"/>
              </a:rPr>
              <a:t>She is still famous today.</a:t>
            </a:r>
          </a:p>
          <a:p>
            <a:pPr eaLnBrk="1" fontAlgn="auto" hangingPunct="1">
              <a:spcBef>
                <a:spcPts val="0"/>
              </a:spcBef>
              <a:spcAft>
                <a:spcPts val="0"/>
              </a:spcAft>
              <a:defRPr/>
            </a:pPr>
            <a:endParaRPr lang="en-US" dirty="0">
              <a:latin typeface="+mn-lt"/>
              <a:cs typeface="Twinkl"/>
            </a:endParaRPr>
          </a:p>
        </p:txBody>
      </p:sp>
      <p:pic>
        <p:nvPicPr>
          <p:cNvPr id="9" name="Picture 8">
            <a:extLst>
              <a:ext uri="{FF2B5EF4-FFF2-40B4-BE49-F238E27FC236}">
                <a16:creationId xmlns:a16="http://schemas.microsoft.com/office/drawing/2014/main" id="{8FF59EBD-E005-4419-A94B-2A2138581FA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95913" y="1587500"/>
            <a:ext cx="2647950" cy="445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226D6226-B72B-4F6A-9651-8D894924A38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8346"/>
    </mc:Choice>
    <mc:Fallback>
      <p:transition spd="slow" advTm="383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Effect transition="in" filter="fade">
                                      <p:cBhvr>
                                        <p:cTn id="25" dur="500"/>
                                        <p:tgtEl>
                                          <p:spTgt spid="4">
                                            <p:txEl>
                                              <p:pRg st="2" end="2"/>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4">
                                            <p:txEl>
                                              <p:pRg st="4" end="4"/>
                                            </p:txEl>
                                          </p:spTgt>
                                        </p:tgtEl>
                                        <p:attrNameLst>
                                          <p:attrName>style.visibility</p:attrName>
                                        </p:attrNameLst>
                                      </p:cBhvr>
                                      <p:to>
                                        <p:strVal val="visible"/>
                                      </p:to>
                                    </p:set>
                                    <p:animEffect transition="in" filter="fade">
                                      <p:cBhvr>
                                        <p:cTn id="30" dur="500"/>
                                        <p:tgtEl>
                                          <p:spTgt spid="4">
                                            <p:txEl>
                                              <p:pRg st="4" end="4"/>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animEffect transition="in" filter="fade">
                                      <p:cBhvr>
                                        <p:cTn id="35" dur="500"/>
                                        <p:tgtEl>
                                          <p:spTgt spid="4">
                                            <p:txEl>
                                              <p:pRg st="6" end="6"/>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10" presetClass="entr" presetSubtype="0" fill="hold" nodeType="clickEffect">
                                  <p:stCondLst>
                                    <p:cond delay="0"/>
                                  </p:stCondLst>
                                  <p:childTnLst>
                                    <p:set>
                                      <p:cBhvr>
                                        <p:cTn id="39" dur="1" fill="hold">
                                          <p:stCondLst>
                                            <p:cond delay="0"/>
                                          </p:stCondLst>
                                        </p:cTn>
                                        <p:tgtEl>
                                          <p:spTgt spid="4">
                                            <p:txEl>
                                              <p:pRg st="8" end="8"/>
                                            </p:txEl>
                                          </p:spTgt>
                                        </p:tgtEl>
                                        <p:attrNameLst>
                                          <p:attrName>style.visibility</p:attrName>
                                        </p:attrNameLst>
                                      </p:cBhvr>
                                      <p:to>
                                        <p:strVal val="visible"/>
                                      </p:to>
                                    </p:set>
                                    <p:animEffect transition="in" filter="fade">
                                      <p:cBhvr>
                                        <p:cTn id="40" dur="500"/>
                                        <p:tgtEl>
                                          <p:spTgt spid="4">
                                            <p:txEl>
                                              <p:pRg st="8" end="8"/>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4" fill="hold" display="0">
                  <p:stCondLst>
                    <p:cond delay="indefinite"/>
                  </p:stCondLst>
                  <p:endCondLst>
                    <p:cond evt="onStopAudio" delay="0">
                      <p:tgtEl>
                        <p:sldTgt/>
                      </p:tgtEl>
                    </p:cond>
                  </p:endCondLst>
                </p:cTn>
                <p:tgtEl>
                  <p:spTgt spid="2"/>
                </p:tgtEl>
              </p:cMediaNode>
            </p:audio>
          </p:childTnLst>
        </p:cTn>
      </p:par>
    </p:tnLst>
    <p:bldLst>
      <p:bldP spid="13" grpId="0" animBg="1"/>
      <p:bldP spid="12"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9104ABE2-A470-4EC8-99BD-DBCCE5C2AC25}"/>
              </a:ext>
            </a:extLst>
          </p:cNvPr>
          <p:cNvSpPr>
            <a:spLocks noGrp="1"/>
          </p:cNvSpPr>
          <p:nvPr>
            <p:ph type="title"/>
          </p:nvPr>
        </p:nvSpPr>
        <p:spPr>
          <a:xfrm>
            <a:off x="457200" y="479425"/>
            <a:ext cx="8220075" cy="993775"/>
          </a:xfrm>
        </p:spPr>
        <p:txBody>
          <a:bodyPr/>
          <a:lstStyle/>
          <a:p>
            <a:pPr eaLnBrk="1" hangingPunct="1"/>
            <a:r>
              <a:rPr lang="en-US" altLang="en-US" sz="3000">
                <a:latin typeface="Twinkl SemiBold" charset="0"/>
              </a:rPr>
              <a:t>Why Is Florence Nightingale Remembered?</a:t>
            </a:r>
            <a:endParaRPr lang="en-GB" altLang="en-US" sz="3000">
              <a:latin typeface="Twinkl SemiBold" charset="0"/>
            </a:endParaRPr>
          </a:p>
        </p:txBody>
      </p:sp>
      <p:grpSp>
        <p:nvGrpSpPr>
          <p:cNvPr id="14" name="Group 13">
            <a:extLst>
              <a:ext uri="{FF2B5EF4-FFF2-40B4-BE49-F238E27FC236}">
                <a16:creationId xmlns:a16="http://schemas.microsoft.com/office/drawing/2014/main" id="{F3331F8C-D5B0-47A6-8F2A-64E684590CC8}"/>
              </a:ext>
            </a:extLst>
          </p:cNvPr>
          <p:cNvGrpSpPr>
            <a:grpSpLocks/>
          </p:cNvGrpSpPr>
          <p:nvPr/>
        </p:nvGrpSpPr>
        <p:grpSpPr bwMode="auto">
          <a:xfrm>
            <a:off x="755650" y="3097213"/>
            <a:ext cx="8667750" cy="796925"/>
            <a:chOff x="755650" y="2670377"/>
            <a:chExt cx="8668065" cy="796723"/>
          </a:xfrm>
        </p:grpSpPr>
        <p:sp>
          <p:nvSpPr>
            <p:cNvPr id="10" name="Rectangle 9">
              <a:extLst>
                <a:ext uri="{FF2B5EF4-FFF2-40B4-BE49-F238E27FC236}">
                  <a16:creationId xmlns:a16="http://schemas.microsoft.com/office/drawing/2014/main" id="{F09927DE-FBEF-46E7-8586-29614FE2EA3A}"/>
                </a:ext>
              </a:extLst>
            </p:cNvPr>
            <p:cNvSpPr/>
            <p:nvPr/>
          </p:nvSpPr>
          <p:spPr>
            <a:xfrm>
              <a:off x="755650" y="2925899"/>
              <a:ext cx="7118609" cy="54120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7" name="Rectangle 1">
              <a:extLst>
                <a:ext uri="{FF2B5EF4-FFF2-40B4-BE49-F238E27FC236}">
                  <a16:creationId xmlns:a16="http://schemas.microsoft.com/office/drawing/2014/main" id="{3A898C8A-591B-4867-81C1-0BC739A45363}"/>
                </a:ext>
              </a:extLst>
            </p:cNvPr>
            <p:cNvSpPr>
              <a:spLocks noChangeArrowheads="1"/>
            </p:cNvSpPr>
            <p:nvPr/>
          </p:nvSpPr>
          <p:spPr bwMode="auto">
            <a:xfrm>
              <a:off x="1791016" y="3006731"/>
              <a:ext cx="76326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eaLnBrk="1" hangingPunct="1">
                <a:lnSpc>
                  <a:spcPct val="100000"/>
                </a:lnSpc>
                <a:spcBef>
                  <a:spcPct val="0"/>
                </a:spcBef>
                <a:buFontTx/>
                <a:buNone/>
              </a:pPr>
              <a:r>
                <a:rPr lang="en-US" altLang="en-US" b="1">
                  <a:solidFill>
                    <a:schemeClr val="tx1"/>
                  </a:solidFill>
                </a:rPr>
                <a:t>She changed the way that people thought about nurses.</a:t>
              </a:r>
            </a:p>
          </p:txBody>
        </p:sp>
        <p:pic>
          <p:nvPicPr>
            <p:cNvPr id="11278" name="Picture 3">
              <a:extLst>
                <a:ext uri="{FF2B5EF4-FFF2-40B4-BE49-F238E27FC236}">
                  <a16:creationId xmlns:a16="http://schemas.microsoft.com/office/drawing/2014/main" id="{D1299046-7CC8-445B-8CB8-C54909DB13DB}"/>
                </a:ext>
              </a:extLst>
            </p:cNvPr>
            <p:cNvPicPr>
              <a:picLocks noChangeAspect="1"/>
            </p:cNvPicPr>
            <p:nvPr/>
          </p:nvPicPr>
          <p:blipFill>
            <a:blip r:embed="rId5">
              <a:extLst>
                <a:ext uri="{28A0092B-C50C-407E-A947-70E740481C1C}">
                  <a14:useLocalDpi xmlns:a14="http://schemas.microsoft.com/office/drawing/2010/main" val="0"/>
                </a:ext>
              </a:extLst>
            </a:blip>
            <a:srcRect t="401" b="401"/>
            <a:stretch>
              <a:fillRect/>
            </a:stretch>
          </p:blipFill>
          <p:spPr bwMode="auto">
            <a:xfrm>
              <a:off x="906463" y="2670377"/>
              <a:ext cx="733740" cy="790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oup 12">
            <a:extLst>
              <a:ext uri="{FF2B5EF4-FFF2-40B4-BE49-F238E27FC236}">
                <a16:creationId xmlns:a16="http://schemas.microsoft.com/office/drawing/2014/main" id="{570CBDE2-21E4-43AB-BF0A-4B1DEB4E06CF}"/>
              </a:ext>
            </a:extLst>
          </p:cNvPr>
          <p:cNvGrpSpPr>
            <a:grpSpLocks/>
          </p:cNvGrpSpPr>
          <p:nvPr/>
        </p:nvGrpSpPr>
        <p:grpSpPr bwMode="auto">
          <a:xfrm>
            <a:off x="755650" y="4087813"/>
            <a:ext cx="8667750" cy="885825"/>
            <a:chOff x="755651" y="3660775"/>
            <a:chExt cx="8668065" cy="885615"/>
          </a:xfrm>
        </p:grpSpPr>
        <p:sp>
          <p:nvSpPr>
            <p:cNvPr id="9" name="Rectangle 8">
              <a:extLst>
                <a:ext uri="{FF2B5EF4-FFF2-40B4-BE49-F238E27FC236}">
                  <a16:creationId xmlns:a16="http://schemas.microsoft.com/office/drawing/2014/main" id="{83181777-5065-4740-BF06-67164C6F07EB}"/>
                </a:ext>
              </a:extLst>
            </p:cNvPr>
            <p:cNvSpPr/>
            <p:nvPr/>
          </p:nvSpPr>
          <p:spPr>
            <a:xfrm>
              <a:off x="755651" y="4005180"/>
              <a:ext cx="7166235" cy="54121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4" name="Rectangle 2">
              <a:extLst>
                <a:ext uri="{FF2B5EF4-FFF2-40B4-BE49-F238E27FC236}">
                  <a16:creationId xmlns:a16="http://schemas.microsoft.com/office/drawing/2014/main" id="{DD1028C8-B079-43D1-ACD4-1362AB238F59}"/>
                </a:ext>
              </a:extLst>
            </p:cNvPr>
            <p:cNvSpPr>
              <a:spLocks noChangeArrowheads="1"/>
            </p:cNvSpPr>
            <p:nvPr/>
          </p:nvSpPr>
          <p:spPr bwMode="auto">
            <a:xfrm>
              <a:off x="1791015" y="4091512"/>
              <a:ext cx="76327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eaLnBrk="1" hangingPunct="1">
                <a:lnSpc>
                  <a:spcPct val="100000"/>
                </a:lnSpc>
                <a:spcBef>
                  <a:spcPct val="0"/>
                </a:spcBef>
                <a:buFontTx/>
                <a:buNone/>
              </a:pPr>
              <a:r>
                <a:rPr lang="en-US" altLang="en-US" b="1">
                  <a:solidFill>
                    <a:schemeClr val="tx1"/>
                  </a:solidFill>
                </a:rPr>
                <a:t>She changed the way that people thought about women.</a:t>
              </a:r>
            </a:p>
          </p:txBody>
        </p:sp>
        <p:pic>
          <p:nvPicPr>
            <p:cNvPr id="11275" name="Picture 4">
              <a:extLst>
                <a:ext uri="{FF2B5EF4-FFF2-40B4-BE49-F238E27FC236}">
                  <a16:creationId xmlns:a16="http://schemas.microsoft.com/office/drawing/2014/main" id="{041B7784-A37B-4A47-9EE1-AF729A956EF4}"/>
                </a:ext>
              </a:extLst>
            </p:cNvPr>
            <p:cNvPicPr>
              <a:picLocks noChangeAspect="1"/>
            </p:cNvPicPr>
            <p:nvPr/>
          </p:nvPicPr>
          <p:blipFill>
            <a:blip r:embed="rId6">
              <a:extLst>
                <a:ext uri="{28A0092B-C50C-407E-A947-70E740481C1C}">
                  <a14:useLocalDpi xmlns:a14="http://schemas.microsoft.com/office/drawing/2010/main" val="0"/>
                </a:ext>
              </a:extLst>
            </a:blip>
            <a:srcRect l="578" r="578"/>
            <a:stretch>
              <a:fillRect/>
            </a:stretch>
          </p:blipFill>
          <p:spPr bwMode="auto">
            <a:xfrm>
              <a:off x="945117" y="3660775"/>
              <a:ext cx="786783" cy="885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Group 14">
            <a:extLst>
              <a:ext uri="{FF2B5EF4-FFF2-40B4-BE49-F238E27FC236}">
                <a16:creationId xmlns:a16="http://schemas.microsoft.com/office/drawing/2014/main" id="{C5A6E66E-EE40-4C34-A169-C33EF5E44B72}"/>
              </a:ext>
            </a:extLst>
          </p:cNvPr>
          <p:cNvGrpSpPr>
            <a:grpSpLocks/>
          </p:cNvGrpSpPr>
          <p:nvPr/>
        </p:nvGrpSpPr>
        <p:grpSpPr bwMode="auto">
          <a:xfrm>
            <a:off x="755650" y="1879600"/>
            <a:ext cx="8509000" cy="939800"/>
            <a:chOff x="755650" y="1451885"/>
            <a:chExt cx="8508675" cy="940480"/>
          </a:xfrm>
        </p:grpSpPr>
        <p:sp>
          <p:nvSpPr>
            <p:cNvPr id="11" name="Rectangle 10">
              <a:extLst>
                <a:ext uri="{FF2B5EF4-FFF2-40B4-BE49-F238E27FC236}">
                  <a16:creationId xmlns:a16="http://schemas.microsoft.com/office/drawing/2014/main" id="{8CFBDBDF-E0FB-4759-A927-CE7D0B628373}"/>
                </a:ext>
              </a:extLst>
            </p:cNvPr>
            <p:cNvSpPr/>
            <p:nvPr/>
          </p:nvSpPr>
          <p:spPr>
            <a:xfrm>
              <a:off x="755650" y="1852224"/>
              <a:ext cx="7649871" cy="54014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1271" name="Rectangle 6">
              <a:extLst>
                <a:ext uri="{FF2B5EF4-FFF2-40B4-BE49-F238E27FC236}">
                  <a16:creationId xmlns:a16="http://schemas.microsoft.com/office/drawing/2014/main" id="{38F4F5A4-30BE-4A38-BB7D-8AE5D1DECB0A}"/>
                </a:ext>
              </a:extLst>
            </p:cNvPr>
            <p:cNvSpPr>
              <a:spLocks noChangeArrowheads="1"/>
            </p:cNvSpPr>
            <p:nvPr/>
          </p:nvSpPr>
          <p:spPr bwMode="auto">
            <a:xfrm>
              <a:off x="1631626" y="1930339"/>
              <a:ext cx="76326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eaLnBrk="1" hangingPunct="1">
                <a:lnSpc>
                  <a:spcPct val="100000"/>
                </a:lnSpc>
                <a:spcBef>
                  <a:spcPct val="0"/>
                </a:spcBef>
                <a:buFontTx/>
                <a:buNone/>
              </a:pPr>
              <a:r>
                <a:rPr lang="en-US" altLang="en-US" b="1">
                  <a:solidFill>
                    <a:schemeClr val="tx1"/>
                  </a:solidFill>
                </a:rPr>
                <a:t>She changed the way that hospitals looked after their patients.</a:t>
              </a:r>
            </a:p>
          </p:txBody>
        </p:sp>
        <p:pic>
          <p:nvPicPr>
            <p:cNvPr id="11272" name="Picture 5">
              <a:extLst>
                <a:ext uri="{FF2B5EF4-FFF2-40B4-BE49-F238E27FC236}">
                  <a16:creationId xmlns:a16="http://schemas.microsoft.com/office/drawing/2014/main" id="{7B92A4F3-0062-4AB2-8E48-8B098C8995C2}"/>
                </a:ext>
              </a:extLst>
            </p:cNvPr>
            <p:cNvPicPr>
              <a:picLocks noChangeAspect="1"/>
            </p:cNvPicPr>
            <p:nvPr/>
          </p:nvPicPr>
          <p:blipFill>
            <a:blip r:embed="rId7">
              <a:extLst>
                <a:ext uri="{28A0092B-C50C-407E-A947-70E740481C1C}">
                  <a14:useLocalDpi xmlns:a14="http://schemas.microsoft.com/office/drawing/2010/main" val="0"/>
                </a:ext>
              </a:extLst>
            </a:blip>
            <a:srcRect l="27" r="27"/>
            <a:stretch>
              <a:fillRect/>
            </a:stretch>
          </p:blipFill>
          <p:spPr bwMode="auto">
            <a:xfrm>
              <a:off x="922661" y="1451885"/>
              <a:ext cx="732588" cy="93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 name="Audio 3">
            <a:hlinkClick r:id="" action="ppaction://media"/>
            <a:extLst>
              <a:ext uri="{FF2B5EF4-FFF2-40B4-BE49-F238E27FC236}">
                <a16:creationId xmlns:a16="http://schemas.microsoft.com/office/drawing/2014/main" id="{D328E1B9-FF28-4214-B9E0-737EEDEF82D4}"/>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440738" y="6154738"/>
            <a:ext cx="487362" cy="487362"/>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8319"/>
    </mc:Choice>
    <mc:Fallback>
      <p:transition spd="slow" advTm="183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171CDD3-E38F-4EE0-8D91-8F1185FB2627}"/>
              </a:ext>
            </a:extLst>
          </p:cNvPr>
          <p:cNvSpPr/>
          <p:nvPr/>
        </p:nvSpPr>
        <p:spPr>
          <a:xfrm>
            <a:off x="1836738" y="4883150"/>
            <a:ext cx="3148012" cy="484188"/>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Rectangle 14">
            <a:extLst>
              <a:ext uri="{FF2B5EF4-FFF2-40B4-BE49-F238E27FC236}">
                <a16:creationId xmlns:a16="http://schemas.microsoft.com/office/drawing/2014/main" id="{4DEC88B7-919E-400D-B5A1-65CF1E8252CB}"/>
              </a:ext>
            </a:extLst>
          </p:cNvPr>
          <p:cNvSpPr/>
          <p:nvPr/>
        </p:nvSpPr>
        <p:spPr>
          <a:xfrm>
            <a:off x="755650" y="4010025"/>
            <a:ext cx="4419600" cy="484188"/>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9E1C443F-E01B-42AA-96FC-E42B55E51544}"/>
              </a:ext>
            </a:extLst>
          </p:cNvPr>
          <p:cNvSpPr/>
          <p:nvPr/>
        </p:nvSpPr>
        <p:spPr>
          <a:xfrm>
            <a:off x="2012950" y="3182938"/>
            <a:ext cx="5368925" cy="484187"/>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3" name="Title 20">
            <a:extLst>
              <a:ext uri="{FF2B5EF4-FFF2-40B4-BE49-F238E27FC236}">
                <a16:creationId xmlns:a16="http://schemas.microsoft.com/office/drawing/2014/main" id="{D73C8769-0B45-4E68-ADEF-DD444FDE135F}"/>
              </a:ext>
            </a:extLst>
          </p:cNvPr>
          <p:cNvSpPr>
            <a:spLocks noGrp="1"/>
          </p:cNvSpPr>
          <p:nvPr>
            <p:ph type="title"/>
          </p:nvPr>
        </p:nvSpPr>
        <p:spPr>
          <a:xfrm>
            <a:off x="457200" y="479425"/>
            <a:ext cx="8220075" cy="993775"/>
          </a:xfrm>
        </p:spPr>
        <p:txBody>
          <a:bodyPr/>
          <a:lstStyle/>
          <a:p>
            <a:pPr eaLnBrk="1" hangingPunct="1"/>
            <a:r>
              <a:rPr lang="en-US" altLang="en-US" sz="3000">
                <a:latin typeface="Twinkl SemiBold" charset="0"/>
              </a:rPr>
              <a:t>How Did Florence Nightingale Help?</a:t>
            </a:r>
            <a:endParaRPr lang="en-GB" altLang="en-US" sz="3000">
              <a:latin typeface="Twinkl SemiBold" charset="0"/>
            </a:endParaRPr>
          </a:p>
        </p:txBody>
      </p:sp>
      <p:sp>
        <p:nvSpPr>
          <p:cNvPr id="12294" name="Rectangle 3">
            <a:extLst>
              <a:ext uri="{FF2B5EF4-FFF2-40B4-BE49-F238E27FC236}">
                <a16:creationId xmlns:a16="http://schemas.microsoft.com/office/drawing/2014/main" id="{1D0BC7DD-D231-41C4-B6B6-959804C3543E}"/>
              </a:ext>
            </a:extLst>
          </p:cNvPr>
          <p:cNvSpPr>
            <a:spLocks noChangeArrowheads="1"/>
          </p:cNvSpPr>
          <p:nvPr/>
        </p:nvSpPr>
        <p:spPr bwMode="auto">
          <a:xfrm>
            <a:off x="755650" y="1289050"/>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algn="ctr" eaLnBrk="1" hangingPunct="1">
              <a:lnSpc>
                <a:spcPct val="100000"/>
              </a:lnSpc>
              <a:spcBef>
                <a:spcPct val="0"/>
              </a:spcBef>
              <a:buFontTx/>
              <a:buNone/>
            </a:pPr>
            <a:r>
              <a:rPr lang="en-US" altLang="en-US" b="1">
                <a:solidFill>
                  <a:schemeClr val="tx1"/>
                </a:solidFill>
              </a:rPr>
              <a:t>She changed the way hospitals looked after their patients.</a:t>
            </a:r>
            <a:endParaRPr lang="en-GB" altLang="en-US">
              <a:solidFill>
                <a:schemeClr val="tx1"/>
              </a:solidFill>
            </a:endParaRPr>
          </a:p>
        </p:txBody>
      </p:sp>
      <p:sp>
        <p:nvSpPr>
          <p:cNvPr id="5" name="Rectangle 4">
            <a:extLst>
              <a:ext uri="{FF2B5EF4-FFF2-40B4-BE49-F238E27FC236}">
                <a16:creationId xmlns:a16="http://schemas.microsoft.com/office/drawing/2014/main" id="{62F071CC-917B-4E36-BC70-1ECA38C96E6B}"/>
              </a:ext>
            </a:extLst>
          </p:cNvPr>
          <p:cNvSpPr>
            <a:spLocks noChangeArrowheads="1"/>
          </p:cNvSpPr>
          <p:nvPr/>
        </p:nvSpPr>
        <p:spPr bwMode="auto">
          <a:xfrm>
            <a:off x="755650" y="1682750"/>
            <a:ext cx="76327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eaLnBrk="1" hangingPunct="1">
              <a:lnSpc>
                <a:spcPct val="100000"/>
              </a:lnSpc>
              <a:spcBef>
                <a:spcPct val="0"/>
              </a:spcBef>
              <a:buFontTx/>
              <a:buNone/>
            </a:pPr>
            <a:r>
              <a:rPr lang="en-US" altLang="en-US">
                <a:solidFill>
                  <a:schemeClr val="tx1"/>
                </a:solidFill>
              </a:rPr>
              <a:t>Before Florence Nightingale arrived at the Scutai Hospital, hospitals were overcrowded and filthy dirty. Rats ran everywhere! There were no proper toilets and the drains were blocked. The smell was terrible! There were not enough beds so men lay on the floor. Their clothes and bandages were dirty because they were hardly ever changed. There weren’t enough doctors to help the patients and more soldiers were dying from diseases than in battles. </a:t>
            </a:r>
          </a:p>
          <a:p>
            <a:pPr eaLnBrk="1" hangingPunct="1">
              <a:lnSpc>
                <a:spcPct val="100000"/>
              </a:lnSpc>
              <a:spcBef>
                <a:spcPct val="0"/>
              </a:spcBef>
              <a:buFontTx/>
              <a:buNone/>
            </a:pPr>
            <a:r>
              <a:rPr lang="en-US" altLang="en-US">
                <a:solidFill>
                  <a:schemeClr val="tx1"/>
                </a:solidFill>
              </a:rPr>
              <a:t>                  </a:t>
            </a:r>
          </a:p>
          <a:p>
            <a:pPr eaLnBrk="1" hangingPunct="1">
              <a:lnSpc>
                <a:spcPct val="100000"/>
              </a:lnSpc>
              <a:spcBef>
                <a:spcPct val="0"/>
              </a:spcBef>
              <a:buFontTx/>
              <a:buNone/>
            </a:pPr>
            <a:r>
              <a:rPr lang="en-US" altLang="en-US">
                <a:solidFill>
                  <a:schemeClr val="tx1"/>
                </a:solidFill>
              </a:rPr>
              <a:t>Florence Nightingale knew </a:t>
            </a:r>
          </a:p>
          <a:p>
            <a:pPr eaLnBrk="1" hangingPunct="1">
              <a:lnSpc>
                <a:spcPct val="100000"/>
              </a:lnSpc>
              <a:spcBef>
                <a:spcPct val="0"/>
              </a:spcBef>
              <a:buFontTx/>
              <a:buNone/>
            </a:pPr>
            <a:r>
              <a:rPr lang="en-US" altLang="en-US">
                <a:solidFill>
                  <a:schemeClr val="tx1"/>
                </a:solidFill>
              </a:rPr>
              <a:t>she had to change the way </a:t>
            </a:r>
          </a:p>
          <a:p>
            <a:pPr eaLnBrk="1" hangingPunct="1">
              <a:lnSpc>
                <a:spcPct val="100000"/>
              </a:lnSpc>
              <a:spcBef>
                <a:spcPct val="0"/>
              </a:spcBef>
              <a:buFontTx/>
              <a:buNone/>
            </a:pPr>
            <a:r>
              <a:rPr lang="en-US" altLang="en-US">
                <a:solidFill>
                  <a:schemeClr val="tx1"/>
                </a:solidFill>
              </a:rPr>
              <a:t>hospitals looked after their patients. </a:t>
            </a:r>
          </a:p>
          <a:p>
            <a:pPr eaLnBrk="1" hangingPunct="1">
              <a:lnSpc>
                <a:spcPct val="100000"/>
              </a:lnSpc>
              <a:spcBef>
                <a:spcPct val="0"/>
              </a:spcBef>
              <a:buFontTx/>
              <a:buNone/>
            </a:pPr>
            <a:r>
              <a:rPr lang="en-US" altLang="en-US">
                <a:solidFill>
                  <a:schemeClr val="tx1"/>
                </a:solidFill>
              </a:rPr>
              <a:t> </a:t>
            </a:r>
          </a:p>
          <a:p>
            <a:pPr eaLnBrk="1" hangingPunct="1">
              <a:lnSpc>
                <a:spcPct val="100000"/>
              </a:lnSpc>
              <a:spcBef>
                <a:spcPct val="0"/>
              </a:spcBef>
              <a:buFontTx/>
              <a:buNone/>
            </a:pPr>
            <a:endParaRPr lang="en-US" altLang="en-US">
              <a:solidFill>
                <a:schemeClr val="tx1"/>
              </a:solidFill>
            </a:endParaRPr>
          </a:p>
          <a:p>
            <a:pPr eaLnBrk="1" hangingPunct="1">
              <a:lnSpc>
                <a:spcPct val="100000"/>
              </a:lnSpc>
              <a:spcBef>
                <a:spcPct val="0"/>
              </a:spcBef>
              <a:buFontTx/>
              <a:buNone/>
            </a:pPr>
            <a:endParaRPr lang="en-US" altLang="en-US">
              <a:solidFill>
                <a:schemeClr val="tx1"/>
              </a:solidFill>
            </a:endParaRPr>
          </a:p>
          <a:p>
            <a:pPr eaLnBrk="1" hangingPunct="1">
              <a:lnSpc>
                <a:spcPct val="100000"/>
              </a:lnSpc>
              <a:spcBef>
                <a:spcPct val="0"/>
              </a:spcBef>
              <a:buFontTx/>
              <a:buNone/>
            </a:pPr>
            <a:r>
              <a:rPr lang="en-US" altLang="en-US">
                <a:solidFill>
                  <a:schemeClr val="tx1"/>
                </a:solidFill>
              </a:rPr>
              <a:t> </a:t>
            </a:r>
          </a:p>
          <a:p>
            <a:pPr eaLnBrk="1" hangingPunct="1">
              <a:lnSpc>
                <a:spcPct val="100000"/>
              </a:lnSpc>
              <a:spcBef>
                <a:spcPct val="0"/>
              </a:spcBef>
              <a:buFontTx/>
              <a:buNone/>
            </a:pPr>
            <a:endParaRPr lang="en-US" altLang="en-US">
              <a:solidFill>
                <a:schemeClr val="tx1"/>
              </a:solidFill>
            </a:endParaRPr>
          </a:p>
        </p:txBody>
      </p:sp>
      <p:pic>
        <p:nvPicPr>
          <p:cNvPr id="12296" name="Picture 3">
            <a:extLst>
              <a:ext uri="{FF2B5EF4-FFF2-40B4-BE49-F238E27FC236}">
                <a16:creationId xmlns:a16="http://schemas.microsoft.com/office/drawing/2014/main" id="{0FAEE13E-C29B-446F-9316-D817574B46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6125" y="3560763"/>
            <a:ext cx="3751263"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Audio 8">
            <a:hlinkClick r:id="" action="ppaction://media"/>
            <a:extLst>
              <a:ext uri="{FF2B5EF4-FFF2-40B4-BE49-F238E27FC236}">
                <a16:creationId xmlns:a16="http://schemas.microsoft.com/office/drawing/2014/main" id="{AC8248D9-BE14-462A-A1BA-FAA51F62165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3579"/>
    </mc:Choice>
    <mc:Fallback>
      <p:transition spd="slow" advTm="535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
                                        <p:tgtEl>
                                          <p:spTgt spid="5">
                                            <p:txEl>
                                              <p:pRg st="0" end="0"/>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fade">
                                      <p:cBhvr>
                                        <p:cTn id="16" dur="500"/>
                                        <p:tgtEl>
                                          <p:spTgt spid="5">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Effect transition="in" filter="fade">
                                      <p:cBhvr>
                                        <p:cTn id="26" dur="500"/>
                                        <p:tgtEl>
                                          <p:spTgt spid="5">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Effect transition="in" filter="fade">
                                      <p:cBhvr>
                                        <p:cTn id="31" dur="500"/>
                                        <p:tgtEl>
                                          <p:spTgt spid="5">
                                            <p:txEl>
                                              <p:pRg st="4" end="4"/>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nodeType="clickEffect">
                                  <p:stCondLst>
                                    <p:cond delay="0"/>
                                  </p:stCondLst>
                                  <p:childTnLst>
                                    <p:set>
                                      <p:cBhvr>
                                        <p:cTn id="35" dur="1" fill="hold">
                                          <p:stCondLst>
                                            <p:cond delay="0"/>
                                          </p:stCondLst>
                                        </p:cTn>
                                        <p:tgtEl>
                                          <p:spTgt spid="5">
                                            <p:txEl>
                                              <p:pRg st="5" end="5"/>
                                            </p:txEl>
                                          </p:spTgt>
                                        </p:tgtEl>
                                        <p:attrNameLst>
                                          <p:attrName>style.visibility</p:attrName>
                                        </p:attrNameLst>
                                      </p:cBhvr>
                                      <p:to>
                                        <p:strVal val="visible"/>
                                      </p:to>
                                    </p:set>
                                    <p:animEffect transition="in" filter="fade">
                                      <p:cBhvr>
                                        <p:cTn id="36" dur="500"/>
                                        <p:tgtEl>
                                          <p:spTgt spid="5">
                                            <p:txEl>
                                              <p:pRg st="5" end="5"/>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nodeType="clickEffect">
                                  <p:stCondLst>
                                    <p:cond delay="0"/>
                                  </p:stCondLst>
                                  <p:childTnLst>
                                    <p:set>
                                      <p:cBhvr>
                                        <p:cTn id="43" dur="1" fill="hold">
                                          <p:stCondLst>
                                            <p:cond delay="0"/>
                                          </p:stCondLst>
                                        </p:cTn>
                                        <p:tgtEl>
                                          <p:spTgt spid="5">
                                            <p:txEl>
                                              <p:pRg st="8" end="8"/>
                                            </p:txEl>
                                          </p:spTgt>
                                        </p:tgtEl>
                                        <p:attrNameLst>
                                          <p:attrName>style.visibility</p:attrName>
                                        </p:attrNameLst>
                                      </p:cBhvr>
                                      <p:to>
                                        <p:strVal val="visible"/>
                                      </p:to>
                                    </p:set>
                                    <p:animEffect transition="in" filter="fade">
                                      <p:cBhvr>
                                        <p:cTn id="44" dur="500"/>
                                        <p:tgtEl>
                                          <p:spTgt spid="5">
                                            <p:txEl>
                                              <p:pRg st="8" end="8"/>
                                            </p:tx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1" fill="hold" display="0">
                  <p:stCondLst>
                    <p:cond delay="indefinite"/>
                  </p:stCondLst>
                  <p:endCondLst>
                    <p:cond evt="onStopAudio" delay="0">
                      <p:tgtEl>
                        <p:sldTgt/>
                      </p:tgtEl>
                    </p:cond>
                  </p:endCondLst>
                </p:cTn>
                <p:tgtEl>
                  <p:spTgt spid="9"/>
                </p:tgtEl>
              </p:cMediaNode>
            </p:audio>
          </p:childTnLst>
        </p:cTn>
      </p:par>
    </p:tnLst>
    <p:bldLst>
      <p:bldP spid="16" grpId="0" animBg="1"/>
      <p:bldP spid="1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FCA29CCF-35D1-44AF-9BB4-6E31FE35E098}"/>
              </a:ext>
            </a:extLst>
          </p:cNvPr>
          <p:cNvSpPr>
            <a:spLocks noGrp="1"/>
          </p:cNvSpPr>
          <p:nvPr>
            <p:ph type="title"/>
          </p:nvPr>
        </p:nvSpPr>
        <p:spPr>
          <a:xfrm>
            <a:off x="457200" y="479425"/>
            <a:ext cx="8220075" cy="993775"/>
          </a:xfrm>
        </p:spPr>
        <p:txBody>
          <a:bodyPr/>
          <a:lstStyle/>
          <a:p>
            <a:r>
              <a:rPr lang="en-US" altLang="en-US" sz="3600">
                <a:latin typeface="Twinkl SemiBold" charset="0"/>
              </a:rPr>
              <a:t>How Did Florence Nightingale Help?</a:t>
            </a:r>
            <a:endParaRPr lang="en-GB" altLang="en-US" sz="3600">
              <a:latin typeface="Twinkl SemiBold" charset="0"/>
            </a:endParaRPr>
          </a:p>
        </p:txBody>
      </p:sp>
      <p:pic>
        <p:nvPicPr>
          <p:cNvPr id="4" name="Picture 3">
            <a:extLst>
              <a:ext uri="{FF2B5EF4-FFF2-40B4-BE49-F238E27FC236}">
                <a16:creationId xmlns:a16="http://schemas.microsoft.com/office/drawing/2014/main" id="{1FCD64C4-6F47-4F25-8290-0F17CF28201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990850" y="4908550"/>
            <a:ext cx="1511300"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EF7F1BCE-4592-407F-A746-51CDFA7FA21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275513" y="2665413"/>
            <a:ext cx="1355725" cy="298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a:extLst>
              <a:ext uri="{FF2B5EF4-FFF2-40B4-BE49-F238E27FC236}">
                <a16:creationId xmlns:a16="http://schemas.microsoft.com/office/drawing/2014/main" id="{EB4A1791-182D-461B-960A-8C1895F5B767}"/>
              </a:ext>
            </a:extLst>
          </p:cNvPr>
          <p:cNvGrpSpPr>
            <a:grpSpLocks/>
          </p:cNvGrpSpPr>
          <p:nvPr/>
        </p:nvGrpSpPr>
        <p:grpSpPr bwMode="auto">
          <a:xfrm>
            <a:off x="5159375" y="2566988"/>
            <a:ext cx="1673225" cy="631825"/>
            <a:chOff x="4356127" y="5117851"/>
            <a:chExt cx="2422177" cy="915983"/>
          </a:xfrm>
        </p:grpSpPr>
        <p:pic>
          <p:nvPicPr>
            <p:cNvPr id="13319" name="Picture 8">
              <a:extLst>
                <a:ext uri="{FF2B5EF4-FFF2-40B4-BE49-F238E27FC236}">
                  <a16:creationId xmlns:a16="http://schemas.microsoft.com/office/drawing/2014/main" id="{D3659C82-9C06-4285-8D6F-64DFB8DB9FA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356127" y="5119465"/>
              <a:ext cx="2422177" cy="91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7">
              <a:extLst>
                <a:ext uri="{FF2B5EF4-FFF2-40B4-BE49-F238E27FC236}">
                  <a16:creationId xmlns:a16="http://schemas.microsoft.com/office/drawing/2014/main" id="{E3FE16C7-B099-4799-AC77-B7C8ABE4113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381587" y="5117851"/>
              <a:ext cx="849309" cy="6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1" name="Picture 2">
              <a:extLst>
                <a:ext uri="{FF2B5EF4-FFF2-40B4-BE49-F238E27FC236}">
                  <a16:creationId xmlns:a16="http://schemas.microsoft.com/office/drawing/2014/main" id="{909A4DA7-D844-460C-B464-B31A7F1084F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519123">
              <a:off x="4672081" y="5138461"/>
              <a:ext cx="930516" cy="830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2" name="Picture 9">
              <a:extLst>
                <a:ext uri="{FF2B5EF4-FFF2-40B4-BE49-F238E27FC236}">
                  <a16:creationId xmlns:a16="http://schemas.microsoft.com/office/drawing/2014/main" id="{A7619A5D-4D46-4009-8687-AC16A44846CC}"/>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5255889" y="5576649"/>
              <a:ext cx="889084" cy="35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3" name="Picture 6">
              <a:extLst>
                <a:ext uri="{FF2B5EF4-FFF2-40B4-BE49-F238E27FC236}">
                  <a16:creationId xmlns:a16="http://schemas.microsoft.com/office/drawing/2014/main" id="{8BB56A1F-E010-46DE-9F1F-02F3691744D6}"/>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264591" y="5449300"/>
              <a:ext cx="623627" cy="454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TextBox 13">
            <a:extLst>
              <a:ext uri="{FF2B5EF4-FFF2-40B4-BE49-F238E27FC236}">
                <a16:creationId xmlns:a16="http://schemas.microsoft.com/office/drawing/2014/main" id="{93B85245-16E1-4114-AE48-978D3910FC30}"/>
              </a:ext>
            </a:extLst>
          </p:cNvPr>
          <p:cNvSpPr txBox="1"/>
          <p:nvPr/>
        </p:nvSpPr>
        <p:spPr>
          <a:xfrm>
            <a:off x="946150" y="1492250"/>
            <a:ext cx="7242175" cy="4800600"/>
          </a:xfrm>
          <a:prstGeom prst="rect">
            <a:avLst/>
          </a:prstGeom>
          <a:noFill/>
        </p:spPr>
        <p:txBody>
          <a:bodyPr>
            <a:spAutoFit/>
          </a:bodyPr>
          <a:lstStyle/>
          <a:p>
            <a:pPr>
              <a:defRPr/>
            </a:pPr>
            <a:r>
              <a:rPr lang="en-GB" dirty="0"/>
              <a:t>Florence worked for twenty hours a day to improve the hospital.  </a:t>
            </a:r>
          </a:p>
          <a:p>
            <a:pPr>
              <a:defRPr/>
            </a:pPr>
            <a:r>
              <a:rPr lang="en-GB" dirty="0"/>
              <a:t>She…</a:t>
            </a:r>
          </a:p>
          <a:p>
            <a:pPr marL="285750" indent="-285750">
              <a:buFont typeface="Arial" panose="020B0604020202020204" pitchFamily="34" charset="0"/>
              <a:buChar char="•"/>
              <a:defRPr/>
            </a:pPr>
            <a:r>
              <a:rPr lang="en-GB" dirty="0"/>
              <a:t>Scrubbed the floors</a:t>
            </a:r>
          </a:p>
          <a:p>
            <a:pPr marL="285750" indent="-285750">
              <a:buFont typeface="Arial" panose="020B0604020202020204" pitchFamily="34" charset="0"/>
              <a:buChar char="•"/>
              <a:defRPr/>
            </a:pPr>
            <a:r>
              <a:rPr lang="en-GB" dirty="0"/>
              <a:t>Cleaned the wards</a:t>
            </a:r>
          </a:p>
          <a:p>
            <a:pPr marL="285750" indent="-285750">
              <a:buFont typeface="Arial" panose="020B0604020202020204" pitchFamily="34" charset="0"/>
              <a:buChar char="•"/>
              <a:defRPr/>
            </a:pPr>
            <a:r>
              <a:rPr lang="en-GB" dirty="0"/>
              <a:t>Washed the bedclothes</a:t>
            </a:r>
          </a:p>
          <a:p>
            <a:pPr marL="285750" indent="-285750">
              <a:buFont typeface="Arial" panose="020B0604020202020204" pitchFamily="34" charset="0"/>
              <a:buChar char="•"/>
              <a:defRPr/>
            </a:pPr>
            <a:r>
              <a:rPr lang="en-GB" dirty="0"/>
              <a:t>Provided fresh, healthy food</a:t>
            </a:r>
          </a:p>
          <a:p>
            <a:pPr marL="285750" indent="-285750">
              <a:buFont typeface="Arial" panose="020B0604020202020204" pitchFamily="34" charset="0"/>
              <a:buChar char="•"/>
              <a:defRPr/>
            </a:pPr>
            <a:r>
              <a:rPr lang="en-GB" dirty="0"/>
              <a:t>Paid men to clear the drains</a:t>
            </a:r>
          </a:p>
          <a:p>
            <a:pPr marL="285750" indent="-285750">
              <a:buFont typeface="Arial" panose="020B0604020202020204" pitchFamily="34" charset="0"/>
              <a:buChar char="•"/>
              <a:defRPr/>
            </a:pPr>
            <a:r>
              <a:rPr lang="en-GB" dirty="0"/>
              <a:t>Changed bandages and kept wounds clean</a:t>
            </a:r>
          </a:p>
          <a:p>
            <a:pPr marL="285750" indent="-285750">
              <a:buFont typeface="Arial" panose="020B0604020202020204" pitchFamily="34" charset="0"/>
              <a:buChar char="•"/>
              <a:defRPr/>
            </a:pPr>
            <a:r>
              <a:rPr lang="en-GB" dirty="0"/>
              <a:t>Made sure the soldiers were properly fed and clothes</a:t>
            </a:r>
          </a:p>
          <a:p>
            <a:pPr marL="285750" indent="-285750">
              <a:buFont typeface="Arial" panose="020B0604020202020204" pitchFamily="34" charset="0"/>
              <a:buChar char="•"/>
              <a:defRPr/>
            </a:pPr>
            <a:r>
              <a:rPr lang="en-GB" dirty="0"/>
              <a:t>At night Florence walked around the wards to make sure</a:t>
            </a:r>
          </a:p>
          <a:p>
            <a:pPr>
              <a:defRPr/>
            </a:pPr>
            <a:r>
              <a:rPr lang="en-GB" dirty="0"/>
              <a:t>    the men were comfortable.</a:t>
            </a:r>
          </a:p>
          <a:p>
            <a:pPr marL="285750" indent="-285750">
              <a:buFont typeface="Arial" panose="020B0604020202020204" pitchFamily="34" charset="0"/>
              <a:buChar char="•"/>
              <a:defRPr/>
            </a:pPr>
            <a:r>
              <a:rPr lang="en-GB" dirty="0"/>
              <a:t>Florence trained a team of nurses to help her improve </a:t>
            </a:r>
          </a:p>
          <a:p>
            <a:pPr>
              <a:defRPr/>
            </a:pPr>
            <a:r>
              <a:rPr lang="en-GB" dirty="0"/>
              <a:t>    hospitals</a:t>
            </a:r>
          </a:p>
          <a:p>
            <a:pPr>
              <a:defRPr/>
            </a:pPr>
            <a:endParaRPr lang="en-GB" dirty="0"/>
          </a:p>
          <a:p>
            <a:pPr>
              <a:defRPr/>
            </a:pPr>
            <a:r>
              <a:rPr lang="en-GB" dirty="0"/>
              <a:t> </a:t>
            </a:r>
          </a:p>
          <a:p>
            <a:pPr>
              <a:defRPr/>
            </a:pPr>
            <a:endParaRPr lang="en-GB" dirty="0"/>
          </a:p>
          <a:p>
            <a:pPr marL="285750" indent="-285750">
              <a:buFont typeface="Arial" panose="020B0604020202020204" pitchFamily="34" charset="0"/>
              <a:buChar char="•"/>
              <a:defRPr/>
            </a:pPr>
            <a:endParaRPr lang="en-GB" dirty="0"/>
          </a:p>
        </p:txBody>
      </p:sp>
      <p:pic>
        <p:nvPicPr>
          <p:cNvPr id="11" name="Audio 10">
            <a:hlinkClick r:id="" action="ppaction://media"/>
            <a:extLst>
              <a:ext uri="{FF2B5EF4-FFF2-40B4-BE49-F238E27FC236}">
                <a16:creationId xmlns:a16="http://schemas.microsoft.com/office/drawing/2014/main" id="{D181F687-704C-40D7-BA9D-60C17806CE29}"/>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4068"/>
    </mc:Choice>
    <mc:Fallback>
      <p:transition spd="slow" advTm="54068"/>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par>
                                <p:cTn id="7" presetID="10"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500"/>
                                        <p:tgtEl>
                                          <p:spTgt spid="4"/>
                                        </p:tgtEl>
                                      </p:cBhvr>
                                    </p:animEffect>
                                  </p:childTnLst>
                                </p:cTn>
                              </p:par>
                              <p:par>
                                <p:cTn id="10" presetID="10"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1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0D70A4-5B23-4D67-8B6F-205BA8991EA5}"/>
              </a:ext>
            </a:extLst>
          </p:cNvPr>
          <p:cNvSpPr/>
          <p:nvPr/>
        </p:nvSpPr>
        <p:spPr>
          <a:xfrm>
            <a:off x="755650" y="1890713"/>
            <a:ext cx="6659563" cy="215265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Title 20">
            <a:extLst>
              <a:ext uri="{FF2B5EF4-FFF2-40B4-BE49-F238E27FC236}">
                <a16:creationId xmlns:a16="http://schemas.microsoft.com/office/drawing/2014/main" id="{2C5E9A96-AD06-47E1-BBFF-B85D2307D5B2}"/>
              </a:ext>
            </a:extLst>
          </p:cNvPr>
          <p:cNvSpPr>
            <a:spLocks noGrp="1"/>
          </p:cNvSpPr>
          <p:nvPr>
            <p:ph type="title"/>
          </p:nvPr>
        </p:nvSpPr>
        <p:spPr>
          <a:xfrm>
            <a:off x="457200" y="479425"/>
            <a:ext cx="8220075" cy="993775"/>
          </a:xfrm>
        </p:spPr>
        <p:txBody>
          <a:bodyPr/>
          <a:lstStyle/>
          <a:p>
            <a:pPr eaLnBrk="1" hangingPunct="1"/>
            <a:r>
              <a:rPr lang="en-US" altLang="en-US" sz="3000">
                <a:latin typeface="Twinkl SemiBold" charset="0"/>
              </a:rPr>
              <a:t>How Did Florence Nightingale Help?</a:t>
            </a:r>
            <a:endParaRPr lang="en-GB" altLang="en-US" sz="3000">
              <a:latin typeface="Twinkl SemiBold" charset="0"/>
            </a:endParaRPr>
          </a:p>
        </p:txBody>
      </p:sp>
      <p:sp>
        <p:nvSpPr>
          <p:cNvPr id="5" name="Rectangle 4">
            <a:extLst>
              <a:ext uri="{FF2B5EF4-FFF2-40B4-BE49-F238E27FC236}">
                <a16:creationId xmlns:a16="http://schemas.microsoft.com/office/drawing/2014/main" id="{75C7CA7E-C96A-4B35-8577-EDF84BCE6216}"/>
              </a:ext>
            </a:extLst>
          </p:cNvPr>
          <p:cNvSpPr>
            <a:spLocks noChangeArrowheads="1"/>
          </p:cNvSpPr>
          <p:nvPr/>
        </p:nvSpPr>
        <p:spPr bwMode="auto">
          <a:xfrm>
            <a:off x="755650" y="1779588"/>
            <a:ext cx="4830763"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eaLnBrk="1" hangingPunct="1">
              <a:lnSpc>
                <a:spcPct val="100000"/>
              </a:lnSpc>
              <a:spcBef>
                <a:spcPct val="0"/>
              </a:spcBef>
              <a:buFontTx/>
              <a:buNone/>
            </a:pPr>
            <a:endParaRPr lang="en-US" altLang="en-US">
              <a:solidFill>
                <a:schemeClr val="tx1"/>
              </a:solidFill>
            </a:endParaRPr>
          </a:p>
          <a:p>
            <a:pPr eaLnBrk="1" hangingPunct="1">
              <a:lnSpc>
                <a:spcPct val="100000"/>
              </a:lnSpc>
              <a:spcBef>
                <a:spcPct val="0"/>
              </a:spcBef>
              <a:buFontTx/>
              <a:buNone/>
            </a:pPr>
            <a:r>
              <a:rPr lang="en-US" altLang="en-US">
                <a:solidFill>
                  <a:schemeClr val="tx1"/>
                </a:solidFill>
              </a:rPr>
              <a:t>Florence Nightingale showed that trained nurses and clean hospitals could help sick people to get better.</a:t>
            </a:r>
          </a:p>
          <a:p>
            <a:pPr eaLnBrk="1" hangingPunct="1">
              <a:lnSpc>
                <a:spcPct val="100000"/>
              </a:lnSpc>
              <a:spcBef>
                <a:spcPct val="0"/>
              </a:spcBef>
              <a:buFontTx/>
              <a:buNone/>
            </a:pPr>
            <a:endParaRPr lang="en-US" altLang="en-US">
              <a:solidFill>
                <a:schemeClr val="tx1"/>
              </a:solidFill>
            </a:endParaRPr>
          </a:p>
          <a:p>
            <a:pPr eaLnBrk="1" hangingPunct="1">
              <a:lnSpc>
                <a:spcPct val="100000"/>
              </a:lnSpc>
              <a:spcBef>
                <a:spcPct val="0"/>
              </a:spcBef>
              <a:buFontTx/>
              <a:buNone/>
            </a:pPr>
            <a:r>
              <a:rPr lang="en-US" altLang="en-US">
                <a:solidFill>
                  <a:schemeClr val="tx1"/>
                </a:solidFill>
              </a:rPr>
              <a:t>Because of this, she is called the</a:t>
            </a:r>
            <a:r>
              <a:rPr lang="en-US" altLang="en-US" b="1">
                <a:solidFill>
                  <a:schemeClr val="tx1"/>
                </a:solidFill>
              </a:rPr>
              <a:t> </a:t>
            </a:r>
            <a:r>
              <a:rPr lang="en-US" altLang="en-US">
                <a:solidFill>
                  <a:schemeClr val="tx1"/>
                </a:solidFill>
              </a:rPr>
              <a:t>founder</a:t>
            </a:r>
            <a:r>
              <a:rPr lang="en-US" altLang="en-US" b="1">
                <a:solidFill>
                  <a:schemeClr val="tx1"/>
                </a:solidFill>
              </a:rPr>
              <a:t> </a:t>
            </a:r>
            <a:r>
              <a:rPr lang="en-US" altLang="en-US">
                <a:solidFill>
                  <a:schemeClr val="tx1"/>
                </a:solidFill>
              </a:rPr>
              <a:t>of modern nursing.</a:t>
            </a:r>
          </a:p>
        </p:txBody>
      </p:sp>
      <p:pic>
        <p:nvPicPr>
          <p:cNvPr id="3" name="Picture 2">
            <a:extLst>
              <a:ext uri="{FF2B5EF4-FFF2-40B4-BE49-F238E27FC236}">
                <a16:creationId xmlns:a16="http://schemas.microsoft.com/office/drawing/2014/main" id="{2B59DF7F-CDB9-4663-A580-5E706B08590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629275" y="1857375"/>
            <a:ext cx="2749550" cy="225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udio 3">
            <a:hlinkClick r:id="" action="ppaction://media"/>
            <a:extLst>
              <a:ext uri="{FF2B5EF4-FFF2-40B4-BE49-F238E27FC236}">
                <a16:creationId xmlns:a16="http://schemas.microsoft.com/office/drawing/2014/main" id="{6D64E737-6819-47DC-80EA-DC80B9401EF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7826"/>
    </mc:Choice>
    <mc:Fallback>
      <p:transition spd="slow" advTm="178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4"/>
                </p:tgtEl>
              </p:cMediaNode>
            </p:audio>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C054E2B3-4F50-425B-9463-6E6ECD8C2ECE}"/>
              </a:ext>
            </a:extLst>
          </p:cNvPr>
          <p:cNvSpPr>
            <a:spLocks noGrp="1"/>
          </p:cNvSpPr>
          <p:nvPr>
            <p:ph type="title"/>
          </p:nvPr>
        </p:nvSpPr>
        <p:spPr>
          <a:xfrm>
            <a:off x="457200" y="479425"/>
            <a:ext cx="8220075" cy="993775"/>
          </a:xfrm>
        </p:spPr>
        <p:txBody>
          <a:bodyPr/>
          <a:lstStyle/>
          <a:p>
            <a:pPr eaLnBrk="1" hangingPunct="1"/>
            <a:r>
              <a:rPr lang="en-US" altLang="en-US" sz="3000">
                <a:latin typeface="Twinkl SemiBold" charset="0"/>
              </a:rPr>
              <a:t>How Did Florence Nightingale Help?</a:t>
            </a:r>
            <a:endParaRPr lang="en-GB" altLang="en-US" sz="3000">
              <a:latin typeface="Twinkl SemiBold" charset="0"/>
            </a:endParaRPr>
          </a:p>
        </p:txBody>
      </p:sp>
      <p:sp>
        <p:nvSpPr>
          <p:cNvPr id="15363" name="Rectangle 5">
            <a:extLst>
              <a:ext uri="{FF2B5EF4-FFF2-40B4-BE49-F238E27FC236}">
                <a16:creationId xmlns:a16="http://schemas.microsoft.com/office/drawing/2014/main" id="{E6F05492-CA88-4CDA-A432-3DA2C8424D5A}"/>
              </a:ext>
            </a:extLst>
          </p:cNvPr>
          <p:cNvSpPr>
            <a:spLocks noChangeArrowheads="1"/>
          </p:cNvSpPr>
          <p:nvPr/>
        </p:nvSpPr>
        <p:spPr bwMode="auto">
          <a:xfrm>
            <a:off x="755650" y="1289050"/>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algn="ctr" eaLnBrk="1" hangingPunct="1">
              <a:lnSpc>
                <a:spcPct val="100000"/>
              </a:lnSpc>
              <a:spcBef>
                <a:spcPct val="0"/>
              </a:spcBef>
              <a:buFontTx/>
              <a:buNone/>
            </a:pPr>
            <a:r>
              <a:rPr lang="en-US" altLang="en-US" b="1">
                <a:solidFill>
                  <a:schemeClr val="tx1"/>
                </a:solidFill>
              </a:rPr>
              <a:t>She changed the way that people thought about nurses.</a:t>
            </a:r>
            <a:endParaRPr lang="en-GB" altLang="en-US">
              <a:solidFill>
                <a:schemeClr val="tx1"/>
              </a:solidFill>
            </a:endParaRPr>
          </a:p>
        </p:txBody>
      </p:sp>
      <p:grpSp>
        <p:nvGrpSpPr>
          <p:cNvPr id="14" name="Group 13">
            <a:extLst>
              <a:ext uri="{FF2B5EF4-FFF2-40B4-BE49-F238E27FC236}">
                <a16:creationId xmlns:a16="http://schemas.microsoft.com/office/drawing/2014/main" id="{1803CCF7-F75F-4C09-A8A2-2AB0D09F57C0}"/>
              </a:ext>
            </a:extLst>
          </p:cNvPr>
          <p:cNvGrpSpPr>
            <a:grpSpLocks/>
          </p:cNvGrpSpPr>
          <p:nvPr/>
        </p:nvGrpSpPr>
        <p:grpSpPr bwMode="auto">
          <a:xfrm>
            <a:off x="755650" y="1289050"/>
            <a:ext cx="7289800" cy="1917700"/>
            <a:chOff x="755650" y="1288536"/>
            <a:chExt cx="7289392" cy="1918212"/>
          </a:xfrm>
        </p:grpSpPr>
        <p:sp>
          <p:nvSpPr>
            <p:cNvPr id="5" name="Rectangle 4">
              <a:extLst>
                <a:ext uri="{FF2B5EF4-FFF2-40B4-BE49-F238E27FC236}">
                  <a16:creationId xmlns:a16="http://schemas.microsoft.com/office/drawing/2014/main" id="{18D32A30-50A9-46D4-8E6C-79F4F12349CD}"/>
                </a:ext>
              </a:extLst>
            </p:cNvPr>
            <p:cNvSpPr/>
            <p:nvPr/>
          </p:nvSpPr>
          <p:spPr>
            <a:xfrm>
              <a:off x="755650" y="2144427"/>
              <a:ext cx="6392505" cy="106232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74" name="Rectangle 3">
              <a:extLst>
                <a:ext uri="{FF2B5EF4-FFF2-40B4-BE49-F238E27FC236}">
                  <a16:creationId xmlns:a16="http://schemas.microsoft.com/office/drawing/2014/main" id="{2AEAAD29-91EE-43E4-8CB3-17809B3955A6}"/>
                </a:ext>
              </a:extLst>
            </p:cNvPr>
            <p:cNvSpPr>
              <a:spLocks noChangeArrowheads="1"/>
            </p:cNvSpPr>
            <p:nvPr/>
          </p:nvSpPr>
          <p:spPr bwMode="auto">
            <a:xfrm>
              <a:off x="755650" y="2200841"/>
              <a:ext cx="515858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eaLnBrk="1" hangingPunct="1">
                <a:lnSpc>
                  <a:spcPct val="100000"/>
                </a:lnSpc>
                <a:spcBef>
                  <a:spcPct val="0"/>
                </a:spcBef>
                <a:buFontTx/>
                <a:buNone/>
              </a:pPr>
              <a:r>
                <a:rPr lang="en-US" altLang="en-US">
                  <a:solidFill>
                    <a:schemeClr val="tx1"/>
                  </a:solidFill>
                </a:rPr>
                <a:t>In the past, most people thought that only male doctors could look after patients and that nurses should only do the tidying and cleaning up.</a:t>
              </a:r>
            </a:p>
          </p:txBody>
        </p:sp>
        <p:pic>
          <p:nvPicPr>
            <p:cNvPr id="15375" name="Picture 6">
              <a:extLst>
                <a:ext uri="{FF2B5EF4-FFF2-40B4-BE49-F238E27FC236}">
                  <a16:creationId xmlns:a16="http://schemas.microsoft.com/office/drawing/2014/main" id="{6018496F-4CDC-4A14-97DD-69CD5AE64497}"/>
                </a:ext>
              </a:extLst>
            </p:cNvPr>
            <p:cNvPicPr>
              <a:picLocks noChangeAspect="1"/>
            </p:cNvPicPr>
            <p:nvPr/>
          </p:nvPicPr>
          <p:blipFill>
            <a:blip r:embed="rId5">
              <a:extLst>
                <a:ext uri="{28A0092B-C50C-407E-A947-70E740481C1C}">
                  <a14:useLocalDpi xmlns:a14="http://schemas.microsoft.com/office/drawing/2010/main" val="0"/>
                </a:ext>
              </a:extLst>
            </a:blip>
            <a:srcRect t="24" b="24"/>
            <a:stretch>
              <a:fillRect/>
            </a:stretch>
          </p:blipFill>
          <p:spPr bwMode="auto">
            <a:xfrm>
              <a:off x="4652693" y="1288536"/>
              <a:ext cx="3392349" cy="191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Group 14">
            <a:extLst>
              <a:ext uri="{FF2B5EF4-FFF2-40B4-BE49-F238E27FC236}">
                <a16:creationId xmlns:a16="http://schemas.microsoft.com/office/drawing/2014/main" id="{AE4B1881-15CD-499E-8E86-6D772622AB9D}"/>
              </a:ext>
            </a:extLst>
          </p:cNvPr>
          <p:cNvGrpSpPr>
            <a:grpSpLocks/>
          </p:cNvGrpSpPr>
          <p:nvPr/>
        </p:nvGrpSpPr>
        <p:grpSpPr bwMode="auto">
          <a:xfrm>
            <a:off x="2911475" y="3263900"/>
            <a:ext cx="5545138" cy="1076325"/>
            <a:chOff x="2910980" y="3263609"/>
            <a:chExt cx="5545942" cy="1075907"/>
          </a:xfrm>
        </p:grpSpPr>
        <p:sp>
          <p:nvSpPr>
            <p:cNvPr id="10" name="Rectangle 9">
              <a:extLst>
                <a:ext uri="{FF2B5EF4-FFF2-40B4-BE49-F238E27FC236}">
                  <a16:creationId xmlns:a16="http://schemas.microsoft.com/office/drawing/2014/main" id="{96FC59ED-BB38-43D7-B2AE-45AFFFD86929}"/>
                </a:ext>
              </a:extLst>
            </p:cNvPr>
            <p:cNvSpPr/>
            <p:nvPr/>
          </p:nvSpPr>
          <p:spPr>
            <a:xfrm>
              <a:off x="2910980" y="3866625"/>
              <a:ext cx="5477669" cy="45226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71" name="Rectangle 2">
              <a:extLst>
                <a:ext uri="{FF2B5EF4-FFF2-40B4-BE49-F238E27FC236}">
                  <a16:creationId xmlns:a16="http://schemas.microsoft.com/office/drawing/2014/main" id="{FEB3A936-B7BD-4A44-BBDF-98B0363A61F4}"/>
                </a:ext>
              </a:extLst>
            </p:cNvPr>
            <p:cNvSpPr>
              <a:spLocks noChangeArrowheads="1"/>
            </p:cNvSpPr>
            <p:nvPr/>
          </p:nvSpPr>
          <p:spPr bwMode="auto">
            <a:xfrm>
              <a:off x="4542068" y="3891156"/>
              <a:ext cx="39148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eaLnBrk="1" hangingPunct="1">
                <a:lnSpc>
                  <a:spcPct val="100000"/>
                </a:lnSpc>
                <a:spcBef>
                  <a:spcPct val="0"/>
                </a:spcBef>
                <a:buFontTx/>
                <a:buNone/>
              </a:pPr>
              <a:r>
                <a:rPr lang="en-US" altLang="en-US">
                  <a:solidFill>
                    <a:schemeClr val="tx1"/>
                  </a:solidFill>
                </a:rPr>
                <a:t>In the past, nurses were not trained.</a:t>
              </a:r>
            </a:p>
          </p:txBody>
        </p:sp>
        <p:pic>
          <p:nvPicPr>
            <p:cNvPr id="15372" name="Picture 10">
              <a:extLst>
                <a:ext uri="{FF2B5EF4-FFF2-40B4-BE49-F238E27FC236}">
                  <a16:creationId xmlns:a16="http://schemas.microsoft.com/office/drawing/2014/main" id="{222C0B73-B03F-4B5F-A351-6CA18A025BAE}"/>
                </a:ext>
              </a:extLst>
            </p:cNvPr>
            <p:cNvPicPr>
              <a:picLocks noChangeAspect="1"/>
            </p:cNvPicPr>
            <p:nvPr/>
          </p:nvPicPr>
          <p:blipFill>
            <a:blip r:embed="rId6">
              <a:extLst>
                <a:ext uri="{28A0092B-C50C-407E-A947-70E740481C1C}">
                  <a14:useLocalDpi xmlns:a14="http://schemas.microsoft.com/office/drawing/2010/main" val="0"/>
                </a:ext>
              </a:extLst>
            </a:blip>
            <a:srcRect l="-10500" r="-6393"/>
            <a:stretch>
              <a:fillRect/>
            </a:stretch>
          </p:blipFill>
          <p:spPr bwMode="auto">
            <a:xfrm>
              <a:off x="2910980" y="3263609"/>
              <a:ext cx="1741688" cy="1075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Group 15">
            <a:extLst>
              <a:ext uri="{FF2B5EF4-FFF2-40B4-BE49-F238E27FC236}">
                <a16:creationId xmlns:a16="http://schemas.microsoft.com/office/drawing/2014/main" id="{32512770-E7E9-4244-8208-EBE0C89A1C2D}"/>
              </a:ext>
            </a:extLst>
          </p:cNvPr>
          <p:cNvGrpSpPr>
            <a:grpSpLocks/>
          </p:cNvGrpSpPr>
          <p:nvPr/>
        </p:nvGrpSpPr>
        <p:grpSpPr bwMode="auto">
          <a:xfrm>
            <a:off x="755650" y="4575175"/>
            <a:ext cx="5759450" cy="1431925"/>
            <a:chOff x="755650" y="4575579"/>
            <a:chExt cx="5759450" cy="1431794"/>
          </a:xfrm>
        </p:grpSpPr>
        <p:sp>
          <p:nvSpPr>
            <p:cNvPr id="9" name="Rectangle 8">
              <a:extLst>
                <a:ext uri="{FF2B5EF4-FFF2-40B4-BE49-F238E27FC236}">
                  <a16:creationId xmlns:a16="http://schemas.microsoft.com/office/drawing/2014/main" id="{EE62206A-CCC7-4509-BBD8-3C4AB28992AC}"/>
                </a:ext>
              </a:extLst>
            </p:cNvPr>
            <p:cNvSpPr/>
            <p:nvPr/>
          </p:nvSpPr>
          <p:spPr>
            <a:xfrm>
              <a:off x="755650" y="4945433"/>
              <a:ext cx="5759450" cy="106194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8" name="Rectangle 1">
              <a:extLst>
                <a:ext uri="{FF2B5EF4-FFF2-40B4-BE49-F238E27FC236}">
                  <a16:creationId xmlns:a16="http://schemas.microsoft.com/office/drawing/2014/main" id="{D0BE9204-213F-4E8C-93CD-A4A2A9386F6C}"/>
                </a:ext>
              </a:extLst>
            </p:cNvPr>
            <p:cNvSpPr>
              <a:spLocks noChangeArrowheads="1"/>
            </p:cNvSpPr>
            <p:nvPr/>
          </p:nvSpPr>
          <p:spPr bwMode="auto">
            <a:xfrm>
              <a:off x="868260" y="5014471"/>
              <a:ext cx="45720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eaLnBrk="1" hangingPunct="1">
                <a:lnSpc>
                  <a:spcPct val="100000"/>
                </a:lnSpc>
                <a:spcBef>
                  <a:spcPct val="0"/>
                </a:spcBef>
                <a:buFontTx/>
                <a:buNone/>
              </a:pPr>
              <a:r>
                <a:rPr lang="en-US" altLang="en-US">
                  <a:solidFill>
                    <a:schemeClr val="tx1"/>
                  </a:solidFill>
                </a:rPr>
                <a:t>Florence Nightingale met Queen Victoria and told her what was wrong with army hospitals.</a:t>
              </a:r>
            </a:p>
          </p:txBody>
        </p:sp>
        <p:pic>
          <p:nvPicPr>
            <p:cNvPr id="15369" name="Picture 12">
              <a:extLst>
                <a:ext uri="{FF2B5EF4-FFF2-40B4-BE49-F238E27FC236}">
                  <a16:creationId xmlns:a16="http://schemas.microsoft.com/office/drawing/2014/main" id="{F080D5CC-D2DD-41AC-B0BE-823EA663EAC2}"/>
                </a:ext>
              </a:extLst>
            </p:cNvPr>
            <p:cNvPicPr>
              <a:picLocks noChangeAspect="1"/>
            </p:cNvPicPr>
            <p:nvPr/>
          </p:nvPicPr>
          <p:blipFill>
            <a:blip r:embed="rId7">
              <a:extLst>
                <a:ext uri="{28A0092B-C50C-407E-A947-70E740481C1C}">
                  <a14:useLocalDpi xmlns:a14="http://schemas.microsoft.com/office/drawing/2010/main" val="0"/>
                </a:ext>
              </a:extLst>
            </a:blip>
            <a:srcRect l="1173" r="1173"/>
            <a:stretch>
              <a:fillRect/>
            </a:stretch>
          </p:blipFill>
          <p:spPr bwMode="auto">
            <a:xfrm>
              <a:off x="5193276" y="4575579"/>
              <a:ext cx="1198559" cy="1431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 name="Audio 5">
            <a:hlinkClick r:id="" action="ppaction://media"/>
            <a:extLst>
              <a:ext uri="{FF2B5EF4-FFF2-40B4-BE49-F238E27FC236}">
                <a16:creationId xmlns:a16="http://schemas.microsoft.com/office/drawing/2014/main" id="{10B32A9A-60EB-4DBB-8A7A-7DB14B482A29}"/>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440738" y="6154738"/>
            <a:ext cx="487362" cy="487362"/>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0894"/>
    </mc:Choice>
    <mc:Fallback>
      <p:transition spd="slow" advTm="308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5D8F1986-E7F9-4306-B012-61571969AE7B}"/>
              </a:ext>
            </a:extLst>
          </p:cNvPr>
          <p:cNvSpPr>
            <a:spLocks noGrp="1"/>
          </p:cNvSpPr>
          <p:nvPr>
            <p:ph type="title"/>
          </p:nvPr>
        </p:nvSpPr>
        <p:spPr>
          <a:xfrm>
            <a:off x="457200" y="479425"/>
            <a:ext cx="8220075" cy="993775"/>
          </a:xfrm>
        </p:spPr>
        <p:txBody>
          <a:bodyPr/>
          <a:lstStyle/>
          <a:p>
            <a:pPr eaLnBrk="1" hangingPunct="1"/>
            <a:r>
              <a:rPr lang="en-US" altLang="en-US" sz="3000">
                <a:latin typeface="Twinkl SemiBold" charset="0"/>
              </a:rPr>
              <a:t>How Did Florence Nightingale Help?</a:t>
            </a:r>
            <a:endParaRPr lang="en-GB" altLang="en-US" sz="3000">
              <a:latin typeface="Twinkl SemiBold" charset="0"/>
            </a:endParaRPr>
          </a:p>
        </p:txBody>
      </p:sp>
      <p:sp>
        <p:nvSpPr>
          <p:cNvPr id="16387" name="Rectangle 5">
            <a:extLst>
              <a:ext uri="{FF2B5EF4-FFF2-40B4-BE49-F238E27FC236}">
                <a16:creationId xmlns:a16="http://schemas.microsoft.com/office/drawing/2014/main" id="{AF482D0A-6502-4FC0-9D84-0CB04B1FF480}"/>
              </a:ext>
            </a:extLst>
          </p:cNvPr>
          <p:cNvSpPr>
            <a:spLocks noChangeArrowheads="1"/>
          </p:cNvSpPr>
          <p:nvPr/>
        </p:nvSpPr>
        <p:spPr bwMode="auto">
          <a:xfrm>
            <a:off x="755650" y="1289050"/>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algn="ctr" eaLnBrk="1" hangingPunct="1">
              <a:lnSpc>
                <a:spcPct val="100000"/>
              </a:lnSpc>
              <a:spcBef>
                <a:spcPct val="0"/>
              </a:spcBef>
              <a:buFontTx/>
              <a:buNone/>
            </a:pPr>
            <a:r>
              <a:rPr lang="en-US" altLang="en-US" b="1">
                <a:solidFill>
                  <a:schemeClr val="tx1"/>
                </a:solidFill>
              </a:rPr>
              <a:t>She changed the way that people thought about nurses.</a:t>
            </a:r>
            <a:endParaRPr lang="en-GB" altLang="en-US">
              <a:solidFill>
                <a:schemeClr val="tx1"/>
              </a:solidFill>
            </a:endParaRPr>
          </a:p>
        </p:txBody>
      </p:sp>
      <p:grpSp>
        <p:nvGrpSpPr>
          <p:cNvPr id="18" name="Group 17">
            <a:extLst>
              <a:ext uri="{FF2B5EF4-FFF2-40B4-BE49-F238E27FC236}">
                <a16:creationId xmlns:a16="http://schemas.microsoft.com/office/drawing/2014/main" id="{75DE9198-56A8-4B12-AA10-0274BD41C337}"/>
              </a:ext>
            </a:extLst>
          </p:cNvPr>
          <p:cNvGrpSpPr>
            <a:grpSpLocks/>
          </p:cNvGrpSpPr>
          <p:nvPr/>
        </p:nvGrpSpPr>
        <p:grpSpPr bwMode="auto">
          <a:xfrm>
            <a:off x="755650" y="1905000"/>
            <a:ext cx="7100888" cy="1276350"/>
            <a:chOff x="755649" y="1905001"/>
            <a:chExt cx="7101236" cy="1276349"/>
          </a:xfrm>
        </p:grpSpPr>
        <p:sp>
          <p:nvSpPr>
            <p:cNvPr id="9" name="Rectangle 8">
              <a:extLst>
                <a:ext uri="{FF2B5EF4-FFF2-40B4-BE49-F238E27FC236}">
                  <a16:creationId xmlns:a16="http://schemas.microsoft.com/office/drawing/2014/main" id="{8746793C-071B-4A67-A548-582F0574B98D}"/>
                </a:ext>
              </a:extLst>
            </p:cNvPr>
            <p:cNvSpPr/>
            <p:nvPr/>
          </p:nvSpPr>
          <p:spPr>
            <a:xfrm>
              <a:off x="755649" y="2393951"/>
              <a:ext cx="6980580" cy="787399"/>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94" name="Rectangle 7">
              <a:extLst>
                <a:ext uri="{FF2B5EF4-FFF2-40B4-BE49-F238E27FC236}">
                  <a16:creationId xmlns:a16="http://schemas.microsoft.com/office/drawing/2014/main" id="{E47A26EF-A0E4-46C7-A44B-79C22F085D4F}"/>
                </a:ext>
              </a:extLst>
            </p:cNvPr>
            <p:cNvSpPr>
              <a:spLocks noChangeArrowheads="1"/>
            </p:cNvSpPr>
            <p:nvPr/>
          </p:nvSpPr>
          <p:spPr bwMode="auto">
            <a:xfrm>
              <a:off x="755650" y="2464480"/>
              <a:ext cx="4572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eaLnBrk="1" hangingPunct="1">
                <a:lnSpc>
                  <a:spcPct val="100000"/>
                </a:lnSpc>
                <a:spcBef>
                  <a:spcPct val="0"/>
                </a:spcBef>
                <a:buFontTx/>
                <a:buNone/>
              </a:pPr>
              <a:r>
                <a:rPr lang="en-US" altLang="en-US">
                  <a:solidFill>
                    <a:schemeClr val="tx1"/>
                  </a:solidFill>
                </a:rPr>
                <a:t>She opened a nursing school called the ‘Nightingale Training School for Nurses’.</a:t>
              </a:r>
            </a:p>
          </p:txBody>
        </p:sp>
        <p:grpSp>
          <p:nvGrpSpPr>
            <p:cNvPr id="16395" name="Group 16">
              <a:extLst>
                <a:ext uri="{FF2B5EF4-FFF2-40B4-BE49-F238E27FC236}">
                  <a16:creationId xmlns:a16="http://schemas.microsoft.com/office/drawing/2014/main" id="{D3B6AB6C-4793-4929-809C-2A932B58BDA1}"/>
                </a:ext>
              </a:extLst>
            </p:cNvPr>
            <p:cNvGrpSpPr>
              <a:grpSpLocks/>
            </p:cNvGrpSpPr>
            <p:nvPr/>
          </p:nvGrpSpPr>
          <p:grpSpPr bwMode="auto">
            <a:xfrm>
              <a:off x="5195888" y="1905001"/>
              <a:ext cx="2660997" cy="1276349"/>
              <a:chOff x="4997103" y="1905001"/>
              <a:chExt cx="2660997" cy="1276349"/>
            </a:xfrm>
          </p:grpSpPr>
          <p:pic>
            <p:nvPicPr>
              <p:cNvPr id="16396" name="Picture 12">
                <a:extLst>
                  <a:ext uri="{FF2B5EF4-FFF2-40B4-BE49-F238E27FC236}">
                    <a16:creationId xmlns:a16="http://schemas.microsoft.com/office/drawing/2014/main" id="{783FA57A-43CD-4754-BD2C-EC48E05626A9}"/>
                  </a:ext>
                </a:extLst>
              </p:cNvPr>
              <p:cNvPicPr>
                <a:picLocks noChangeAspect="1"/>
              </p:cNvPicPr>
              <p:nvPr/>
            </p:nvPicPr>
            <p:blipFill>
              <a:blip r:embed="rId5">
                <a:extLst>
                  <a:ext uri="{28A0092B-C50C-407E-A947-70E740481C1C}">
                    <a14:useLocalDpi xmlns:a14="http://schemas.microsoft.com/office/drawing/2010/main" val="0"/>
                  </a:ext>
                </a:extLst>
              </a:blip>
              <a:srcRect b="16052"/>
              <a:stretch>
                <a:fillRect/>
              </a:stretch>
            </p:blipFill>
            <p:spPr bwMode="auto">
              <a:xfrm>
                <a:off x="5138738" y="1905001"/>
                <a:ext cx="2223850" cy="1276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7" name="Picture 14">
                <a:extLst>
                  <a:ext uri="{FF2B5EF4-FFF2-40B4-BE49-F238E27FC236}">
                    <a16:creationId xmlns:a16="http://schemas.microsoft.com/office/drawing/2014/main" id="{77E227D5-DD0C-4BD8-A3F3-6029B02BADDA}"/>
                  </a:ext>
                </a:extLst>
              </p:cNvPr>
              <p:cNvPicPr>
                <a:picLocks noChangeAspect="1"/>
              </p:cNvPicPr>
              <p:nvPr/>
            </p:nvPicPr>
            <p:blipFill>
              <a:blip r:embed="rId6">
                <a:extLst>
                  <a:ext uri="{28A0092B-C50C-407E-A947-70E740481C1C}">
                    <a14:useLocalDpi xmlns:a14="http://schemas.microsoft.com/office/drawing/2010/main" val="0"/>
                  </a:ext>
                </a:extLst>
              </a:blip>
              <a:srcRect l="50334" t="37627" b="2"/>
              <a:stretch>
                <a:fillRect/>
              </a:stretch>
            </p:blipFill>
            <p:spPr bwMode="auto">
              <a:xfrm rot="10800000">
                <a:off x="6803036" y="2507612"/>
                <a:ext cx="855064" cy="6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8" name="Picture 15">
                <a:extLst>
                  <a:ext uri="{FF2B5EF4-FFF2-40B4-BE49-F238E27FC236}">
                    <a16:creationId xmlns:a16="http://schemas.microsoft.com/office/drawing/2014/main" id="{8974FCD7-6110-4FDA-AC93-7222364D8CA9}"/>
                  </a:ext>
                </a:extLst>
              </p:cNvPr>
              <p:cNvPicPr>
                <a:picLocks noChangeAspect="1"/>
              </p:cNvPicPr>
              <p:nvPr/>
            </p:nvPicPr>
            <p:blipFill>
              <a:blip r:embed="rId7">
                <a:extLst>
                  <a:ext uri="{28A0092B-C50C-407E-A947-70E740481C1C}">
                    <a14:useLocalDpi xmlns:a14="http://schemas.microsoft.com/office/drawing/2010/main" val="0"/>
                  </a:ext>
                </a:extLst>
              </a:blip>
              <a:srcRect b="48875"/>
              <a:stretch>
                <a:fillRect/>
              </a:stretch>
            </p:blipFill>
            <p:spPr bwMode="auto">
              <a:xfrm>
                <a:off x="4997103" y="2581025"/>
                <a:ext cx="1068239" cy="600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0" name="Group 19">
            <a:extLst>
              <a:ext uri="{FF2B5EF4-FFF2-40B4-BE49-F238E27FC236}">
                <a16:creationId xmlns:a16="http://schemas.microsoft.com/office/drawing/2014/main" id="{3EAA0C86-D74E-44CD-86AF-7310FBE4E830}"/>
              </a:ext>
            </a:extLst>
          </p:cNvPr>
          <p:cNvGrpSpPr>
            <a:grpSpLocks/>
          </p:cNvGrpSpPr>
          <p:nvPr/>
        </p:nvGrpSpPr>
        <p:grpSpPr bwMode="auto">
          <a:xfrm>
            <a:off x="750888" y="3457575"/>
            <a:ext cx="7632700" cy="793750"/>
            <a:chOff x="750885" y="3672968"/>
            <a:chExt cx="7632700" cy="794166"/>
          </a:xfrm>
        </p:grpSpPr>
        <p:sp>
          <p:nvSpPr>
            <p:cNvPr id="10" name="Rectangle 9">
              <a:extLst>
                <a:ext uri="{FF2B5EF4-FFF2-40B4-BE49-F238E27FC236}">
                  <a16:creationId xmlns:a16="http://schemas.microsoft.com/office/drawing/2014/main" id="{A716E767-7D9E-41D7-85F5-A9AB76BD492A}"/>
                </a:ext>
              </a:extLst>
            </p:cNvPr>
            <p:cNvSpPr/>
            <p:nvPr/>
          </p:nvSpPr>
          <p:spPr>
            <a:xfrm>
              <a:off x="750885" y="3955691"/>
              <a:ext cx="7632700" cy="51144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391" name="Rectangle 3">
              <a:extLst>
                <a:ext uri="{FF2B5EF4-FFF2-40B4-BE49-F238E27FC236}">
                  <a16:creationId xmlns:a16="http://schemas.microsoft.com/office/drawing/2014/main" id="{DA1DC58D-A0D1-4D89-A2F3-72104126F641}"/>
                </a:ext>
              </a:extLst>
            </p:cNvPr>
            <p:cNvSpPr>
              <a:spLocks noChangeArrowheads="1"/>
            </p:cNvSpPr>
            <p:nvPr/>
          </p:nvSpPr>
          <p:spPr bwMode="auto">
            <a:xfrm>
              <a:off x="2137414" y="4026877"/>
              <a:ext cx="62461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eaLnBrk="1" hangingPunct="1">
                <a:lnSpc>
                  <a:spcPct val="100000"/>
                </a:lnSpc>
                <a:spcBef>
                  <a:spcPct val="0"/>
                </a:spcBef>
                <a:buFontTx/>
                <a:buNone/>
              </a:pPr>
              <a:r>
                <a:rPr lang="en-US" altLang="en-US">
                  <a:solidFill>
                    <a:schemeClr val="tx1"/>
                  </a:solidFill>
                </a:rPr>
                <a:t>Florence Nightingale wrote a book called Notes for Nursing.</a:t>
              </a:r>
            </a:p>
          </p:txBody>
        </p:sp>
        <p:pic>
          <p:nvPicPr>
            <p:cNvPr id="16392" name="Picture 18">
              <a:extLst>
                <a:ext uri="{FF2B5EF4-FFF2-40B4-BE49-F238E27FC236}">
                  <a16:creationId xmlns:a16="http://schemas.microsoft.com/office/drawing/2014/main" id="{2A0400DF-75A6-4950-99CC-D008B1A59A29}"/>
                </a:ext>
              </a:extLst>
            </p:cNvPr>
            <p:cNvPicPr>
              <a:picLocks noChangeAspect="1"/>
            </p:cNvPicPr>
            <p:nvPr/>
          </p:nvPicPr>
          <p:blipFill>
            <a:blip r:embed="rId8">
              <a:extLst>
                <a:ext uri="{28A0092B-C50C-407E-A947-70E740481C1C}">
                  <a14:useLocalDpi xmlns:a14="http://schemas.microsoft.com/office/drawing/2010/main" val="0"/>
                </a:ext>
              </a:extLst>
            </a:blip>
            <a:srcRect b="40752"/>
            <a:stretch>
              <a:fillRect/>
            </a:stretch>
          </p:blipFill>
          <p:spPr bwMode="auto">
            <a:xfrm>
              <a:off x="951523" y="3672968"/>
              <a:ext cx="1158996" cy="794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 name="Audio 7">
            <a:hlinkClick r:id="" action="ppaction://media"/>
            <a:extLst>
              <a:ext uri="{FF2B5EF4-FFF2-40B4-BE49-F238E27FC236}">
                <a16:creationId xmlns:a16="http://schemas.microsoft.com/office/drawing/2014/main" id="{96FB1124-3054-4C83-9514-6D5847250E3E}"/>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440738" y="6154738"/>
            <a:ext cx="487362" cy="487362"/>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053"/>
    </mc:Choice>
    <mc:Fallback>
      <p:transition spd="slow" advTm="160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7011D88E-50A4-4988-A4B4-854A93B8ADD6}"/>
              </a:ext>
            </a:extLst>
          </p:cNvPr>
          <p:cNvSpPr>
            <a:spLocks noGrp="1"/>
          </p:cNvSpPr>
          <p:nvPr>
            <p:ph type="title"/>
          </p:nvPr>
        </p:nvSpPr>
        <p:spPr>
          <a:xfrm>
            <a:off x="457200" y="479425"/>
            <a:ext cx="8220075" cy="993775"/>
          </a:xfrm>
        </p:spPr>
        <p:txBody>
          <a:bodyPr/>
          <a:lstStyle/>
          <a:p>
            <a:pPr eaLnBrk="1" hangingPunct="1"/>
            <a:r>
              <a:rPr lang="en-US" altLang="en-US" sz="3000">
                <a:latin typeface="Twinkl SemiBold" charset="0"/>
              </a:rPr>
              <a:t>How Did Florence Nightingale Help?</a:t>
            </a:r>
            <a:endParaRPr lang="en-GB" altLang="en-US" sz="3000">
              <a:latin typeface="Twinkl SemiBold" charset="0"/>
            </a:endParaRPr>
          </a:p>
        </p:txBody>
      </p:sp>
      <p:grpSp>
        <p:nvGrpSpPr>
          <p:cNvPr id="24" name="Group 23">
            <a:extLst>
              <a:ext uri="{FF2B5EF4-FFF2-40B4-BE49-F238E27FC236}">
                <a16:creationId xmlns:a16="http://schemas.microsoft.com/office/drawing/2014/main" id="{CF4FAFAD-F04B-4067-AE6F-3F01F4FF6860}"/>
              </a:ext>
            </a:extLst>
          </p:cNvPr>
          <p:cNvGrpSpPr>
            <a:grpSpLocks/>
          </p:cNvGrpSpPr>
          <p:nvPr/>
        </p:nvGrpSpPr>
        <p:grpSpPr bwMode="auto">
          <a:xfrm>
            <a:off x="2827338" y="3186113"/>
            <a:ext cx="3489325" cy="754062"/>
            <a:chOff x="2827804" y="3185580"/>
            <a:chExt cx="3488391" cy="754365"/>
          </a:xfrm>
        </p:grpSpPr>
        <p:sp>
          <p:nvSpPr>
            <p:cNvPr id="10" name="Rectangle 9">
              <a:extLst>
                <a:ext uri="{FF2B5EF4-FFF2-40B4-BE49-F238E27FC236}">
                  <a16:creationId xmlns:a16="http://schemas.microsoft.com/office/drawing/2014/main" id="{9268E8C7-ED92-4E3E-81CF-9701C4BE0B90}"/>
                </a:ext>
              </a:extLst>
            </p:cNvPr>
            <p:cNvSpPr/>
            <p:nvPr/>
          </p:nvSpPr>
          <p:spPr>
            <a:xfrm>
              <a:off x="2897635" y="3185580"/>
              <a:ext cx="3348728" cy="75436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17" name="Rectangle 2">
              <a:extLst>
                <a:ext uri="{FF2B5EF4-FFF2-40B4-BE49-F238E27FC236}">
                  <a16:creationId xmlns:a16="http://schemas.microsoft.com/office/drawing/2014/main" id="{1E7B136C-8D22-40DF-A388-8BA2F7093EA6}"/>
                </a:ext>
              </a:extLst>
            </p:cNvPr>
            <p:cNvSpPr>
              <a:spLocks noChangeArrowheads="1"/>
            </p:cNvSpPr>
            <p:nvPr/>
          </p:nvSpPr>
          <p:spPr bwMode="auto">
            <a:xfrm>
              <a:off x="2827804" y="3235914"/>
              <a:ext cx="348839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algn="ctr" eaLnBrk="1" hangingPunct="1">
                <a:lnSpc>
                  <a:spcPct val="100000"/>
                </a:lnSpc>
                <a:spcBef>
                  <a:spcPct val="0"/>
                </a:spcBef>
                <a:buFontTx/>
                <a:buNone/>
              </a:pPr>
              <a:r>
                <a:rPr lang="en-US" altLang="en-US">
                  <a:solidFill>
                    <a:schemeClr val="tx1"/>
                  </a:solidFill>
                </a:rPr>
                <a:t>She was the first woman to receive this honour.</a:t>
              </a:r>
            </a:p>
          </p:txBody>
        </p:sp>
      </p:grpSp>
      <p:grpSp>
        <p:nvGrpSpPr>
          <p:cNvPr id="7" name="Group 6">
            <a:extLst>
              <a:ext uri="{FF2B5EF4-FFF2-40B4-BE49-F238E27FC236}">
                <a16:creationId xmlns:a16="http://schemas.microsoft.com/office/drawing/2014/main" id="{922CDB09-DC8C-44F1-8B30-9DC72EA7D0F7}"/>
              </a:ext>
            </a:extLst>
          </p:cNvPr>
          <p:cNvGrpSpPr>
            <a:grpSpLocks/>
          </p:cNvGrpSpPr>
          <p:nvPr/>
        </p:nvGrpSpPr>
        <p:grpSpPr bwMode="auto">
          <a:xfrm>
            <a:off x="1501775" y="1997075"/>
            <a:ext cx="6035675" cy="1444625"/>
            <a:chOff x="650687" y="1997661"/>
            <a:chExt cx="6036983" cy="1444272"/>
          </a:xfrm>
        </p:grpSpPr>
        <p:sp>
          <p:nvSpPr>
            <p:cNvPr id="8" name="Rectangle 7">
              <a:extLst>
                <a:ext uri="{FF2B5EF4-FFF2-40B4-BE49-F238E27FC236}">
                  <a16:creationId xmlns:a16="http://schemas.microsoft.com/office/drawing/2014/main" id="{3F698E7B-BDB9-429F-AB81-047566B170C9}"/>
                </a:ext>
              </a:extLst>
            </p:cNvPr>
            <p:cNvSpPr/>
            <p:nvPr/>
          </p:nvSpPr>
          <p:spPr>
            <a:xfrm>
              <a:off x="755485" y="1997661"/>
              <a:ext cx="5932185" cy="80466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14" name="Rectangle 3">
              <a:extLst>
                <a:ext uri="{FF2B5EF4-FFF2-40B4-BE49-F238E27FC236}">
                  <a16:creationId xmlns:a16="http://schemas.microsoft.com/office/drawing/2014/main" id="{22D58059-FA4F-41D3-905F-385CA933F910}"/>
                </a:ext>
              </a:extLst>
            </p:cNvPr>
            <p:cNvSpPr>
              <a:spLocks noChangeArrowheads="1"/>
            </p:cNvSpPr>
            <p:nvPr/>
          </p:nvSpPr>
          <p:spPr bwMode="auto">
            <a:xfrm>
              <a:off x="650687" y="2083473"/>
              <a:ext cx="49459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2" charset="0"/>
                </a:defRPr>
              </a:lvl9pPr>
            </a:lstStyle>
            <a:p>
              <a:pPr algn="ctr" eaLnBrk="1" hangingPunct="1">
                <a:lnSpc>
                  <a:spcPct val="100000"/>
                </a:lnSpc>
                <a:spcBef>
                  <a:spcPct val="0"/>
                </a:spcBef>
                <a:buFontTx/>
                <a:buNone/>
              </a:pPr>
              <a:r>
                <a:rPr lang="en-US" altLang="en-US">
                  <a:solidFill>
                    <a:schemeClr val="tx1"/>
                  </a:solidFill>
                </a:rPr>
                <a:t>In 1907, Florence Nightingale was awarded the Order of the Merit by Queen Victoria.</a:t>
              </a:r>
            </a:p>
          </p:txBody>
        </p:sp>
        <p:pic>
          <p:nvPicPr>
            <p:cNvPr id="17415" name="Picture 4">
              <a:extLst>
                <a:ext uri="{FF2B5EF4-FFF2-40B4-BE49-F238E27FC236}">
                  <a16:creationId xmlns:a16="http://schemas.microsoft.com/office/drawing/2014/main" id="{5756351E-E19F-4D73-8355-393262EEFED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449231" y="2005558"/>
              <a:ext cx="1068110" cy="143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 name="Audio 3">
            <a:hlinkClick r:id="" action="ppaction://media"/>
            <a:extLst>
              <a:ext uri="{FF2B5EF4-FFF2-40B4-BE49-F238E27FC236}">
                <a16:creationId xmlns:a16="http://schemas.microsoft.com/office/drawing/2014/main" id="{8275A578-80B1-47D4-9C42-1CB9976401C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823"/>
    </mc:Choice>
    <mc:Fallback>
      <p:transition spd="slow" advTm="158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a:extLst>
              <a:ext uri="{FF2B5EF4-FFF2-40B4-BE49-F238E27FC236}">
                <a16:creationId xmlns:a16="http://schemas.microsoft.com/office/drawing/2014/main" id="{85259DFC-2293-443B-987C-4B24D3C64B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154113"/>
            <a:ext cx="3894138" cy="454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Box 5">
            <a:extLst>
              <a:ext uri="{FF2B5EF4-FFF2-40B4-BE49-F238E27FC236}">
                <a16:creationId xmlns:a16="http://schemas.microsoft.com/office/drawing/2014/main" id="{B20F5BD9-5AE0-492A-B38D-738C93BB0FEE}"/>
              </a:ext>
            </a:extLst>
          </p:cNvPr>
          <p:cNvSpPr txBox="1">
            <a:spLocks noChangeArrowheads="1"/>
          </p:cNvSpPr>
          <p:nvPr/>
        </p:nvSpPr>
        <p:spPr bwMode="auto">
          <a:xfrm>
            <a:off x="754063" y="1277938"/>
            <a:ext cx="3557587" cy="369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charset="0"/>
              </a:defRPr>
            </a:lvl1pPr>
            <a:lvl2pPr marL="742950" indent="-285750">
              <a:defRPr>
                <a:solidFill>
                  <a:schemeClr val="tx1"/>
                </a:solidFill>
                <a:latin typeface="Twinkl" charset="0"/>
              </a:defRPr>
            </a:lvl2pPr>
            <a:lvl3pPr marL="1143000" indent="-228600">
              <a:defRPr>
                <a:solidFill>
                  <a:schemeClr val="tx1"/>
                </a:solidFill>
                <a:latin typeface="Twinkl" charset="0"/>
              </a:defRPr>
            </a:lvl3pPr>
            <a:lvl4pPr marL="1600200" indent="-228600">
              <a:defRPr>
                <a:solidFill>
                  <a:schemeClr val="tx1"/>
                </a:solidFill>
                <a:latin typeface="Twinkl" charset="0"/>
              </a:defRPr>
            </a:lvl4pPr>
            <a:lvl5pPr marL="2057400" indent="-228600">
              <a:defRPr>
                <a:solidFill>
                  <a:schemeClr val="tx1"/>
                </a:solidFill>
                <a:latin typeface="Twinkl" charset="0"/>
              </a:defRPr>
            </a:lvl5pPr>
            <a:lvl6pPr marL="2514600" indent="-228600" eaLnBrk="0" fontAlgn="base" hangingPunct="0">
              <a:spcBef>
                <a:spcPct val="0"/>
              </a:spcBef>
              <a:spcAft>
                <a:spcPct val="0"/>
              </a:spcAft>
              <a:defRPr>
                <a:solidFill>
                  <a:schemeClr val="tx1"/>
                </a:solidFill>
                <a:latin typeface="Twinkl" charset="0"/>
              </a:defRPr>
            </a:lvl6pPr>
            <a:lvl7pPr marL="2971800" indent="-228600" eaLnBrk="0" fontAlgn="base" hangingPunct="0">
              <a:spcBef>
                <a:spcPct val="0"/>
              </a:spcBef>
              <a:spcAft>
                <a:spcPct val="0"/>
              </a:spcAft>
              <a:defRPr>
                <a:solidFill>
                  <a:schemeClr val="tx1"/>
                </a:solidFill>
                <a:latin typeface="Twinkl" charset="0"/>
              </a:defRPr>
            </a:lvl7pPr>
            <a:lvl8pPr marL="3429000" indent="-228600" eaLnBrk="0" fontAlgn="base" hangingPunct="0">
              <a:spcBef>
                <a:spcPct val="0"/>
              </a:spcBef>
              <a:spcAft>
                <a:spcPct val="0"/>
              </a:spcAft>
              <a:defRPr>
                <a:solidFill>
                  <a:schemeClr val="tx1"/>
                </a:solidFill>
                <a:latin typeface="Twinkl" charset="0"/>
              </a:defRPr>
            </a:lvl8pPr>
            <a:lvl9pPr marL="3886200" indent="-228600" eaLnBrk="0" fontAlgn="base" hangingPunct="0">
              <a:spcBef>
                <a:spcPct val="0"/>
              </a:spcBef>
              <a:spcAft>
                <a:spcPct val="0"/>
              </a:spcAft>
              <a:defRPr>
                <a:solidFill>
                  <a:schemeClr val="tx1"/>
                </a:solidFill>
                <a:latin typeface="Twinkl" charset="0"/>
              </a:defRPr>
            </a:lvl9pPr>
          </a:lstStyle>
          <a:p>
            <a:r>
              <a:rPr lang="en-GB" altLang="en-US"/>
              <a:t>For your activity you are going to think about the problems at the hospital before Florence Nightingale arrived.  Then you are going to think about how Florence solved the problems to make the hospital a cleaner and safer place to be. </a:t>
            </a:r>
          </a:p>
          <a:p>
            <a:endParaRPr lang="en-GB" altLang="en-US"/>
          </a:p>
          <a:p>
            <a:r>
              <a:rPr lang="en-GB" altLang="en-US"/>
              <a:t>Use the information in this PowerPoint and the picture on your activity sheet in the folder to help you write your sentences. </a:t>
            </a:r>
          </a:p>
        </p:txBody>
      </p:sp>
      <p:pic>
        <p:nvPicPr>
          <p:cNvPr id="2" name="Audio 1">
            <a:hlinkClick r:id="" action="ppaction://media"/>
            <a:extLst>
              <a:ext uri="{FF2B5EF4-FFF2-40B4-BE49-F238E27FC236}">
                <a16:creationId xmlns:a16="http://schemas.microsoft.com/office/drawing/2014/main" id="{2792417B-115B-4B60-B16A-1A9830E48C6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3446"/>
    </mc:Choice>
    <mc:Fallback>
      <p:transition spd="slow" advTm="434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7|5.1|8.7|7.9"/>
</p:tagLst>
</file>

<file path=ppt/tags/tag2.xml><?xml version="1.0" encoding="utf-8"?>
<p:tagLst xmlns:a="http://schemas.openxmlformats.org/drawingml/2006/main" xmlns:r="http://schemas.openxmlformats.org/officeDocument/2006/relationships" xmlns:p="http://schemas.openxmlformats.org/presentationml/2006/main">
  <p:tag name="TIMING" val="|4.2|5.2|4.2"/>
</p:tagLst>
</file>

<file path=ppt/tags/tag3.xml><?xml version="1.0" encoding="utf-8"?>
<p:tagLst xmlns:a="http://schemas.openxmlformats.org/drawingml/2006/main" xmlns:r="http://schemas.openxmlformats.org/officeDocument/2006/relationships" xmlns:p="http://schemas.openxmlformats.org/presentationml/2006/main">
  <p:tag name="TIMING" val="|12.8|31.9|0.7|1.1|0.5"/>
</p:tagLst>
</file>

<file path=ppt/tags/tag4.xml><?xml version="1.0" encoding="utf-8"?>
<p:tagLst xmlns:a="http://schemas.openxmlformats.org/drawingml/2006/main" xmlns:r="http://schemas.openxmlformats.org/officeDocument/2006/relationships" xmlns:p="http://schemas.openxmlformats.org/presentationml/2006/main">
  <p:tag name="TIMING" val="|1|7.7"/>
</p:tagLst>
</file>

<file path=ppt/tags/tag5.xml><?xml version="1.0" encoding="utf-8"?>
<p:tagLst xmlns:a="http://schemas.openxmlformats.org/drawingml/2006/main" xmlns:r="http://schemas.openxmlformats.org/officeDocument/2006/relationships" xmlns:p="http://schemas.openxmlformats.org/presentationml/2006/main">
  <p:tag name="TIMING" val="|3.9|10.7|7.2"/>
</p:tagLst>
</file>

<file path=ppt/tags/tag6.xml><?xml version="1.0" encoding="utf-8"?>
<p:tagLst xmlns:a="http://schemas.openxmlformats.org/drawingml/2006/main" xmlns:r="http://schemas.openxmlformats.org/officeDocument/2006/relationships" xmlns:p="http://schemas.openxmlformats.org/presentationml/2006/main">
  <p:tag name="TIMING" val="|0.9|8.7"/>
</p:tagLst>
</file>

<file path=ppt/tags/tag7.xml><?xml version="1.0" encoding="utf-8"?>
<p:tagLst xmlns:a="http://schemas.openxmlformats.org/drawingml/2006/main" xmlns:r="http://schemas.openxmlformats.org/officeDocument/2006/relationships" xmlns:p="http://schemas.openxmlformats.org/presentationml/2006/main">
  <p:tag name="TIMING" val="|1|8.4"/>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571</TotalTime>
  <Words>558</Words>
  <Application>Microsoft Office PowerPoint</Application>
  <PresentationFormat>On-screen Show (4:3)</PresentationFormat>
  <Paragraphs>62</Paragraphs>
  <Slides>10</Slides>
  <Notes>0</Notes>
  <HiddenSlides>0</HiddenSlides>
  <MMClips>10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Twinkl</vt:lpstr>
      <vt:lpstr>Arial</vt:lpstr>
      <vt:lpstr>Calibri</vt:lpstr>
      <vt:lpstr>Twinkl SemiBold</vt:lpstr>
      <vt:lpstr>Sassoon Infant Rg</vt:lpstr>
      <vt:lpstr>Office Theme</vt:lpstr>
      <vt:lpstr>PowerPoint Presentation</vt:lpstr>
      <vt:lpstr>Who Was Florence Nightingale?</vt:lpstr>
      <vt:lpstr>Why Is Florence Nightingale Remembered?</vt:lpstr>
      <vt:lpstr>How Did Florence Nightingale Help?</vt:lpstr>
      <vt:lpstr>How Did Florence Nightingale Help?</vt:lpstr>
      <vt:lpstr>How Did Florence Nightingale Help?</vt:lpstr>
      <vt:lpstr>How Did Florence Nightingale Help?</vt:lpstr>
      <vt:lpstr>How Did Florence Nightingale Help?</vt:lpstr>
      <vt:lpstr>How Did Florence Nightingale Help?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Michelle Edwards</cp:lastModifiedBy>
  <cp:revision>53</cp:revision>
  <dcterms:created xsi:type="dcterms:W3CDTF">2017-04-04T10:30:09Z</dcterms:created>
  <dcterms:modified xsi:type="dcterms:W3CDTF">2021-01-16T19:47:23Z</dcterms:modified>
</cp:coreProperties>
</file>