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3" r:id="rId3"/>
    <p:sldId id="256" r:id="rId4"/>
    <p:sldId id="264" r:id="rId5"/>
    <p:sldId id="265" r:id="rId6"/>
    <p:sldId id="266" r:id="rId7"/>
    <p:sldId id="267" r:id="rId8"/>
    <p:sldId id="258" r:id="rId9"/>
    <p:sldId id="268" r:id="rId10"/>
    <p:sldId id="260" r:id="rId11"/>
    <p:sldId id="262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2AE471-30B6-4094-AE8D-D800BA37DA1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97FDF2A-57D0-49EC-B605-B8A48F4B55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5E0C37-8FF4-4D86-B16F-D10CC1C429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7F9936-4E99-42DB-8550-CCF04479AF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C15A47-D09C-476D-A3D3-15C613FD3D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54012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A9986D-3742-46D8-85A0-37B5E88759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A92CCC-8524-4048-8E89-39AB9C274C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32D041-FBAE-42EC-8205-A58AF3BD9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9960A0-42D7-4F60-A603-E413A9EE32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36A8C5-FC58-4C4C-A1B4-B24D721571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433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FA8C95-E203-46C9-8581-99ABA48611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C37CE65-122E-4715-B8C1-A59932743C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D34131-44F1-4494-97D1-0F47163FA1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50E3EA-EF85-441E-8404-0694E48B94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199C96-7E59-40EB-813C-57387683EB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98528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6E47AE-F445-4C98-AF2B-2690BE08CF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31F504-96B1-4C47-876B-639C49AD17A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5866A56-C9BE-493A-82B5-6634E6DCD8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BBBE6D8-AA16-4217-B37F-23B5FC144C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3833146-5788-456A-9B75-FB618B2CAE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24525E-3662-447E-9843-7772A024F5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4486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35D20A-AE35-4C3C-919C-A499F4F7BE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135496-6DDC-47E5-8A1F-0C77DEA08A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82F9D2B-372A-422D-8231-D874E34A52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4EC134A-C5EA-4A54-B8C7-84B28589806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3D6BA77-4DE1-41ED-B890-0965090CBAB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22F8A0F-3225-4D10-AD29-4B2C2CA36F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BE5EE83-5793-4C28-BBEA-E3A3BE3105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84CB941-E93E-49E9-906D-96CE4A3666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7392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07AFF7-390E-46F2-81B4-4DFEF6BD90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CABAF8A-A622-451A-A57B-178BA1E0F1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2696BBD-5696-4E35-8448-4619046158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4F9C17D-052E-454A-9997-9E2AB27BF1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17429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EDF7219-B479-4FA2-816D-12B4FA20BC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FDD753-00F2-4342-9F62-B9FA89C94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F76B59-9780-4303-9630-EC5EEE9C24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904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A4B2EA-64C3-4F86-8A1C-CABA9F2F77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AECBDB-F873-4015-8920-6CAD8DEFA5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ABD1DEF-AA82-4D6A-AC56-851751C6FD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6EC7EA-0FD1-43A0-A50C-918E1AA480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EB37F9-1C14-4AA9-9D75-7810DA155C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20A812-F5CD-4FD5-8F9D-5F140109B9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88400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50050F-0587-4756-B193-E0B11798BD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57D2D57-2B54-449A-AC98-C18A13BA8C1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710C627-8145-42EB-B64D-BE88671528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CD2E65E-6CEE-45C2-B84F-5DA0CB587B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F72EE99-3EDC-4C5D-AB4C-6FCB9B976B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3988CC2-FFED-4029-9A72-916913CB83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424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322611-ECDF-420E-8DE5-0CCD562B79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A48032D-4282-4D48-88CD-0BDDA4989C6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469D00-AA38-4859-970A-3490E952E1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419B45-CA40-4BF1-9E7B-7BF2435B18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E54992-8F0B-4296-8792-7E12EC987C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6538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27E422C-B659-49A8-99BA-2D2A2F5EB1F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7BB62CA-E25A-448D-B3FF-F2FB9997603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37FE69-1F31-4181-A246-9FB835DCC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637E86-21D7-43F2-8626-B811BEA3A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302DE1-E878-409E-AAD3-3F7F6DB661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05710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2468514-79B9-43AE-92CC-025B824AF2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C458DF-0111-47FA-9172-3F43701BF9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B01A8A-1DBC-44B3-8C7F-818672E9A69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E1EA92-9835-420D-AFBB-D450B7AE4E0A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38E64C-8683-4457-9950-9BA01810608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CC4803-5814-4E8A-BF00-6F5E6BD41C8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3439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4.png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4.png"/><Relationship Id="rId4" Type="http://schemas.openxmlformats.org/officeDocument/2006/relationships/image" Target="../media/image10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4.png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4.png"/><Relationship Id="rId4" Type="http://schemas.openxmlformats.org/officeDocument/2006/relationships/image" Target="../media/image13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4.png"/><Relationship Id="rId4" Type="http://schemas.openxmlformats.org/officeDocument/2006/relationships/image" Target="../media/image14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4.png"/><Relationship Id="rId4" Type="http://schemas.openxmlformats.org/officeDocument/2006/relationships/image" Target="../media/image9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4.png"/><Relationship Id="rId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A8E4E3-9142-4161-99CB-98D89A424B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7200" dirty="0">
                <a:latin typeface="SassoonPrimaryInfant" pitchFamily="2" charset="0"/>
              </a:rPr>
              <a:t>RE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C7516F88-0CC1-4B3B-905C-87602F1AE39B}"/>
              </a:ext>
            </a:extLst>
          </p:cNvPr>
          <p:cNvSpPr txBox="1">
            <a:spLocks/>
          </p:cNvSpPr>
          <p:nvPr/>
        </p:nvSpPr>
        <p:spPr>
          <a:xfrm>
            <a:off x="582754" y="1544799"/>
            <a:ext cx="7162800" cy="460993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7200" dirty="0">
                <a:latin typeface="SassoonPrimaryInfant" pitchFamily="2" charset="0"/>
              </a:rPr>
              <a:t>What makes a story a very good way of teaching 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8879CC-35A9-4644-8133-1B95020BB6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008431">
            <a:off x="7355095" y="1181760"/>
            <a:ext cx="1966969" cy="197030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92E3DBA-7FAA-4704-A12F-0E85A930B4E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839328">
            <a:off x="9533525" y="1767917"/>
            <a:ext cx="2155620" cy="252377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4457A1F-8359-4E5E-B5D8-C833C6DE194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60430">
            <a:off x="7849310" y="3308651"/>
            <a:ext cx="2569150" cy="2724003"/>
          </a:xfrm>
          <a:prstGeom prst="rect">
            <a:avLst/>
          </a:prstGeom>
        </p:spPr>
      </p:pic>
      <p:pic>
        <p:nvPicPr>
          <p:cNvPr id="20" name="Audio 19">
            <a:hlinkClick r:id="" action="ppaction://media"/>
            <a:extLst>
              <a:ext uri="{FF2B5EF4-FFF2-40B4-BE49-F238E27FC236}">
                <a16:creationId xmlns:a16="http://schemas.microsoft.com/office/drawing/2014/main" id="{F521CC5B-A886-45EC-B691-DC9B80EBB4A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4147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958"/>
    </mc:Choice>
    <mc:Fallback>
      <p:transition spd="slow" advTm="249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4F384B-7C46-4C35-B200-33BD87F5D0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56685" y="181991"/>
            <a:ext cx="9822873" cy="2960704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0070C0"/>
                </a:solidFill>
                <a:latin typeface="SassoonPrimaryInfant" pitchFamily="2" charset="0"/>
              </a:rPr>
              <a:t>Learning Objective: </a:t>
            </a:r>
            <a:br>
              <a:rPr lang="en-GB" dirty="0">
                <a:solidFill>
                  <a:srgbClr val="0070C0"/>
                </a:solidFill>
                <a:latin typeface="SassoonPrimaryInfant" pitchFamily="2" charset="0"/>
              </a:rPr>
            </a:br>
            <a:r>
              <a:rPr lang="en-GB" dirty="0">
                <a:latin typeface="SassoonPrimaryInfant" pitchFamily="2" charset="0"/>
              </a:rPr>
              <a:t>To understand the importance of being kind.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B5AB77-917C-4454-9D30-11B6200017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51791" y="3142695"/>
            <a:ext cx="4432660" cy="3319465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B98318AD-6909-4F98-A0EF-37688669B7D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7881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661"/>
    </mc:Choice>
    <mc:Fallback>
      <p:transition spd="slow" advTm="96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4F384B-7C46-4C35-B200-33BD87F5D0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68532" y="727968"/>
            <a:ext cx="10780451" cy="1242875"/>
          </a:xfrm>
        </p:spPr>
        <p:txBody>
          <a:bodyPr>
            <a:normAutofit fontScale="90000"/>
          </a:bodyPr>
          <a:lstStyle/>
          <a:p>
            <a:pPr algn="l"/>
            <a:r>
              <a:rPr lang="en-GB" dirty="0">
                <a:latin typeface="SassoonPrimaryInfant" pitchFamily="2" charset="0"/>
              </a:rPr>
              <a:t>Poor old Farmer Ham! </a:t>
            </a:r>
            <a:br>
              <a:rPr lang="en-GB" dirty="0">
                <a:latin typeface="SassoonPrimaryInfant" pitchFamily="2" charset="0"/>
              </a:rPr>
            </a:br>
            <a:r>
              <a:rPr lang="en-GB" dirty="0">
                <a:latin typeface="SassoonPrimaryInfant" pitchFamily="2" charset="0"/>
              </a:rPr>
              <a:t>Look at his face…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9D9B2EB-3F77-41DF-8CBF-6A87387673B7}"/>
              </a:ext>
            </a:extLst>
          </p:cNvPr>
          <p:cNvSpPr txBox="1">
            <a:spLocks/>
          </p:cNvSpPr>
          <p:nvPr/>
        </p:nvSpPr>
        <p:spPr>
          <a:xfrm>
            <a:off x="868532" y="2521259"/>
            <a:ext cx="9144000" cy="105232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GB" dirty="0">
              <a:latin typeface="SassoonPrimaryInfant" pitchFamily="2" charset="0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6F47C74D-D704-4CD7-A363-7175C63CC344}"/>
              </a:ext>
            </a:extLst>
          </p:cNvPr>
          <p:cNvSpPr txBox="1">
            <a:spLocks/>
          </p:cNvSpPr>
          <p:nvPr/>
        </p:nvSpPr>
        <p:spPr>
          <a:xfrm>
            <a:off x="751642" y="4887158"/>
            <a:ext cx="10780450" cy="178769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dirty="0">
                <a:latin typeface="SassoonPrimaryInfant" pitchFamily="2" charset="0"/>
              </a:rPr>
              <a:t>He looks very sad and worried.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2BFBA6D-00B7-4117-B063-2389092EDF0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6529" y="1970842"/>
            <a:ext cx="4621590" cy="3466191"/>
          </a:xfrm>
          <a:prstGeom prst="rect">
            <a:avLst/>
          </a:prstGeom>
        </p:spPr>
      </p:pic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FB248001-2215-4E52-BBC7-81C06031CB0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6927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375"/>
    </mc:Choice>
    <mc:Fallback>
      <p:transition spd="slow" advTm="283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4F384B-7C46-4C35-B200-33BD87F5D0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68532" y="727968"/>
            <a:ext cx="10780451" cy="1242875"/>
          </a:xfrm>
        </p:spPr>
        <p:txBody>
          <a:bodyPr>
            <a:normAutofit fontScale="90000"/>
          </a:bodyPr>
          <a:lstStyle/>
          <a:p>
            <a:pPr algn="l"/>
            <a:r>
              <a:rPr lang="en-GB" dirty="0">
                <a:latin typeface="SassoonPrimaryInfant" pitchFamily="2" charset="0"/>
              </a:rPr>
              <a:t>What are the crows doing? </a:t>
            </a:r>
            <a:br>
              <a:rPr lang="en-GB" dirty="0">
                <a:latin typeface="SassoonPrimaryInfant" pitchFamily="2" charset="0"/>
              </a:rPr>
            </a:br>
            <a:r>
              <a:rPr lang="en-GB" sz="5300" dirty="0">
                <a:latin typeface="SassoonPrimaryInfant" pitchFamily="2" charset="0"/>
              </a:rPr>
              <a:t>Look at their faces… there are lots of them!</a:t>
            </a:r>
            <a:endParaRPr lang="en-GB" dirty="0">
              <a:latin typeface="SassoonPrimaryInfant" pitchFamily="2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9D9B2EB-3F77-41DF-8CBF-6A87387673B7}"/>
              </a:ext>
            </a:extLst>
          </p:cNvPr>
          <p:cNvSpPr txBox="1">
            <a:spLocks/>
          </p:cNvSpPr>
          <p:nvPr/>
        </p:nvSpPr>
        <p:spPr>
          <a:xfrm>
            <a:off x="868532" y="2521259"/>
            <a:ext cx="9144000" cy="105232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GB" dirty="0">
              <a:latin typeface="SassoonPrimaryInfant" pitchFamily="2" charset="0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6F47C74D-D704-4CD7-A363-7175C63CC344}"/>
              </a:ext>
            </a:extLst>
          </p:cNvPr>
          <p:cNvSpPr txBox="1">
            <a:spLocks/>
          </p:cNvSpPr>
          <p:nvPr/>
        </p:nvSpPr>
        <p:spPr>
          <a:xfrm>
            <a:off x="868532" y="4688686"/>
            <a:ext cx="9144000" cy="178769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dirty="0">
                <a:latin typeface="SassoonPrimaryInfant" pitchFamily="2" charset="0"/>
              </a:rPr>
              <a:t>Do they look sad?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5AA5C85-678C-49FB-8FAF-3D420B622E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7231" y="2346623"/>
            <a:ext cx="3580661" cy="268549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E7D8D644-9AEB-482B-AB42-BCC50E566B5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2046" y="2521259"/>
            <a:ext cx="3354365" cy="251577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131D169-827A-40E5-92E6-8F16C1C5F74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822" y="2110933"/>
            <a:ext cx="3900404" cy="2925302"/>
          </a:xfrm>
          <a:prstGeom prst="rect">
            <a:avLst/>
          </a:prstGeom>
        </p:spPr>
      </p:pic>
      <p:pic>
        <p:nvPicPr>
          <p:cNvPr id="18" name="Audio 17">
            <a:hlinkClick r:id="" action="ppaction://media"/>
            <a:extLst>
              <a:ext uri="{FF2B5EF4-FFF2-40B4-BE49-F238E27FC236}">
                <a16:creationId xmlns:a16="http://schemas.microsoft.com/office/drawing/2014/main" id="{1CD9E810-2F12-42EC-AF9F-52A3B9421A8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121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979"/>
    </mc:Choice>
    <mc:Fallback>
      <p:transition spd="slow" advTm="269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4F384B-7C46-4C35-B200-33BD87F5D0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75064" y="1624612"/>
            <a:ext cx="10780451" cy="1242875"/>
          </a:xfrm>
        </p:spPr>
        <p:txBody>
          <a:bodyPr>
            <a:normAutofit fontScale="90000"/>
          </a:bodyPr>
          <a:lstStyle/>
          <a:p>
            <a:pPr algn="l"/>
            <a:r>
              <a:rPr lang="en-GB" dirty="0">
                <a:latin typeface="SassoonPrimaryInfant" pitchFamily="2" charset="0"/>
              </a:rPr>
              <a:t>Farmer Ham is trying to save his corn and he has no help. </a:t>
            </a:r>
            <a:br>
              <a:rPr lang="en-GB" dirty="0">
                <a:latin typeface="SassoonPrimaryInfant" pitchFamily="2" charset="0"/>
              </a:rPr>
            </a:br>
            <a:endParaRPr lang="en-GB" dirty="0">
              <a:latin typeface="SassoonPrimaryInfant" pitchFamily="2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9D9B2EB-3F77-41DF-8CBF-6A87387673B7}"/>
              </a:ext>
            </a:extLst>
          </p:cNvPr>
          <p:cNvSpPr txBox="1">
            <a:spLocks/>
          </p:cNvSpPr>
          <p:nvPr/>
        </p:nvSpPr>
        <p:spPr>
          <a:xfrm>
            <a:off x="868532" y="2521259"/>
            <a:ext cx="9144000" cy="105232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GB" dirty="0">
              <a:latin typeface="SassoonPrimaryInfant" pitchFamily="2" charset="0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6F47C74D-D704-4CD7-A363-7175C63CC344}"/>
              </a:ext>
            </a:extLst>
          </p:cNvPr>
          <p:cNvSpPr txBox="1">
            <a:spLocks/>
          </p:cNvSpPr>
          <p:nvPr/>
        </p:nvSpPr>
        <p:spPr>
          <a:xfrm>
            <a:off x="751641" y="4887158"/>
            <a:ext cx="10673919" cy="178769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dirty="0">
                <a:latin typeface="SassoonPrimaryInfant" pitchFamily="2" charset="0"/>
              </a:rPr>
              <a:t>Who could he go to for help?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74BDB6D-08ED-4346-970B-A47764BDFE4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1638" y="2074586"/>
            <a:ext cx="4807301" cy="3605474"/>
          </a:xfrm>
          <a:prstGeom prst="rect">
            <a:avLst/>
          </a:prstGeom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7C9D066B-1EBB-47C4-99C2-7540A34869D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5942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441"/>
    </mc:Choice>
    <mc:Fallback>
      <p:transition spd="slow" advTm="254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4F384B-7C46-4C35-B200-33BD87F5D0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75064" y="1624612"/>
            <a:ext cx="10780451" cy="1242875"/>
          </a:xfrm>
        </p:spPr>
        <p:txBody>
          <a:bodyPr>
            <a:normAutofit fontScale="90000"/>
          </a:bodyPr>
          <a:lstStyle/>
          <a:p>
            <a:pPr algn="l"/>
            <a:r>
              <a:rPr lang="en-GB" dirty="0">
                <a:latin typeface="SassoonPrimaryInfant" pitchFamily="2" charset="0"/>
              </a:rPr>
              <a:t>Why do you think that Farmer Ham didn’t shout at the Crows? </a:t>
            </a:r>
            <a:br>
              <a:rPr lang="en-GB" dirty="0">
                <a:latin typeface="SassoonPrimaryInfant" pitchFamily="2" charset="0"/>
              </a:rPr>
            </a:br>
            <a:endParaRPr lang="en-GB" dirty="0">
              <a:latin typeface="SassoonPrimaryInfant" pitchFamily="2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9D9B2EB-3F77-41DF-8CBF-6A87387673B7}"/>
              </a:ext>
            </a:extLst>
          </p:cNvPr>
          <p:cNvSpPr txBox="1">
            <a:spLocks/>
          </p:cNvSpPr>
          <p:nvPr/>
        </p:nvSpPr>
        <p:spPr>
          <a:xfrm>
            <a:off x="868532" y="2521259"/>
            <a:ext cx="9144000" cy="105232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GB" dirty="0">
              <a:latin typeface="SassoonPrimaryInfant" pitchFamily="2" charset="0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6F47C74D-D704-4CD7-A363-7175C63CC344}"/>
              </a:ext>
            </a:extLst>
          </p:cNvPr>
          <p:cNvSpPr txBox="1">
            <a:spLocks/>
          </p:cNvSpPr>
          <p:nvPr/>
        </p:nvSpPr>
        <p:spPr>
          <a:xfrm>
            <a:off x="1177769" y="4656339"/>
            <a:ext cx="10673919" cy="178769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4800" dirty="0">
                <a:latin typeface="SassoonPrimaryInfant" pitchFamily="2" charset="0"/>
              </a:rPr>
              <a:t>Perhaps he preferred not to be unkind.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739E84A-142A-46BE-BC53-599E0A4DC46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0537" y="2386258"/>
            <a:ext cx="3796175" cy="284713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BF7CAF5-019B-4333-9064-B77B2BFA9B1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5289" y="2357184"/>
            <a:ext cx="3834940" cy="2876204"/>
          </a:xfrm>
          <a:prstGeom prst="rect">
            <a:avLst/>
          </a:prstGeom>
        </p:spPr>
      </p:pic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E7D12339-F784-4780-965D-19D3E44868D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5408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133"/>
    </mc:Choice>
    <mc:Fallback>
      <p:transition spd="slow" advTm="271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4F384B-7C46-4C35-B200-33BD87F5D0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48431" y="1065319"/>
            <a:ext cx="10780451" cy="1242875"/>
          </a:xfrm>
        </p:spPr>
        <p:txBody>
          <a:bodyPr>
            <a:normAutofit fontScale="90000"/>
          </a:bodyPr>
          <a:lstStyle/>
          <a:p>
            <a:pPr algn="l"/>
            <a:r>
              <a:rPr lang="en-GB" dirty="0">
                <a:latin typeface="SassoonPrimaryInfant" pitchFamily="2" charset="0"/>
              </a:rPr>
              <a:t>Farmer Ham had a clever plan… </a:t>
            </a:r>
            <a:br>
              <a:rPr lang="en-GB" dirty="0">
                <a:latin typeface="SassoonPrimaryInfant" pitchFamily="2" charset="0"/>
              </a:rPr>
            </a:br>
            <a:endParaRPr lang="en-GB" dirty="0">
              <a:latin typeface="SassoonPrimaryInfant" pitchFamily="2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9D9B2EB-3F77-41DF-8CBF-6A87387673B7}"/>
              </a:ext>
            </a:extLst>
          </p:cNvPr>
          <p:cNvSpPr txBox="1">
            <a:spLocks/>
          </p:cNvSpPr>
          <p:nvPr/>
        </p:nvSpPr>
        <p:spPr>
          <a:xfrm>
            <a:off x="868532" y="2521259"/>
            <a:ext cx="9144000" cy="105232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GB" dirty="0">
              <a:latin typeface="SassoonPrimaryInfant" pitchFamily="2" charset="0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6F47C74D-D704-4CD7-A363-7175C63CC344}"/>
              </a:ext>
            </a:extLst>
          </p:cNvPr>
          <p:cNvSpPr txBox="1">
            <a:spLocks/>
          </p:cNvSpPr>
          <p:nvPr/>
        </p:nvSpPr>
        <p:spPr>
          <a:xfrm>
            <a:off x="948431" y="1608555"/>
            <a:ext cx="5585535" cy="418412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4800" dirty="0">
                <a:latin typeface="SassoonPrimaryInfant" pitchFamily="2" charset="0"/>
              </a:rPr>
              <a:t>He decided not to be unkind to the crows and he made a scarecrow and the crows went away with no corn.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83AA682-C2F5-468F-BBE7-553A5173C3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6672" y="1686756"/>
            <a:ext cx="5302210" cy="3976657"/>
          </a:xfrm>
          <a:prstGeom prst="rect">
            <a:avLst/>
          </a:prstGeom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0096DE8C-B357-49EF-86D1-C44060A6ED9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6315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139"/>
    </mc:Choice>
    <mc:Fallback>
      <p:transition spd="slow" advTm="281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1D12BF-9829-43E0-9788-BABBA22C8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Who would you rather be?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59A7DE5-0A85-45F0-BDD1-9A4971145B7E}"/>
              </a:ext>
            </a:extLst>
          </p:cNvPr>
          <p:cNvSpPr txBox="1"/>
          <p:nvPr/>
        </p:nvSpPr>
        <p:spPr>
          <a:xfrm>
            <a:off x="5934075" y="1971675"/>
            <a:ext cx="577215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SassoonPrimaryInfant" pitchFamily="2" charset="0"/>
              </a:rPr>
              <a:t>Would you like to be the kind character? </a:t>
            </a:r>
          </a:p>
          <a:p>
            <a:endParaRPr lang="en-GB" sz="3600" dirty="0">
              <a:latin typeface="SassoonPrimaryInfant" pitchFamily="2" charset="0"/>
            </a:endParaRPr>
          </a:p>
          <a:p>
            <a:r>
              <a:rPr lang="en-GB" sz="3600" dirty="0">
                <a:latin typeface="SassoonPrimaryInfant" pitchFamily="2" charset="0"/>
              </a:rPr>
              <a:t>Why? </a:t>
            </a:r>
          </a:p>
          <a:p>
            <a:endParaRPr lang="en-GB" sz="3600" dirty="0">
              <a:latin typeface="SassoonPrimaryInfant" pitchFamily="2" charset="0"/>
            </a:endParaRPr>
          </a:p>
          <a:p>
            <a:r>
              <a:rPr lang="en-GB" sz="3600" dirty="0">
                <a:latin typeface="SassoonPrimaryInfant" pitchFamily="2" charset="0"/>
              </a:rPr>
              <a:t> 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632189A7-3080-4CF3-8E00-E98CED4D2F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996" y="1971675"/>
            <a:ext cx="4682171" cy="3511627"/>
          </a:xfrm>
        </p:spPr>
      </p:pic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9AA396FA-94BD-4751-BDC0-A34659A495B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5852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730"/>
    </mc:Choice>
    <mc:Fallback>
      <p:transition spd="slow" advTm="247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1D12BF-9829-43E0-9788-BABBA22C8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Who would you rather be?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59A7DE5-0A85-45F0-BDD1-9A4971145B7E}"/>
              </a:ext>
            </a:extLst>
          </p:cNvPr>
          <p:cNvSpPr txBox="1"/>
          <p:nvPr/>
        </p:nvSpPr>
        <p:spPr>
          <a:xfrm>
            <a:off x="5934075" y="1971675"/>
            <a:ext cx="613067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SassoonPrimaryInfant" pitchFamily="2" charset="0"/>
              </a:rPr>
              <a:t>Would you like to be a crow? </a:t>
            </a:r>
          </a:p>
          <a:p>
            <a:r>
              <a:rPr lang="en-GB" sz="3600" dirty="0">
                <a:latin typeface="SassoonPrimaryInfant" pitchFamily="2" charset="0"/>
              </a:rPr>
              <a:t>What did they do?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SassoonPrimaryInfant" pitchFamily="2" charset="0"/>
              </a:rPr>
              <a:t>They took the corn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SassoonPrimaryInfant" pitchFamily="2" charset="0"/>
              </a:rPr>
              <a:t>They shouted at him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SassoonPrimaryInfant" pitchFamily="2" charset="0"/>
              </a:rPr>
              <a:t>They called him silly and old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SassoonPrimaryInfant" pitchFamily="2" charset="0"/>
              </a:rPr>
              <a:t>They laughed at him </a:t>
            </a:r>
          </a:p>
          <a:p>
            <a:endParaRPr lang="en-GB" sz="3600" dirty="0">
              <a:latin typeface="SassoonPrimaryInfant" pitchFamily="2" charset="0"/>
            </a:endParaRPr>
          </a:p>
          <a:p>
            <a:r>
              <a:rPr lang="en-GB" sz="3600" dirty="0">
                <a:latin typeface="SassoonPrimaryInfant" pitchFamily="2" charset="0"/>
              </a:rPr>
              <a:t> </a:t>
            </a:r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C84DC7F4-00B3-421C-B3B7-71A90E0CA4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0638" y="1802706"/>
            <a:ext cx="4336784" cy="3252587"/>
          </a:xfrm>
        </p:spPr>
      </p:pic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3610F1BC-E2B3-4E0E-AD7B-2A30FF94C33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4564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371"/>
    </mc:Choice>
    <mc:Fallback>
      <p:transition spd="slow" advTm="313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19FB6F-20F4-4955-BD9E-F3E88FDF1F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5400" dirty="0">
                <a:latin typeface="SassoonPrimaryInfant" pitchFamily="2" charset="0"/>
              </a:rPr>
              <a:t>Who will you choose?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C8FFA6-E07C-4593-9231-1937D43620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870" y="1825625"/>
            <a:ext cx="1067293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>
                <a:latin typeface="SassoonPrimaryInfant" pitchFamily="2" charset="0"/>
              </a:rPr>
              <a:t>Choose your character and draw them.</a:t>
            </a:r>
          </a:p>
          <a:p>
            <a:pPr marL="0" indent="0">
              <a:buNone/>
            </a:pPr>
            <a:endParaRPr lang="en-GB" sz="3600" dirty="0">
              <a:latin typeface="SassoonPrimaryInfant" pitchFamily="2" charset="0"/>
            </a:endParaRPr>
          </a:p>
          <a:p>
            <a:pPr marL="0" indent="0">
              <a:buNone/>
            </a:pPr>
            <a:r>
              <a:rPr lang="en-GB" sz="3600" dirty="0">
                <a:latin typeface="SassoonPrimaryInfant" pitchFamily="2" charset="0"/>
              </a:rPr>
              <a:t>Write a few sentences to explain why your preference.</a:t>
            </a:r>
          </a:p>
          <a:p>
            <a:pPr marL="0" indent="0">
              <a:buNone/>
            </a:pPr>
            <a:endParaRPr lang="en-GB" sz="3600" dirty="0">
              <a:latin typeface="SassoonPrimaryInfant" pitchFamily="2" charset="0"/>
            </a:endParaRPr>
          </a:p>
          <a:p>
            <a:pPr marL="0" indent="0">
              <a:buNone/>
            </a:pPr>
            <a:r>
              <a:rPr lang="en-GB" sz="3600" dirty="0">
                <a:latin typeface="SassoonPrimaryInfant" pitchFamily="2" charset="0"/>
              </a:rPr>
              <a:t>At the end of your work, write a sentence to explain who you would go to, if you needed help.</a:t>
            </a:r>
          </a:p>
        </p:txBody>
      </p:sp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BE80DB90-805A-4102-A909-37B13D6C752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3805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151"/>
    </mc:Choice>
    <mc:Fallback>
      <p:transition spd="slow" advTm="211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1D12BF-9829-43E0-9788-BABBA22C8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Further interest: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59A7DE5-0A85-45F0-BDD1-9A4971145B7E}"/>
              </a:ext>
            </a:extLst>
          </p:cNvPr>
          <p:cNvSpPr txBox="1"/>
          <p:nvPr/>
        </p:nvSpPr>
        <p:spPr>
          <a:xfrm>
            <a:off x="5934075" y="1971675"/>
            <a:ext cx="577215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SassoonPrimaryInfant" pitchFamily="2" charset="0"/>
              </a:rPr>
              <a:t>Next Monday during Story Time, I will read the sequel to Farmer Ham…</a:t>
            </a:r>
          </a:p>
          <a:p>
            <a:r>
              <a:rPr lang="en-GB" sz="3200" dirty="0">
                <a:latin typeface="SassoonPrimaryInfant" pitchFamily="2" charset="0"/>
              </a:rPr>
              <a:t>.</a:t>
            </a:r>
          </a:p>
          <a:p>
            <a:r>
              <a:rPr lang="en-GB" sz="3200" dirty="0">
                <a:latin typeface="SassoonPrimaryInfant" pitchFamily="2" charset="0"/>
              </a:rPr>
              <a:t>I wonder if the crows will come back!</a:t>
            </a:r>
          </a:p>
          <a:p>
            <a:endParaRPr lang="en-GB" sz="3600" dirty="0">
              <a:latin typeface="SassoonPrimaryInfant" pitchFamily="2" charset="0"/>
            </a:endParaRPr>
          </a:p>
          <a:p>
            <a:endParaRPr lang="en-GB" sz="3600" dirty="0">
              <a:latin typeface="SassoonPrimaryInfant" pitchFamily="2" charset="0"/>
            </a:endParaRPr>
          </a:p>
          <a:p>
            <a:endParaRPr lang="en-GB" sz="3600" dirty="0">
              <a:latin typeface="SassoonPrimaryInfant" pitchFamily="2" charset="0"/>
            </a:endParaRPr>
          </a:p>
          <a:p>
            <a:r>
              <a:rPr lang="en-GB" sz="3600" dirty="0">
                <a:latin typeface="SassoonPrimaryInfant" pitchFamily="2" charset="0"/>
              </a:rPr>
              <a:t> </a:t>
            </a:r>
          </a:p>
        </p:txBody>
      </p:sp>
      <p:pic>
        <p:nvPicPr>
          <p:cNvPr id="2050" name="Picture 2" descr="Farmer Ham Too by Alec Sillifant, Mike Spoor | Waterstones">
            <a:extLst>
              <a:ext uri="{FF2B5EF4-FFF2-40B4-BE49-F238E27FC236}">
                <a16:creationId xmlns:a16="http://schemas.microsoft.com/office/drawing/2014/main" id="{F835D9F6-C2E8-426D-B5D9-D8D7B2DE87B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4974" y="1690688"/>
            <a:ext cx="4373204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05FAD112-FC34-4269-B844-3377268176B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3183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008"/>
    </mc:Choice>
    <mc:Fallback>
      <p:transition spd="slow" advTm="170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1952</TotalTime>
  <Words>271</Words>
  <Application>Microsoft Office PowerPoint</Application>
  <PresentationFormat>Widescreen</PresentationFormat>
  <Paragraphs>42</Paragraphs>
  <Slides>11</Slides>
  <Notes>0</Notes>
  <HiddenSlides>0</HiddenSlides>
  <MMClips>11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SassoonPrimaryInfant</vt:lpstr>
      <vt:lpstr>Office Theme</vt:lpstr>
      <vt:lpstr>RE</vt:lpstr>
      <vt:lpstr>Learning Objective:  To understand the importance of being kind.</vt:lpstr>
      <vt:lpstr>Poor old Farmer Ham!  Look at his face…</vt:lpstr>
      <vt:lpstr>What are the crows doing?  Look at their faces… there are lots of them!</vt:lpstr>
      <vt:lpstr>Farmer Ham is trying to save his corn and he has no help.  </vt:lpstr>
      <vt:lpstr>Why do you think that Farmer Ham didn’t shout at the Crows?  </vt:lpstr>
      <vt:lpstr>Farmer Ham had a clever plan…  </vt:lpstr>
      <vt:lpstr>Who would you rather be?</vt:lpstr>
      <vt:lpstr>Who would you rather be?</vt:lpstr>
      <vt:lpstr>Who will you choose? </vt:lpstr>
      <vt:lpstr>Further interest: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J. West</dc:creator>
  <cp:lastModifiedBy>J. West</cp:lastModifiedBy>
  <cp:revision>29</cp:revision>
  <dcterms:created xsi:type="dcterms:W3CDTF">2021-01-06T02:13:19Z</dcterms:created>
  <dcterms:modified xsi:type="dcterms:W3CDTF">2021-01-13T21:07:24Z</dcterms:modified>
</cp:coreProperties>
</file>