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67" r:id="rId2"/>
    <p:sldId id="283" r:id="rId3"/>
    <p:sldId id="296" r:id="rId4"/>
    <p:sldId id="287" r:id="rId5"/>
    <p:sldId id="289" r:id="rId6"/>
    <p:sldId id="290" r:id="rId7"/>
    <p:sldId id="292" r:id="rId8"/>
    <p:sldId id="291" r:id="rId9"/>
    <p:sldId id="295" r:id="rId10"/>
    <p:sldId id="285" r:id="rId11"/>
    <p:sldId id="284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Sassoon Infant Rg" panose="02000503030000020003" charset="0"/>
      <p:regular r:id="rId19"/>
      <p:bold r:id="rId20"/>
    </p:embeddedFont>
    <p:embeddedFont>
      <p:font typeface="Sassoon Primary" pitchFamily="50" charset="0"/>
      <p:regular r:id="rId21"/>
    </p:embeddedFont>
    <p:embeddedFont>
      <p:font typeface="SassoonPrimaryInfant" pitchFamily="2" charset="0"/>
      <p:regular r:id="rId22"/>
      <p:bold r:id="rId23"/>
    </p:embeddedFont>
    <p:embeddedFont>
      <p:font typeface="Twinkl" panose="020B0604020202020204" charset="0"/>
      <p:regular r:id="rId24"/>
      <p:bold r:id="rId25"/>
    </p:embeddedFont>
    <p:embeddedFont>
      <p:font typeface="Twinkl SemiBold" charset="0"/>
      <p:bold r:id="rId2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1C1C1C"/>
    <a:srgbClr val="4AA1D9"/>
    <a:srgbClr val="FFFFFF"/>
    <a:srgbClr val="2898A8"/>
    <a:srgbClr val="ACDDFC"/>
    <a:srgbClr val="80C1EB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64" autoAdjust="0"/>
    <p:restoredTop sz="94660"/>
  </p:normalViewPr>
  <p:slideViewPr>
    <p:cSldViewPr snapToGrid="0">
      <p:cViewPr varScale="1">
        <p:scale>
          <a:sx n="86" d="100"/>
          <a:sy n="86" d="100"/>
        </p:scale>
        <p:origin x="53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C019C1D-90FE-4D4B-8238-C0DA1E4CC85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150199-5FA9-42EF-BF5A-78020180F71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27A1BE2-A71C-4C03-8091-F3E9758BDB17}" type="datetimeFigureOut">
              <a:rPr lang="en-GB"/>
              <a:pPr>
                <a:defRPr/>
              </a:pPr>
              <a:t>03/03/2021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02F7C3-CA86-4ECF-BD54-5A18C4799D6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9C4056B-7E43-4EBB-AC77-3003218887C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2E80EC0-C3D9-43CD-B799-40459DADFE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718C0AD-0451-4558-8509-9B197F8E1F7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B1DDBA-5A38-4D2A-879B-8877B0EBAF8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F796526-92D2-4B47-AE61-424F213E8676}" type="datetimeFigureOut">
              <a:rPr lang="en-GB"/>
              <a:pPr>
                <a:defRPr/>
              </a:pPr>
              <a:t>03/03/2021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1BE9C2F-86E4-42B1-A795-0AE285ECC33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7D4A60A4-2D4F-42F8-A994-A7C477D81B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C74BCB-4F0D-469A-91DD-FCA56177C8B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9AE1D8-2A2B-4197-8A99-8CE81D2FF7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2B8BBED-EF65-4782-B78D-69006AAC2AE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126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36DAA382-211B-4C99-832B-1BB0921E47A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25735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FD6AC42-63D9-4CB3-B2EF-DB477C37B97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0096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906C73FF-E49C-4603-92F8-04D153F44303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7B47E991-AFF0-49FF-A452-F51BC6DFD704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BA183D0-91DE-48BD-9CDE-111FD981D062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9680412-11F2-4461-BB94-BFA886ABDED7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7940B1B0-8A9E-4A8F-8791-6039D02772EB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741316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21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A364A2F-C7BC-426F-8EF9-22C7BB91230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152D253E-2353-474B-AB0B-916FDA95F87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7" r:id="rId2"/>
    <p:sldLayoutId id="2147483698" r:id="rId3"/>
    <p:sldLayoutId id="2147483699" r:id="rId4"/>
    <p:sldLayoutId id="2147483696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3.png"/><Relationship Id="rId5" Type="http://schemas.openxmlformats.org/officeDocument/2006/relationships/image" Target="../media/image6.jpeg"/><Relationship Id="rId4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3.pn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3.png"/><Relationship Id="rId5" Type="http://schemas.openxmlformats.org/officeDocument/2006/relationships/image" Target="../media/image8.jpeg"/><Relationship Id="rId4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3.png"/><Relationship Id="rId5" Type="http://schemas.openxmlformats.org/officeDocument/2006/relationships/image" Target="../media/image9.jpeg"/><Relationship Id="rId4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7.xml"/><Relationship Id="rId6" Type="http://schemas.openxmlformats.org/officeDocument/2006/relationships/image" Target="../media/image3.pn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8.xml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3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549BE26-D0D0-4CF1-BDDE-E6F8AAB9EE58}"/>
              </a:ext>
            </a:extLst>
          </p:cNvPr>
          <p:cNvSpPr txBox="1"/>
          <p:nvPr/>
        </p:nvSpPr>
        <p:spPr>
          <a:xfrm>
            <a:off x="1133490" y="250929"/>
            <a:ext cx="7277780" cy="169277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8000" b="1" u="sng" dirty="0">
                <a:latin typeface="SassoonPrimaryInfant" pitchFamily="2" charset="0"/>
              </a:rPr>
              <a:t>Year 1 Phonics</a:t>
            </a:r>
          </a:p>
          <a:p>
            <a:endParaRPr lang="en-GB" sz="2400" b="1" u="sng" dirty="0">
              <a:latin typeface="SassoonPrimaryInfant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658918-3744-40B0-BFBD-8788A5C5389A}"/>
              </a:ext>
            </a:extLst>
          </p:cNvPr>
          <p:cNvSpPr/>
          <p:nvPr/>
        </p:nvSpPr>
        <p:spPr>
          <a:xfrm>
            <a:off x="496956" y="1983954"/>
            <a:ext cx="8150087" cy="4130530"/>
          </a:xfrm>
          <a:prstGeom prst="rect">
            <a:avLst/>
          </a:prstGeom>
          <a:noFill/>
          <a:ln w="7620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38E5AD-12B0-4510-B7B7-D49CF244DA32}"/>
              </a:ext>
            </a:extLst>
          </p:cNvPr>
          <p:cNvSpPr txBox="1"/>
          <p:nvPr/>
        </p:nvSpPr>
        <p:spPr>
          <a:xfrm>
            <a:off x="708348" y="2719064"/>
            <a:ext cx="2477121" cy="2215991"/>
          </a:xfrm>
          <a:prstGeom prst="rect">
            <a:avLst/>
          </a:prstGeom>
          <a:noFill/>
          <a:ln w="57150">
            <a:solidFill>
              <a:srgbClr val="18A0DB"/>
            </a:solidFill>
          </a:ln>
        </p:spPr>
        <p:txBody>
          <a:bodyPr wrap="square" rtlCol="0">
            <a:spAutoFit/>
          </a:bodyPr>
          <a:lstStyle/>
          <a:p>
            <a:r>
              <a:rPr lang="en-GB" sz="13800" dirty="0">
                <a:latin typeface="SassoonPrimaryInfant" pitchFamily="2" charset="0"/>
              </a:rPr>
              <a:t>ear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04738A-7AEC-43F5-8845-1D821F58EEC0}"/>
              </a:ext>
            </a:extLst>
          </p:cNvPr>
          <p:cNvSpPr txBox="1"/>
          <p:nvPr/>
        </p:nvSpPr>
        <p:spPr>
          <a:xfrm>
            <a:off x="5967102" y="2719063"/>
            <a:ext cx="2444168" cy="2215991"/>
          </a:xfrm>
          <a:prstGeom prst="rect">
            <a:avLst/>
          </a:prstGeom>
          <a:noFill/>
          <a:ln w="57150">
            <a:solidFill>
              <a:srgbClr val="18A0DB"/>
            </a:solidFill>
          </a:ln>
        </p:spPr>
        <p:txBody>
          <a:bodyPr wrap="square" rtlCol="0">
            <a:spAutoFit/>
          </a:bodyPr>
          <a:lstStyle/>
          <a:p>
            <a:r>
              <a:rPr lang="en-GB" sz="13800" dirty="0">
                <a:latin typeface="SassoonPrimaryInfant" pitchFamily="2" charset="0"/>
              </a:rPr>
              <a:t>ere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D67E4E5-4E34-460C-8AD6-090C83CF818D}"/>
              </a:ext>
            </a:extLst>
          </p:cNvPr>
          <p:cNvSpPr/>
          <p:nvPr/>
        </p:nvSpPr>
        <p:spPr>
          <a:xfrm>
            <a:off x="3396861" y="2579914"/>
            <a:ext cx="2334468" cy="2514600"/>
          </a:xfrm>
          <a:prstGeom prst="rect">
            <a:avLst/>
          </a:prstGeom>
          <a:noFill/>
          <a:ln w="7620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8" name="Picture 4" descr="Child Thinking Thought Image &amp; Photo (Free Trial) | Bigstock">
            <a:extLst>
              <a:ext uri="{FF2B5EF4-FFF2-40B4-BE49-F238E27FC236}">
                <a16:creationId xmlns:a16="http://schemas.microsoft.com/office/drawing/2014/main" id="{48BDDE53-00DB-4EAB-BB89-D9323766E3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190" y="2782405"/>
            <a:ext cx="2124075" cy="215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AD320DB-B48E-42F5-A6AE-CE1BC92A4A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103"/>
    </mc:Choice>
    <mc:Fallback>
      <p:transition spd="slow" advTm="481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7DAEE52-B0F7-4081-8A44-93672667982D}"/>
              </a:ext>
            </a:extLst>
          </p:cNvPr>
          <p:cNvSpPr/>
          <p:nvPr/>
        </p:nvSpPr>
        <p:spPr>
          <a:xfrm>
            <a:off x="755650" y="549275"/>
            <a:ext cx="7632700" cy="1090613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tx1"/>
                </a:solidFill>
                <a:latin typeface="Sassoon Primary" pitchFamily="50" charset="0"/>
              </a:rPr>
              <a:t>The sound ‘air’ is sometimes written with the letters ‘ear’. </a:t>
            </a:r>
            <a:endParaRPr lang="en-GB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44668" y="3087186"/>
            <a:ext cx="2595562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  <a:latin typeface="Sassoon Primary" pitchFamily="50" charset="0"/>
              </a:rPr>
              <a:t>p</a:t>
            </a:r>
            <a:r>
              <a:rPr lang="en-GB" altLang="en-US" sz="6600" b="1" dirty="0">
                <a:solidFill>
                  <a:srgbClr val="00B050"/>
                </a:solidFill>
                <a:latin typeface="Sassoon Primary" pitchFamily="50" charset="0"/>
              </a:rPr>
              <a:t>ear</a:t>
            </a:r>
          </a:p>
        </p:txBody>
      </p:sp>
      <p:pic>
        <p:nvPicPr>
          <p:cNvPr id="2050" name="Picture 2" descr="Pears - Ask the Food Geek">
            <a:extLst>
              <a:ext uri="{FF2B5EF4-FFF2-40B4-BE49-F238E27FC236}">
                <a16:creationId xmlns:a16="http://schemas.microsoft.com/office/drawing/2014/main" id="{83734A8B-ABE7-4C70-BA48-5BBB78DBA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516" y="2360999"/>
            <a:ext cx="4225600" cy="2926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6D548CE-CB21-41E1-AC9C-D76D4185A87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54881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417"/>
    </mc:Choice>
    <mc:Fallback>
      <p:transition spd="slow" advTm="344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7DAEE52-B0F7-4081-8A44-93672667982D}"/>
              </a:ext>
            </a:extLst>
          </p:cNvPr>
          <p:cNvSpPr/>
          <p:nvPr/>
        </p:nvSpPr>
        <p:spPr>
          <a:xfrm>
            <a:off x="755650" y="549275"/>
            <a:ext cx="7632700" cy="1090613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tx1"/>
                </a:solidFill>
                <a:latin typeface="Sassoon Primary" pitchFamily="50" charset="0"/>
              </a:rPr>
              <a:t>The sound ‘air’ is sometimes written with the letters ‘ere’. </a:t>
            </a:r>
            <a:endParaRPr lang="en-GB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3363" y="3232960"/>
            <a:ext cx="2843682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  <a:latin typeface="Sassoon Primary" pitchFamily="50" charset="0"/>
              </a:rPr>
              <a:t>wh</a:t>
            </a:r>
            <a:r>
              <a:rPr lang="en-GB" altLang="en-US" sz="6600" b="1" dirty="0">
                <a:solidFill>
                  <a:srgbClr val="00B050"/>
                </a:solidFill>
                <a:latin typeface="Sassoon Primary" pitchFamily="50" charset="0"/>
              </a:rPr>
              <a:t>ere</a:t>
            </a:r>
          </a:p>
        </p:txBody>
      </p:sp>
      <p:pic>
        <p:nvPicPr>
          <p:cNvPr id="3074" name="Picture 2" descr="Where is it? #2 - YouTube">
            <a:extLst>
              <a:ext uri="{FF2B5EF4-FFF2-40B4-BE49-F238E27FC236}">
                <a16:creationId xmlns:a16="http://schemas.microsoft.com/office/drawing/2014/main" id="{0258E423-CCF9-4A8B-8A87-183F234733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623" y="2507076"/>
            <a:ext cx="4222191" cy="2364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E4B134A-A779-4F5C-BF50-D1DDEB52ECB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53557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977"/>
    </mc:Choice>
    <mc:Fallback>
      <p:transition spd="slow" advTm="529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53424" y="2767280"/>
            <a:ext cx="243018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b="1" dirty="0">
                <a:solidFill>
                  <a:schemeClr val="tx1"/>
                </a:solidFill>
                <a:latin typeface="Sassoon Primary" pitchFamily="50" charset="0"/>
              </a:rPr>
              <a:t>b</a:t>
            </a:r>
            <a:r>
              <a:rPr lang="en-GB" altLang="en-US" sz="8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Sassoon Primary" pitchFamily="50" charset="0"/>
              </a:rPr>
              <a:t>ear</a:t>
            </a:r>
            <a:endParaRPr lang="en-GB" altLang="en-US" sz="8000" b="1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pic>
        <p:nvPicPr>
          <p:cNvPr id="4098" name="Picture 2" descr="€30,000 reward for info on southwest France bear killer">
            <a:extLst>
              <a:ext uri="{FF2B5EF4-FFF2-40B4-BE49-F238E27FC236}">
                <a16:creationId xmlns:a16="http://schemas.microsoft.com/office/drawing/2014/main" id="{9D81B638-41EE-4A0E-9A49-77ED6F5802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915" y="1846418"/>
            <a:ext cx="3884908" cy="2883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60F1BB4-8FDB-4745-A3AF-E0348805959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21025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060"/>
    </mc:Choice>
    <mc:Fallback>
      <p:transition spd="slow" advTm="360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1091" y="2457750"/>
            <a:ext cx="296514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b="1" dirty="0">
                <a:solidFill>
                  <a:schemeClr val="tx1"/>
                </a:solidFill>
                <a:latin typeface="Sassoon Primary" pitchFamily="50" charset="0"/>
              </a:rPr>
              <a:t>th</a:t>
            </a:r>
            <a:r>
              <a:rPr lang="en-GB" altLang="en-US" sz="8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Sassoon Primary" pitchFamily="50" charset="0"/>
              </a:rPr>
              <a:t>ere</a:t>
            </a:r>
          </a:p>
        </p:txBody>
      </p:sp>
      <p:pic>
        <p:nvPicPr>
          <p:cNvPr id="5122" name="Picture 2" descr="Look Over There! Stock Photo 41055183 - Megapixl">
            <a:extLst>
              <a:ext uri="{FF2B5EF4-FFF2-40B4-BE49-F238E27FC236}">
                <a16:creationId xmlns:a16="http://schemas.microsoft.com/office/drawing/2014/main" id="{0B08069E-B040-4598-ABDE-4D469447D5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767" y="1857390"/>
            <a:ext cx="4182049" cy="3064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02E8ABA-6494-4041-AE51-14DA3BCBF28C}"/>
              </a:ext>
            </a:extLst>
          </p:cNvPr>
          <p:cNvSpPr/>
          <p:nvPr/>
        </p:nvSpPr>
        <p:spPr>
          <a:xfrm>
            <a:off x="887767" y="4625009"/>
            <a:ext cx="4182049" cy="297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915A87C-A8FC-4EBC-AF99-4431904478A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56190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265"/>
    </mc:Choice>
    <mc:Fallback>
      <p:transition spd="slow" advTm="342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8979" y="2471259"/>
            <a:ext cx="238436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b="1" dirty="0">
                <a:solidFill>
                  <a:schemeClr val="tx1"/>
                </a:solidFill>
                <a:latin typeface="Sassoon Primary" pitchFamily="50" charset="0"/>
              </a:rPr>
              <a:t>t</a:t>
            </a:r>
            <a:r>
              <a:rPr lang="en-GB" altLang="en-US" sz="8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Sassoon Primary" pitchFamily="50" charset="0"/>
              </a:rPr>
              <a:t>ear</a:t>
            </a:r>
          </a:p>
        </p:txBody>
      </p:sp>
      <p:pic>
        <p:nvPicPr>
          <p:cNvPr id="6146" name="Picture 2" descr="Cave Craft for Forest Theme">
            <a:extLst>
              <a:ext uri="{FF2B5EF4-FFF2-40B4-BE49-F238E27FC236}">
                <a16:creationId xmlns:a16="http://schemas.microsoft.com/office/drawing/2014/main" id="{46003063-60DB-4E37-8906-9C9B145E8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73" y="1558664"/>
            <a:ext cx="2753967" cy="314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0FB56D2-1E8A-40EE-8C99-5328C3B2A47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4703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460"/>
    </mc:Choice>
    <mc:Fallback>
      <p:transition spd="slow" advTm="224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9562" y="4573850"/>
            <a:ext cx="588421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b="1" dirty="0">
                <a:solidFill>
                  <a:schemeClr val="tx1"/>
                </a:solidFill>
                <a:latin typeface="Sassoon Primary" pitchFamily="50" charset="0"/>
              </a:rPr>
              <a:t>everywh</a:t>
            </a:r>
            <a:r>
              <a:rPr lang="en-GB" altLang="en-US" sz="8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Sassoon Primary" pitchFamily="50" charset="0"/>
              </a:rPr>
              <a:t>ere</a:t>
            </a:r>
          </a:p>
        </p:txBody>
      </p:sp>
      <p:pic>
        <p:nvPicPr>
          <p:cNvPr id="8194" name="Picture 2" descr="Balloons Everywhere by kimjew on DeviantArt">
            <a:extLst>
              <a:ext uri="{FF2B5EF4-FFF2-40B4-BE49-F238E27FC236}">
                <a16:creationId xmlns:a16="http://schemas.microsoft.com/office/drawing/2014/main" id="{1D8AF205-0BA4-46CA-9F5F-7FA0DFCDEB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850" y="1079237"/>
            <a:ext cx="4725642" cy="3357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95443C7-465E-40B4-A59E-82ABBDD5E1F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03518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325"/>
    </mc:Choice>
    <mc:Fallback>
      <p:transition spd="slow" advTm="313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5803" y="2643973"/>
            <a:ext cx="4388616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b="1" dirty="0">
                <a:solidFill>
                  <a:schemeClr val="tx1"/>
                </a:solidFill>
                <a:latin typeface="Sassoon Primary" pitchFamily="50" charset="0"/>
              </a:rPr>
              <a:t>w</a:t>
            </a:r>
            <a:r>
              <a:rPr lang="en-GB" altLang="en-US" sz="8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Sassoon Primary" pitchFamily="50" charset="0"/>
              </a:rPr>
              <a:t>ear</a:t>
            </a:r>
            <a:r>
              <a:rPr lang="en-GB" altLang="en-US" sz="8000" b="1" dirty="0">
                <a:solidFill>
                  <a:schemeClr val="tx1"/>
                </a:solidFill>
                <a:latin typeface="Sassoon Primary" pitchFamily="50" charset="0"/>
              </a:rPr>
              <a:t>ing</a:t>
            </a:r>
          </a:p>
        </p:txBody>
      </p:sp>
      <p:pic>
        <p:nvPicPr>
          <p:cNvPr id="2" name="Picture 2" descr="49 World Book Day Costume Ideas for Your Kids | Party Delights Blog">
            <a:extLst>
              <a:ext uri="{FF2B5EF4-FFF2-40B4-BE49-F238E27FC236}">
                <a16:creationId xmlns:a16="http://schemas.microsoft.com/office/drawing/2014/main" id="{8E1C06D6-9EF8-4CD5-A5C1-15701FB2F3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099" y="1151490"/>
            <a:ext cx="3863623" cy="4308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5F76695-03D5-4AA7-8712-915C9D85133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26811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839"/>
    </mc:Choice>
    <mc:Fallback>
      <p:transition spd="slow" advTm="248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18080" y="1036134"/>
            <a:ext cx="2521260" cy="186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Sassoon Primary" pitchFamily="50" charset="0"/>
              </a:rPr>
              <a:t>air</a:t>
            </a:r>
            <a:endParaRPr lang="en-GB" altLang="en-US" sz="11500" b="1" dirty="0">
              <a:solidFill>
                <a:srgbClr val="00B0F0"/>
              </a:solidFill>
              <a:latin typeface="Sassoon Primary" pitchFamily="50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08552E-7A40-41C0-9AFC-D0D1AF135D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4040" y="1036134"/>
            <a:ext cx="2521260" cy="186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Sassoon Primary" pitchFamily="50" charset="0"/>
              </a:rPr>
              <a:t>are</a:t>
            </a:r>
            <a:endParaRPr lang="en-GB" altLang="en-US" sz="11500" b="1" dirty="0">
              <a:solidFill>
                <a:srgbClr val="00B0F0"/>
              </a:solidFill>
              <a:latin typeface="Sassoon Primary" pitchFamily="50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7A82FC5-FB6F-4ACB-BAA0-E8EB63529F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4040" y="2898182"/>
            <a:ext cx="2521260" cy="186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Sassoon Primary" pitchFamily="50" charset="0"/>
              </a:rPr>
              <a:t>ere</a:t>
            </a:r>
            <a:endParaRPr lang="en-GB" altLang="en-US" sz="11500" b="1" dirty="0">
              <a:solidFill>
                <a:srgbClr val="00B0F0"/>
              </a:solidFill>
              <a:latin typeface="Sassoon Primary" pitchFamily="50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E32F46-E437-4464-9A36-7E995F9148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2268" y="3028795"/>
            <a:ext cx="2521260" cy="186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Sassoon Primary" pitchFamily="50" charset="0"/>
              </a:rPr>
              <a:t>ear</a:t>
            </a:r>
            <a:endParaRPr lang="en-GB" altLang="en-US" sz="11500" b="1" dirty="0">
              <a:solidFill>
                <a:srgbClr val="00B0F0"/>
              </a:solidFill>
              <a:latin typeface="Sassoon Primary" pitchFamily="50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D10C3DC-8D14-4422-AD06-7E67989FCEB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5339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002"/>
    </mc:Choice>
    <mc:Fallback>
      <p:transition spd="slow" advTm="660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3" grpId="0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549BE26-D0D0-4CF1-BDDE-E6F8AAB9EE58}"/>
              </a:ext>
            </a:extLst>
          </p:cNvPr>
          <p:cNvSpPr txBox="1"/>
          <p:nvPr/>
        </p:nvSpPr>
        <p:spPr>
          <a:xfrm>
            <a:off x="4847207" y="227497"/>
            <a:ext cx="446227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>
                <a:solidFill>
                  <a:schemeClr val="bg1"/>
                </a:solidFill>
                <a:latin typeface="SassoonPrimaryInfant" pitchFamily="2" charset="0"/>
              </a:rPr>
              <a:t>Task 1</a:t>
            </a:r>
          </a:p>
          <a:p>
            <a:endParaRPr lang="en-GB" sz="2400" b="1" u="sng" dirty="0">
              <a:latin typeface="SassoonPrimaryInfant" pitchFamily="2" charset="0"/>
            </a:endParaRPr>
          </a:p>
          <a:p>
            <a:r>
              <a:rPr lang="en-GB" sz="3600" dirty="0">
                <a:solidFill>
                  <a:schemeClr val="bg1"/>
                </a:solidFill>
                <a:latin typeface="SassoonPrimaryInfant" pitchFamily="2" charset="0"/>
              </a:rPr>
              <a:t>Read the words in the word bank and sort them by writing them into the correct columns. </a:t>
            </a:r>
          </a:p>
          <a:p>
            <a:endParaRPr lang="en-GB" sz="3600" dirty="0">
              <a:solidFill>
                <a:schemeClr val="bg1"/>
              </a:solidFill>
              <a:latin typeface="SassoonPrimaryInfant" pitchFamily="2" charset="0"/>
            </a:endParaRPr>
          </a:p>
          <a:p>
            <a:r>
              <a:rPr lang="en-GB" sz="3600" dirty="0">
                <a:solidFill>
                  <a:schemeClr val="bg1"/>
                </a:solidFill>
                <a:latin typeface="SassoonPrimaryInfant" pitchFamily="2" charset="0"/>
              </a:rPr>
              <a:t>Choose three words and write a sentence for each word.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5B1F89F-65E6-4706-B1A7-97C624A52F0C}"/>
              </a:ext>
            </a:extLst>
          </p:cNvPr>
          <p:cNvSpPr/>
          <p:nvPr/>
        </p:nvSpPr>
        <p:spPr>
          <a:xfrm>
            <a:off x="257452" y="390617"/>
            <a:ext cx="4243527" cy="6045694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9AF5503-6900-4364-A3BD-16A591EFD7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447" y="624914"/>
            <a:ext cx="3929536" cy="560817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5817C04-DA44-41E8-86E1-65E0FC541A7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500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106"/>
    </mc:Choice>
    <mc:Fallback>
      <p:transition spd="slow" advTm="371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6952CEE-AD1A-4549-A28B-A1C63E8FE108}"/>
              </a:ext>
            </a:extLst>
          </p:cNvPr>
          <p:cNvSpPr txBox="1"/>
          <p:nvPr/>
        </p:nvSpPr>
        <p:spPr>
          <a:xfrm>
            <a:off x="4896035" y="382601"/>
            <a:ext cx="404377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>
                <a:solidFill>
                  <a:schemeClr val="bg1"/>
                </a:solidFill>
                <a:latin typeface="SassoonPrimaryInfant" pitchFamily="2" charset="0"/>
              </a:rPr>
              <a:t>Task 2</a:t>
            </a:r>
          </a:p>
          <a:p>
            <a:pPr algn="ctr"/>
            <a:r>
              <a:rPr lang="en-GB" sz="3600" b="1" u="sng" dirty="0">
                <a:solidFill>
                  <a:schemeClr val="bg1"/>
                </a:solidFill>
                <a:latin typeface="SassoonPrimaryInfant" pitchFamily="2" charset="0"/>
              </a:rPr>
              <a:t> </a:t>
            </a:r>
          </a:p>
          <a:p>
            <a:r>
              <a:rPr lang="en-GB" sz="3600" dirty="0">
                <a:solidFill>
                  <a:schemeClr val="bg1"/>
                </a:solidFill>
                <a:latin typeface="SassoonPrimaryInfant" pitchFamily="2" charset="0"/>
              </a:rPr>
              <a:t>Look at each picture and write the word using the correct trigraph.</a:t>
            </a:r>
          </a:p>
          <a:p>
            <a:endParaRPr lang="en-GB" sz="3600" dirty="0">
              <a:solidFill>
                <a:schemeClr val="bg1"/>
              </a:solidFill>
              <a:latin typeface="SassoonPrimaryInfant" pitchFamily="2" charset="0"/>
            </a:endParaRPr>
          </a:p>
          <a:p>
            <a:r>
              <a:rPr lang="en-GB" sz="3600" dirty="0">
                <a:solidFill>
                  <a:schemeClr val="bg1"/>
                </a:solidFill>
                <a:latin typeface="SassoonPrimaryInfant" pitchFamily="2" charset="0"/>
              </a:rPr>
              <a:t>Draw a picture and write the word using the correct trigraph.</a:t>
            </a:r>
          </a:p>
          <a:p>
            <a:endParaRPr lang="en-GB" sz="2400" b="1" u="sng" dirty="0">
              <a:latin typeface="SassoonPrimaryInfant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6274034-1278-432F-A6B1-226C9B9B365F}"/>
              </a:ext>
            </a:extLst>
          </p:cNvPr>
          <p:cNvSpPr/>
          <p:nvPr/>
        </p:nvSpPr>
        <p:spPr>
          <a:xfrm>
            <a:off x="528106" y="648069"/>
            <a:ext cx="4150426" cy="5885896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071A943-7A74-4202-BB61-6A6FE3996E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193" y="774838"/>
            <a:ext cx="3923814" cy="5662673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E8593184-4709-4D4E-A56F-43DE85E182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424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112"/>
    </mc:Choice>
    <mc:Fallback>
      <p:transition spd="slow" advTm="601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7|8.1|7.4|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2556</TotalTime>
  <Words>103</Words>
  <Application>Microsoft Office PowerPoint</Application>
  <PresentationFormat>On-screen Show (4:3)</PresentationFormat>
  <Paragraphs>26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SassoonPrimaryInfant</vt:lpstr>
      <vt:lpstr>Sassoon Infant Rg</vt:lpstr>
      <vt:lpstr>Calibri</vt:lpstr>
      <vt:lpstr>Arial</vt:lpstr>
      <vt:lpstr>Twinkl</vt:lpstr>
      <vt:lpstr>Twinkl SemiBold</vt:lpstr>
      <vt:lpstr>Sassoon Primary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J. West</cp:lastModifiedBy>
  <cp:revision>170</cp:revision>
  <dcterms:created xsi:type="dcterms:W3CDTF">2014-10-01T16:09:27Z</dcterms:created>
  <dcterms:modified xsi:type="dcterms:W3CDTF">2021-03-04T00:25:46Z</dcterms:modified>
</cp:coreProperties>
</file>