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3" r:id="rId1"/>
  </p:sldMasterIdLst>
  <p:notesMasterIdLst>
    <p:notesMasterId r:id="rId49"/>
  </p:notesMasterIdLst>
  <p:sldIdLst>
    <p:sldId id="256" r:id="rId2"/>
    <p:sldId id="280" r:id="rId3"/>
    <p:sldId id="278" r:id="rId4"/>
    <p:sldId id="286" r:id="rId5"/>
    <p:sldId id="265" r:id="rId6"/>
    <p:sldId id="275" r:id="rId7"/>
    <p:sldId id="321" r:id="rId8"/>
    <p:sldId id="276" r:id="rId9"/>
    <p:sldId id="297" r:id="rId10"/>
    <p:sldId id="271" r:id="rId11"/>
    <p:sldId id="289" r:id="rId12"/>
    <p:sldId id="330" r:id="rId13"/>
    <p:sldId id="294" r:id="rId14"/>
    <p:sldId id="298" r:id="rId15"/>
    <p:sldId id="299" r:id="rId16"/>
    <p:sldId id="304" r:id="rId17"/>
    <p:sldId id="257" r:id="rId18"/>
    <p:sldId id="305" r:id="rId19"/>
    <p:sldId id="306" r:id="rId20"/>
    <p:sldId id="281" r:id="rId21"/>
    <p:sldId id="290" r:id="rId22"/>
    <p:sldId id="258" r:id="rId23"/>
    <p:sldId id="322" r:id="rId24"/>
    <p:sldId id="307" r:id="rId25"/>
    <p:sldId id="308" r:id="rId26"/>
    <p:sldId id="309" r:id="rId27"/>
    <p:sldId id="310" r:id="rId28"/>
    <p:sldId id="311" r:id="rId29"/>
    <p:sldId id="312" r:id="rId30"/>
    <p:sldId id="325" r:id="rId31"/>
    <p:sldId id="326" r:id="rId32"/>
    <p:sldId id="327" r:id="rId33"/>
    <p:sldId id="328" r:id="rId34"/>
    <p:sldId id="329" r:id="rId35"/>
    <p:sldId id="259" r:id="rId36"/>
    <p:sldId id="260" r:id="rId37"/>
    <p:sldId id="261" r:id="rId38"/>
    <p:sldId id="262" r:id="rId39"/>
    <p:sldId id="263" r:id="rId40"/>
    <p:sldId id="316" r:id="rId41"/>
    <p:sldId id="317" r:id="rId42"/>
    <p:sldId id="318" r:id="rId43"/>
    <p:sldId id="266" r:id="rId44"/>
    <p:sldId id="267" r:id="rId45"/>
    <p:sldId id="292" r:id="rId46"/>
    <p:sldId id="319" r:id="rId47"/>
    <p:sldId id="320" r:id="rId4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45" autoAdjust="0"/>
    <p:restoredTop sz="94660"/>
  </p:normalViewPr>
  <p:slideViewPr>
    <p:cSldViewPr>
      <p:cViewPr varScale="1">
        <p:scale>
          <a:sx n="104" d="100"/>
          <a:sy n="104" d="100"/>
        </p:scale>
        <p:origin x="138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8F9F9-DFE1-4F36-AFBE-883D2E4FA3B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79F826-6A5F-4EEF-A6C8-CDFD8047F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11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79F826-6A5F-4EEF-A6C8-CDFD8047F3F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176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1" y="2222623"/>
            <a:ext cx="5917679" cy="2554983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441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76937" y="1828799"/>
            <a:ext cx="990599" cy="228659"/>
          </a:xfrm>
        </p:spPr>
        <p:txBody>
          <a:bodyPr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AF755396-78B2-4CB2-A51E-A0B1492FD9C7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10" y="3264407"/>
            <a:ext cx="3859795" cy="228659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A58DE7C3-1F81-4907-AB10-8D84636B6B1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515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09C9BF-13CE-4EE8-B2A8-7569EC668FCE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2A218C5E-31F1-48BC-A95F-6A6740057EA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728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 bwMode="gray"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257588"/>
            <a:ext cx="3101765" cy="3020343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7"/>
            <a:ext cx="3054653" cy="302034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F2CB34-F39B-4920-BA69-BCE4544EEF70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738039" y="7605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E49C7A40-E6A4-49D0-90E7-804F2947035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575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199"/>
            <a:ext cx="3636980" cy="353060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0" y="2489199"/>
            <a:ext cx="3636981" cy="35306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C5FAFD-71D2-40C7-875B-3085E8051117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2E2F4F62-8DBE-47C8-9659-E3FE8AF3706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911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94298"/>
            <a:ext cx="3636980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39" y="3253588"/>
            <a:ext cx="3636981" cy="276621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7B3679-3F80-4885-9932-16998EBF3D0D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CA7101D5-9A51-406F-A64B-0EC8F354F93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373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721BFD-F2D6-4A9E-9EC1-3A4273F8729F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D453398-40E3-4D20-BAC5-26FCDCAED78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653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512239-956D-4615-B7C8-032C8BF3516C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948A496-B889-4F26-9DA4-C937C3C4405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189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89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1182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3086845"/>
            <a:ext cx="2712589" cy="2938036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07EECF-5CCD-4549-BC18-F7A9EEA6A317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956EB4F-EFA8-43C4-9BED-4C2E92F268C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305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591" y="1340000"/>
            <a:ext cx="3001938" cy="161619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51591" y="3086100"/>
            <a:ext cx="3001938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D6DADA-1329-4EC0-9992-502AE6322AC5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2428FEF-0D70-4468-B664-0638EE339C3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968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5" y="4961453"/>
            <a:ext cx="6422002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3" y="5528191"/>
            <a:ext cx="6422003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323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2004" cy="1692720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8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861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2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2" name="TextBox 11"/>
          <p:cNvSpPr txBox="1"/>
          <p:nvPr/>
        </p:nvSpPr>
        <p:spPr bwMode="gray">
          <a:xfrm>
            <a:off x="7033422" y="2898648"/>
            <a:ext cx="660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”</a:t>
            </a:r>
          </a:p>
        </p:txBody>
      </p:sp>
      <p:sp>
        <p:nvSpPr>
          <p:cNvPr id="11" name="TextBox 10"/>
          <p:cNvSpPr txBox="1"/>
          <p:nvPr/>
        </p:nvSpPr>
        <p:spPr bwMode="gray">
          <a:xfrm>
            <a:off x="651683" y="589767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58" y="903421"/>
            <a:ext cx="6160385" cy="2895658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9" y="3809278"/>
            <a:ext cx="5646142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5"/>
            <a:ext cx="6422005" cy="1024065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1647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057400"/>
            <a:ext cx="6422004" cy="2095500"/>
          </a:xfrm>
        </p:spPr>
        <p:txBody>
          <a:bodyPr anchor="b"/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9911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2305"/>
            <a:ext cx="6423592" cy="71466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2313433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5"/>
            <a:ext cx="2313432" cy="2877714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8472" y="2489200"/>
            <a:ext cx="232675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2" y="3147165"/>
            <a:ext cx="2326749" cy="2869878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0" y="2489201"/>
            <a:ext cx="231374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3821" y="3147164"/>
            <a:ext cx="2313740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861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3592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461" y="4180095"/>
            <a:ext cx="229904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2743" y="2486221"/>
            <a:ext cx="2021456" cy="1450321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1"/>
          </p:nvPr>
        </p:nvSpPr>
        <p:spPr>
          <a:xfrm>
            <a:off x="881461" y="4837558"/>
            <a:ext cx="2298410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4318" y="4179596"/>
            <a:ext cx="231779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16"/>
          </p:nvPr>
        </p:nvSpPr>
        <p:spPr>
          <a:xfrm>
            <a:off x="3550622" y="2509453"/>
            <a:ext cx="2025182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04318" y="4837558"/>
            <a:ext cx="2330903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1" y="4179595"/>
            <a:ext cx="229949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17"/>
          </p:nvPr>
        </p:nvSpPr>
        <p:spPr>
          <a:xfrm>
            <a:off x="6104946" y="2509453"/>
            <a:ext cx="2018839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63821" y="4837558"/>
            <a:ext cx="229949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3166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6AE4C5-1BA1-44D8-8628-668FD0BD9CB4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E11A93-6E07-4190-AFFD-47CD5BF60BA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1596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8"/>
            <p:cNvSpPr/>
            <p:nvPr/>
          </p:nvSpPr>
          <p:spPr bwMode="gray">
            <a:xfrm rot="5400000">
              <a:off x="1299309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414867" y="402165"/>
              <a:ext cx="46105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68970" y="1447799"/>
            <a:ext cx="1077347" cy="457199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440" y="1447799"/>
            <a:ext cx="4417234" cy="45720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E5645F-9E08-4DB8-A077-3EB1D317E7D7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17670C6-9E25-4FE8-8AF1-6C9D60BB431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238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8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3202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6343201" cy="353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39638" y="6365499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8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68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  <p:sldLayoutId id="2147483856" r:id="rId13"/>
    <p:sldLayoutId id="2147483857" r:id="rId14"/>
    <p:sldLayoutId id="2147483858" r:id="rId15"/>
    <p:sldLayoutId id="2147483859" r:id="rId16"/>
    <p:sldLayoutId id="214748386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nationalstrategies.standards.dcsf.gov.uk/strands/34759/34265/110212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6176" y="2420888"/>
            <a:ext cx="7851648" cy="182880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Year 2  curriculum  presentation for </a:t>
            </a:r>
            <a:br>
              <a:rPr lang="en-GB" dirty="0"/>
            </a:br>
            <a:r>
              <a:rPr lang="en-GB" dirty="0"/>
              <a:t>parents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441" y="2489200"/>
            <a:ext cx="7305959" cy="353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The National Curriculum for English consists of - </a:t>
            </a:r>
          </a:p>
          <a:p>
            <a:r>
              <a:rPr lang="en-GB" sz="2400" dirty="0"/>
              <a:t>Reading</a:t>
            </a:r>
          </a:p>
          <a:p>
            <a:r>
              <a:rPr lang="en-GB" sz="2400" dirty="0"/>
              <a:t>Writing</a:t>
            </a:r>
          </a:p>
          <a:p>
            <a:r>
              <a:rPr lang="en-GB" sz="2400" dirty="0"/>
              <a:t>Spelling</a:t>
            </a:r>
          </a:p>
          <a:p>
            <a:r>
              <a:rPr lang="en-GB" sz="2400" dirty="0"/>
              <a:t>Speaking and Listening</a:t>
            </a:r>
          </a:p>
          <a:p>
            <a:r>
              <a:rPr lang="en-GB" sz="2400" dirty="0"/>
              <a:t>Handwriting </a:t>
            </a:r>
          </a:p>
          <a:p>
            <a:r>
              <a:rPr lang="en-GB" sz="2400" dirty="0"/>
              <a:t>Vocabulary, Grammar &amp; Punctuation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9942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Handwriting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441" y="2420888"/>
            <a:ext cx="7665999" cy="3598912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The children practise </a:t>
            </a:r>
            <a:r>
              <a:rPr lang="en-GB" sz="2400" b="1" dirty="0"/>
              <a:t>continuous</a:t>
            </a:r>
            <a:r>
              <a:rPr lang="en-GB" sz="2400" dirty="0"/>
              <a:t> </a:t>
            </a:r>
            <a:r>
              <a:rPr lang="en-GB" sz="2400" b="1" dirty="0"/>
              <a:t>cursive </a:t>
            </a:r>
            <a:r>
              <a:rPr lang="en-GB" sz="2400" dirty="0"/>
              <a:t>handwriting first thing in the morning and are encouraged to use this throughout all of their writing.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They should continue to ‘lead’ in every letter from the writing line.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D9FC12-1B2F-493D-A8C5-646F6FC1D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33056"/>
            <a:ext cx="8873313" cy="70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814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726FB6-8807-462F-9DB7-4E4BC77D6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0413"/>
            <a:ext cx="9144000" cy="6437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41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Phonics</a:t>
            </a:r>
            <a:br>
              <a:rPr lang="en-GB" dirty="0"/>
            </a:br>
            <a:endParaRPr lang="en-GB" dirty="0"/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457200" y="2096062"/>
            <a:ext cx="8229600" cy="45365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sz="2400" dirty="0"/>
              <a:t>Phonics is taught for 20-25 minutes every morning.</a:t>
            </a:r>
          </a:p>
          <a:p>
            <a:pPr marL="0" indent="0">
              <a:buNone/>
            </a:pPr>
            <a:r>
              <a:rPr lang="en-GB" sz="2400" dirty="0"/>
              <a:t> </a:t>
            </a:r>
          </a:p>
          <a:p>
            <a:r>
              <a:rPr lang="en-GB" sz="2400" dirty="0"/>
              <a:t>The children will be reviewing the Phase 5 sounds they learned in Year 1, for five weeks.</a:t>
            </a:r>
          </a:p>
          <a:p>
            <a:r>
              <a:rPr lang="en-GB" sz="2400" dirty="0"/>
              <a:t>After the review we will move onto Little </a:t>
            </a:r>
            <a:r>
              <a:rPr lang="en-GB" sz="2400" dirty="0" err="1"/>
              <a:t>Wandle</a:t>
            </a:r>
            <a:r>
              <a:rPr lang="en-GB" sz="2400" dirty="0"/>
              <a:t> ‘Bridge to Spelling’ for five weeks. They will be learning foundational skills for spelling. </a:t>
            </a:r>
          </a:p>
          <a:p>
            <a:r>
              <a:rPr lang="en-GB" sz="2400" dirty="0"/>
              <a:t>For the rest of the year we will teach Little </a:t>
            </a:r>
            <a:r>
              <a:rPr lang="en-GB" sz="2400" dirty="0" err="1"/>
              <a:t>Wandle</a:t>
            </a:r>
            <a:r>
              <a:rPr lang="en-GB" sz="2400" dirty="0"/>
              <a:t> Spelling Units to complete the coverage of the Year 2 National Curriculum requirements. </a:t>
            </a:r>
            <a:endParaRPr lang="en-GB" dirty="0"/>
          </a:p>
          <a:p>
            <a:endParaRPr lang="en-GB" sz="24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AutoShape 2" descr="Big Cat Phonics for Little Wandle Letters and Sounds Revised - Grapheme  Chart for Year 1: Phases 2, 3 and 5 For Year 1 | Badger Learning">
            <a:extLst>
              <a:ext uri="{FF2B5EF4-FFF2-40B4-BE49-F238E27FC236}">
                <a16:creationId xmlns:a16="http://schemas.microsoft.com/office/drawing/2014/main" id="{8C67B535-CB80-40A0-9B46-E809C3FEDF9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Big Cat Phonics for Little Wandle Letters and Sounds Revised - Grapheme  Chart for Year 1: Phases 2, 3 and 5 For Year 1 | Badger Learning">
            <a:extLst>
              <a:ext uri="{FF2B5EF4-FFF2-40B4-BE49-F238E27FC236}">
                <a16:creationId xmlns:a16="http://schemas.microsoft.com/office/drawing/2014/main" id="{A3BEBD18-797C-4C75-9DFB-A14DE4EC340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2D2349-2A29-4038-A6DF-FCBE57F0F3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404664"/>
            <a:ext cx="2160240" cy="208902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-1933575" y="6335608"/>
            <a:ext cx="13011150" cy="3761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-1933575" y="-675456"/>
            <a:ext cx="12842279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3AADB87-1091-4D3E-AD5B-7C499EB85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2656"/>
            <a:ext cx="9144000" cy="573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04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FB952F-D2FD-4C12-85F7-A09B471C0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628800"/>
            <a:ext cx="8716792" cy="468052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9BE852C-6259-4269-A565-076E6BAE7F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4" y="244822"/>
            <a:ext cx="1931132" cy="138397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A5E7D19-DE8F-4068-BB3D-A8B2A5118F6E}"/>
              </a:ext>
            </a:extLst>
          </p:cNvPr>
          <p:cNvSpPr/>
          <p:nvPr/>
        </p:nvSpPr>
        <p:spPr>
          <a:xfrm>
            <a:off x="611560" y="692696"/>
            <a:ext cx="40398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Bridge to Spelling</a:t>
            </a:r>
          </a:p>
        </p:txBody>
      </p:sp>
    </p:spTree>
    <p:extLst>
      <p:ext uri="{BB962C8B-B14F-4D97-AF65-F5344CB8AC3E}">
        <p14:creationId xmlns:p14="http://schemas.microsoft.com/office/powerpoint/2010/main" val="1218991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934"/>
          </a:xfrm>
        </p:spPr>
        <p:txBody>
          <a:bodyPr/>
          <a:lstStyle/>
          <a:p>
            <a:pPr algn="ctr"/>
            <a:br>
              <a:rPr lang="en-GB" dirty="0"/>
            </a:br>
            <a:r>
              <a:rPr lang="en-GB" dirty="0"/>
              <a:t>Little </a:t>
            </a:r>
            <a:r>
              <a:rPr lang="en-GB" dirty="0" err="1"/>
              <a:t>Wandle</a:t>
            </a:r>
            <a:r>
              <a:rPr lang="en-GB" dirty="0"/>
              <a:t> Spelling Units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92895"/>
            <a:ext cx="8229600" cy="3831705"/>
          </a:xfrm>
        </p:spPr>
        <p:txBody>
          <a:bodyPr/>
          <a:lstStyle/>
          <a:p>
            <a:endParaRPr lang="en-GB" dirty="0"/>
          </a:p>
          <a:p>
            <a:r>
              <a:rPr lang="en-GB" sz="2400" dirty="0"/>
              <a:t>Homophones</a:t>
            </a:r>
          </a:p>
          <a:p>
            <a:r>
              <a:rPr lang="en-GB" sz="2400" dirty="0"/>
              <a:t>Prefixes –un/dis</a:t>
            </a:r>
          </a:p>
          <a:p>
            <a:r>
              <a:rPr lang="en-GB" sz="2400" dirty="0"/>
              <a:t>Suffixes – </a:t>
            </a:r>
            <a:r>
              <a:rPr lang="en-GB" sz="2400" dirty="0" err="1"/>
              <a:t>ed</a:t>
            </a:r>
            <a:r>
              <a:rPr lang="en-GB" sz="2400" dirty="0"/>
              <a:t>/</a:t>
            </a:r>
            <a:r>
              <a:rPr lang="en-GB" sz="2400" dirty="0" err="1"/>
              <a:t>ing</a:t>
            </a:r>
            <a:endParaRPr lang="en-GB" sz="2400" dirty="0"/>
          </a:p>
          <a:p>
            <a:r>
              <a:rPr lang="en-GB" sz="2400" dirty="0"/>
              <a:t>Compound words – strawberry/playground</a:t>
            </a:r>
          </a:p>
          <a:p>
            <a:r>
              <a:rPr lang="en-GB" sz="2400" dirty="0"/>
              <a:t>Past and present tense </a:t>
            </a:r>
          </a:p>
          <a:p>
            <a:r>
              <a:rPr lang="en-GB" sz="2400" dirty="0"/>
              <a:t>Contracted words – don’t/I’m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4A5E2A-ED42-431C-A36D-15944B6076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6096" y="2204864"/>
            <a:ext cx="2857500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7094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934"/>
          </a:xfrm>
        </p:spPr>
        <p:txBody>
          <a:bodyPr/>
          <a:lstStyle/>
          <a:p>
            <a:pPr algn="ctr"/>
            <a:br>
              <a:rPr lang="en-GB" dirty="0"/>
            </a:br>
            <a:r>
              <a:rPr lang="en-GB" dirty="0"/>
              <a:t>Spelling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92895"/>
            <a:ext cx="8229600" cy="3831705"/>
          </a:xfrm>
        </p:spPr>
        <p:txBody>
          <a:bodyPr>
            <a:normAutofit/>
          </a:bodyPr>
          <a:lstStyle/>
          <a:p>
            <a:r>
              <a:rPr lang="en-GB" sz="2400" dirty="0"/>
              <a:t>Every Friday the children will bring home spellings based on the graphemes learnt in Phonics that week.  We shall also be learning to spell the Year 2 common exception words.</a:t>
            </a:r>
          </a:p>
          <a:p>
            <a:r>
              <a:rPr lang="en-GB" sz="2400" dirty="0"/>
              <a:t>They will be tested the following Friday.</a:t>
            </a:r>
          </a:p>
          <a:p>
            <a:r>
              <a:rPr lang="en-GB" sz="2400" dirty="0"/>
              <a:t>The children will be expected to spell the Year 2 common exception words by the end of the academic year. These will assessed throughout the year.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2A63E1-17FF-486E-91B0-65A41D5E7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5718" y="476672"/>
            <a:ext cx="2411429" cy="172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631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07926"/>
          </a:xfrm>
        </p:spPr>
        <p:txBody>
          <a:bodyPr/>
          <a:lstStyle/>
          <a:p>
            <a:pPr algn="ctr"/>
            <a:r>
              <a:rPr lang="en-GB" dirty="0"/>
              <a:t>Reading</a:t>
            </a:r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457200" y="2420887"/>
            <a:ext cx="8229600" cy="390371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dirty="0"/>
              <a:t>We strive to hear the children read as much as possible through a variety of activities.</a:t>
            </a:r>
          </a:p>
          <a:p>
            <a:pPr marL="0" indent="0">
              <a:buNone/>
            </a:pPr>
            <a:r>
              <a:rPr lang="en-GB" sz="2400" dirty="0"/>
              <a:t>This can be done through;</a:t>
            </a:r>
          </a:p>
          <a:p>
            <a:r>
              <a:rPr lang="en-GB" sz="2400" dirty="0"/>
              <a:t>Little </a:t>
            </a:r>
            <a:r>
              <a:rPr lang="en-GB" sz="2400" dirty="0" err="1"/>
              <a:t>Wandle</a:t>
            </a:r>
            <a:r>
              <a:rPr lang="en-GB" sz="2400" dirty="0"/>
              <a:t> Reading groups</a:t>
            </a:r>
          </a:p>
          <a:p>
            <a:r>
              <a:rPr lang="en-GB" sz="2400" dirty="0"/>
              <a:t>Individual reading</a:t>
            </a:r>
          </a:p>
          <a:p>
            <a:r>
              <a:rPr lang="en-GB" sz="2400" dirty="0"/>
              <a:t>Reading questions or extracts and texts</a:t>
            </a:r>
          </a:p>
          <a:p>
            <a:r>
              <a:rPr lang="en-GB" sz="2400" dirty="0"/>
              <a:t>Written and spoken comprehension activities</a:t>
            </a:r>
          </a:p>
          <a:p>
            <a:pPr marL="0" indent="0" algn="ctr">
              <a:buNone/>
            </a:pPr>
            <a:r>
              <a:rPr lang="en-GB" sz="2400" b="1" dirty="0"/>
              <a:t>We cannot emphasise enough the importance of you listening to your child read as much as possible.  If your child reads at home, at least 3 times a week, they will earn a sticker for their chart.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934"/>
          </a:xfrm>
        </p:spPr>
        <p:txBody>
          <a:bodyPr/>
          <a:lstStyle/>
          <a:p>
            <a:pPr algn="ctr"/>
            <a:r>
              <a:rPr lang="en-GB" dirty="0"/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48879"/>
            <a:ext cx="8229600" cy="410445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In Year Two, there is a higher emphasis on not just being able to decode and read the text but also –</a:t>
            </a:r>
          </a:p>
          <a:p>
            <a:r>
              <a:rPr lang="en-GB" dirty="0"/>
              <a:t>Read with understanding </a:t>
            </a:r>
          </a:p>
          <a:p>
            <a:r>
              <a:rPr lang="en-GB" dirty="0"/>
              <a:t>Read with fluency and pace</a:t>
            </a:r>
          </a:p>
          <a:p>
            <a:r>
              <a:rPr lang="en-GB" dirty="0"/>
              <a:t>Predict what might happen </a:t>
            </a:r>
          </a:p>
          <a:p>
            <a:r>
              <a:rPr lang="en-GB" dirty="0"/>
              <a:t>Correctly sequence events</a:t>
            </a:r>
          </a:p>
          <a:p>
            <a:r>
              <a:rPr lang="en-GB" dirty="0"/>
              <a:t>Identify and discuss main characters</a:t>
            </a:r>
          </a:p>
          <a:p>
            <a:r>
              <a:rPr lang="en-GB" dirty="0"/>
              <a:t>Suggest alternatives or extensions to plot</a:t>
            </a:r>
          </a:p>
          <a:p>
            <a:r>
              <a:rPr lang="en-GB" dirty="0"/>
              <a:t>Comments on how the book is written and presented</a:t>
            </a:r>
          </a:p>
          <a:p>
            <a:r>
              <a:rPr lang="en-GB" dirty="0"/>
              <a:t>Make inferences on the basis of what is said and done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9263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934"/>
          </a:xfrm>
        </p:spPr>
        <p:txBody>
          <a:bodyPr/>
          <a:lstStyle/>
          <a:p>
            <a:pPr algn="ctr"/>
            <a:r>
              <a:rPr lang="en-GB" dirty="0"/>
              <a:t>Reading Comprehension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97358DA-436B-402E-8E20-321C5E195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ED8479A-F58D-4BCA-80A7-9985549049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804" y="1572775"/>
            <a:ext cx="8164996" cy="528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3605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66DC48-D779-467A-8100-BE8A78FD2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5936" y="438150"/>
            <a:ext cx="4686300" cy="29908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895D5A-7556-45F9-B804-4CC0D8346C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3645023"/>
            <a:ext cx="4676775" cy="28860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E31009-466B-438D-933D-FBA6C2796871}"/>
              </a:ext>
            </a:extLst>
          </p:cNvPr>
          <p:cNvSpPr txBox="1"/>
          <p:nvPr/>
        </p:nvSpPr>
        <p:spPr>
          <a:xfrm>
            <a:off x="611560" y="620688"/>
            <a:ext cx="316835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bg1"/>
                </a:solidFill>
                <a:latin typeface="+mn-lt"/>
              </a:rPr>
              <a:t>Examples of the types of questions you can ask your </a:t>
            </a:r>
            <a:r>
              <a:rPr lang="en-GB" sz="2600" dirty="0">
                <a:latin typeface="+mn-lt"/>
              </a:rPr>
              <a:t>child when listening to them read.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2D3528-8188-4823-9804-C5682D694F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0" y="4183185"/>
            <a:ext cx="4191000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665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3F5E44-8241-4166-884D-EADC92B48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960" y="404664"/>
            <a:ext cx="4676775" cy="28860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3F9F43-A5A3-4C26-A6C4-57C1CDCD28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3429000"/>
            <a:ext cx="4676775" cy="324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687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7784E3-5093-4E16-B009-7E02338704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1676" y="3867311"/>
            <a:ext cx="4585715" cy="208823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7546D9-98DC-46A6-AF75-6AAD4FA1D5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1" y="3867311"/>
            <a:ext cx="4333875" cy="23145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41D57B-64F7-47FD-952F-21C577E3E6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9509" y="548680"/>
            <a:ext cx="4638675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406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32A0E-AB6B-4CE9-AC46-E1BCE50A0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2C366-1EDA-4E21-9313-FE0C2F1072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489200"/>
            <a:ext cx="7449975" cy="35306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There is a wide range of information and support for reading on our class webpages including -</a:t>
            </a:r>
          </a:p>
          <a:p>
            <a:r>
              <a:rPr lang="en-GB" sz="2400" dirty="0"/>
              <a:t>Links to online resources</a:t>
            </a:r>
          </a:p>
          <a:p>
            <a:r>
              <a:rPr lang="en-GB" sz="2400" dirty="0"/>
              <a:t>Books suggestions for Year 2 readers</a:t>
            </a:r>
          </a:p>
          <a:p>
            <a:r>
              <a:rPr lang="en-GB" sz="2400" dirty="0"/>
              <a:t>Book band information</a:t>
            </a:r>
          </a:p>
          <a:p>
            <a:r>
              <a:rPr lang="en-GB" sz="2400" dirty="0"/>
              <a:t>Virtual school library</a:t>
            </a:r>
          </a:p>
          <a:p>
            <a:r>
              <a:rPr lang="en-GB" sz="2400" dirty="0"/>
              <a:t>Reading for pleasure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9276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 Writing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551784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en-GB" dirty="0"/>
          </a:p>
          <a:p>
            <a:pPr>
              <a:buFont typeface="Wingdings 2" pitchFamily="18" charset="2"/>
              <a:buNone/>
            </a:pPr>
            <a:endParaRPr lang="en-GB" dirty="0"/>
          </a:p>
          <a:p>
            <a:pPr marL="0" indent="0">
              <a:buNone/>
            </a:pPr>
            <a:r>
              <a:rPr lang="en-GB" sz="2400" dirty="0"/>
              <a:t>This year we will provide the children with a range of Writing opportunities -</a:t>
            </a:r>
          </a:p>
          <a:p>
            <a:r>
              <a:rPr lang="en-GB" sz="2400" dirty="0"/>
              <a:t>narratives about personal experiences and those of others (real and fictional) </a:t>
            </a:r>
          </a:p>
          <a:p>
            <a:r>
              <a:rPr lang="en-GB" sz="2400" dirty="0"/>
              <a:t>about real events </a:t>
            </a:r>
          </a:p>
          <a:p>
            <a:r>
              <a:rPr lang="en-GB" sz="2400" dirty="0"/>
              <a:t>poetry </a:t>
            </a:r>
          </a:p>
          <a:p>
            <a:r>
              <a:rPr lang="en-GB" sz="2400" dirty="0"/>
              <a:t>writing for different purposes</a:t>
            </a:r>
          </a:p>
          <a:p>
            <a:pPr marL="0" indent="0">
              <a:buNone/>
            </a:pPr>
            <a:endParaRPr lang="en-GB" sz="24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60DD9-340D-4A7F-B234-473EB602B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82AF73-6FF9-4711-8F6D-517863C7DF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489200"/>
            <a:ext cx="7665999" cy="389212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dirty="0"/>
              <a:t>We aim for the children to develop positive attitudes and stamina for writing.</a:t>
            </a:r>
          </a:p>
          <a:p>
            <a:r>
              <a:rPr lang="en-GB" sz="2400" dirty="0"/>
              <a:t>They will now be expected to work with increasing independence.</a:t>
            </a:r>
          </a:p>
          <a:p>
            <a:r>
              <a:rPr lang="en-GB" sz="2400" dirty="0"/>
              <a:t>They will be expected to work more quickly and write for extended periods. </a:t>
            </a:r>
          </a:p>
          <a:p>
            <a:r>
              <a:rPr lang="en-GB" sz="2400" dirty="0"/>
              <a:t>Their work will become more accurate and will use a wider vocabulary and more ambitious word choices. </a:t>
            </a:r>
            <a:endParaRPr lang="en-GB" sz="1600" dirty="0"/>
          </a:p>
          <a:p>
            <a:r>
              <a:rPr lang="en-GB" sz="2400" dirty="0"/>
              <a:t>The children will be taught to make simple additions, revisions and corrections by proof reading their work.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99456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CDED8-89AC-434B-B47B-2AC424E50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Vocabulary, Grammar &amp; Punctuation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0F6683-9E5C-4CEA-B622-83A7474EE3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489200"/>
            <a:ext cx="7593991" cy="3530600"/>
          </a:xfrm>
        </p:spPr>
        <p:txBody>
          <a:bodyPr>
            <a:normAutofit fontScale="92500" lnSpcReduction="20000"/>
          </a:bodyPr>
          <a:lstStyle/>
          <a:p>
            <a:pPr marL="0" indent="0" defTabSz="914400">
              <a:buNone/>
              <a:defRPr/>
            </a:pPr>
            <a:r>
              <a:rPr lang="en-GB" sz="2400" dirty="0">
                <a:solidFill>
                  <a:schemeClr val="tx1"/>
                </a:solidFill>
              </a:rPr>
              <a:t>As the year progresses we expect to see </a:t>
            </a:r>
            <a:r>
              <a:rPr lang="en-GB" sz="2400" dirty="0">
                <a:solidFill>
                  <a:schemeClr val="tx1"/>
                </a:solidFill>
                <a:cs typeface="Times New Roman"/>
              </a:rPr>
              <a:t>c</a:t>
            </a: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orrect &amp; consistent use of:</a:t>
            </a:r>
          </a:p>
          <a:p>
            <a:pPr defTabSz="914400">
              <a:defRPr/>
            </a:pP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Capital letters</a:t>
            </a:r>
          </a:p>
          <a:p>
            <a:pPr defTabSz="914400">
              <a:defRPr/>
            </a:pP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Full stops</a:t>
            </a:r>
          </a:p>
          <a:p>
            <a:pPr defTabSz="914400">
              <a:defRPr/>
            </a:pP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Question marks</a:t>
            </a:r>
          </a:p>
          <a:p>
            <a:pPr defTabSz="914400">
              <a:defRPr/>
            </a:pP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Exclamation marks</a:t>
            </a:r>
          </a:p>
          <a:p>
            <a:pPr defTabSz="914400">
              <a:defRPr/>
            </a:pP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Commas in a list</a:t>
            </a:r>
          </a:p>
          <a:p>
            <a:pPr defTabSz="914400">
              <a:defRPr/>
            </a:pP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Apostrophes </a:t>
            </a:r>
            <a:r>
              <a:rPr lang="en-GB" sz="2400" dirty="0">
                <a:solidFill>
                  <a:schemeClr val="tx1"/>
                </a:solidFill>
              </a:rPr>
              <a:t>for contracted forms and the possessive (singular)</a:t>
            </a:r>
          </a:p>
        </p:txBody>
      </p:sp>
    </p:spTree>
    <p:extLst>
      <p:ext uri="{BB962C8B-B14F-4D97-AF65-F5344CB8AC3E}">
        <p14:creationId xmlns:p14="http://schemas.microsoft.com/office/powerpoint/2010/main" val="12713837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Vocabulary, Grammar &amp; Punctuation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20889"/>
            <a:ext cx="8229600" cy="39037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The children will learn to use –</a:t>
            </a:r>
          </a:p>
          <a:p>
            <a:r>
              <a:rPr lang="en-GB" sz="2000" dirty="0"/>
              <a:t>Expanded noun phrases to describe and specify e.g. The large grey shark with sharp pointy teeth.</a:t>
            </a:r>
          </a:p>
          <a:p>
            <a:r>
              <a:rPr lang="en-GB" sz="2000" dirty="0"/>
              <a:t>Present and past tenses correctly and consistently Identifying a sentence as a statement, question, command or exclamation</a:t>
            </a:r>
          </a:p>
          <a:p>
            <a:r>
              <a:rPr lang="en-GB" sz="2000" dirty="0"/>
              <a:t>Identifying and using nouns, adjectives, verbs and adverbs</a:t>
            </a:r>
          </a:p>
        </p:txBody>
      </p:sp>
    </p:spTree>
    <p:extLst>
      <p:ext uri="{BB962C8B-B14F-4D97-AF65-F5344CB8AC3E}">
        <p14:creationId xmlns:p14="http://schemas.microsoft.com/office/powerpoint/2010/main" val="4999168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Vocabulary, Grammar &amp; Punctuation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08919"/>
            <a:ext cx="8229600" cy="3615681"/>
          </a:xfrm>
        </p:spPr>
        <p:txBody>
          <a:bodyPr/>
          <a:lstStyle/>
          <a:p>
            <a:endParaRPr lang="en-GB" dirty="0"/>
          </a:p>
          <a:p>
            <a:r>
              <a:rPr lang="en-GB" sz="2000" dirty="0"/>
              <a:t>Conjunctions to extend sentences (</a:t>
            </a:r>
            <a:r>
              <a:rPr lang="en-GB" sz="2000" i="1" dirty="0"/>
              <a:t>when, if, that, because, or, and, but</a:t>
            </a:r>
            <a:r>
              <a:rPr lang="en-GB" sz="2000" dirty="0"/>
              <a:t>)</a:t>
            </a:r>
          </a:p>
          <a:p>
            <a:r>
              <a:rPr lang="en-GB" sz="2000" dirty="0"/>
              <a:t>Words with contracted forms e.g. I’m, don’t we’ve.</a:t>
            </a:r>
          </a:p>
          <a:p>
            <a:r>
              <a:rPr lang="en-GB" sz="2000" dirty="0"/>
              <a:t>Suffixes to spell some longer words, including –</a:t>
            </a:r>
            <a:r>
              <a:rPr lang="en-GB" sz="2000" dirty="0" err="1"/>
              <a:t>ment</a:t>
            </a:r>
            <a:r>
              <a:rPr lang="en-GB" sz="2000" dirty="0"/>
              <a:t>, –ness, –</a:t>
            </a:r>
            <a:r>
              <a:rPr lang="en-GB" sz="2000" dirty="0" err="1"/>
              <a:t>ful</a:t>
            </a:r>
            <a:r>
              <a:rPr lang="en-GB" sz="2000" dirty="0"/>
              <a:t>, –less, –</a:t>
            </a:r>
            <a:r>
              <a:rPr lang="en-GB" sz="2000" dirty="0" err="1"/>
              <a:t>ly</a:t>
            </a:r>
            <a:endParaRPr lang="en-GB" sz="2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90410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5918"/>
          </a:xfrm>
        </p:spPr>
        <p:txBody>
          <a:bodyPr/>
          <a:lstStyle/>
          <a:p>
            <a:pPr algn="ctr"/>
            <a:r>
              <a:rPr lang="en-GB" dirty="0"/>
              <a:t>Maths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42484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/>
              <a:t>The National Curriculum for Maths consists of -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sz="2000" dirty="0"/>
              <a:t>Number: Number &amp; Place Value</a:t>
            </a:r>
          </a:p>
          <a:p>
            <a:r>
              <a:rPr lang="en-GB" sz="2000" dirty="0"/>
              <a:t>Number: Addition &amp; Subtraction</a:t>
            </a:r>
          </a:p>
          <a:p>
            <a:r>
              <a:rPr lang="en-GB" sz="2000" dirty="0"/>
              <a:t>Number: Multiplication &amp; Division</a:t>
            </a:r>
            <a:endParaRPr lang="en-GB" sz="2000" dirty="0">
              <a:hlinkClick r:id="rId2"/>
            </a:endParaRPr>
          </a:p>
          <a:p>
            <a:r>
              <a:rPr lang="en-GB" sz="2000" dirty="0"/>
              <a:t>Number: Fractions</a:t>
            </a:r>
          </a:p>
          <a:p>
            <a:r>
              <a:rPr lang="en-GB" sz="2000" dirty="0"/>
              <a:t>Geometry: Properties of shape</a:t>
            </a:r>
          </a:p>
          <a:p>
            <a:r>
              <a:rPr lang="en-GB" sz="2000" dirty="0"/>
              <a:t>Geometry: Position &amp; Direction</a:t>
            </a:r>
          </a:p>
          <a:p>
            <a:r>
              <a:rPr lang="en-GB" sz="2000" dirty="0"/>
              <a:t>Measurement</a:t>
            </a:r>
          </a:p>
          <a:p>
            <a:r>
              <a:rPr lang="en-GB" sz="2000" dirty="0"/>
              <a:t>Statistics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BEA56E2-358E-4BFC-91DF-E800CDA681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4168" y="3443271"/>
            <a:ext cx="2383816" cy="243400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70670-60DB-4857-892C-F799BD1D0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6462632-42B2-4997-82D7-504B549D79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836712"/>
            <a:ext cx="8671964" cy="56166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FA0E61-CF86-4B53-BA5E-972141237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772816"/>
            <a:ext cx="1057275" cy="4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8835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08F58-6ACF-4D53-95BE-DB0B6DD3A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20688"/>
            <a:ext cx="6343202" cy="432048"/>
          </a:xfrm>
        </p:spPr>
        <p:txBody>
          <a:bodyPr/>
          <a:lstStyle/>
          <a:p>
            <a:pPr algn="ctr"/>
            <a:r>
              <a:rPr lang="en-GB" sz="2000" dirty="0"/>
              <a:t>Addition – Models &amp; Images to support teaching of concepts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34FCB6-EAD6-4290-82EF-F2152CB6D1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576" y="1186537"/>
            <a:ext cx="8578847" cy="5484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3914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2B40BCA-E040-4B45-B9A9-6A98C8610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441" y="620688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Addition – Models &amp; Images to support teaching of concepts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036598-E021-46DF-B0CB-D08F4B5DBE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652" y="1268760"/>
            <a:ext cx="8550696" cy="548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9713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1E513-0EE7-47FF-AFDE-5766C0783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Addition – Models &amp; Images to support teaching of concepts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04C429-14AC-4B1B-9483-BEFA3A556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479039"/>
            <a:ext cx="8375629" cy="5369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147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4D5A2-0500-4281-8261-B5EF05BBD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72517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Subtraction – Models &amp; Images to support teaching of concepts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EC611D-6F46-4518-BAE5-A5302518A7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412776"/>
            <a:ext cx="8170056" cy="525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4345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92907-0381-4B5B-BE86-7D4329545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20688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Subtraction – Models &amp; Images to support teaching of concepts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777598-EC0A-469C-84B0-69596D901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3" y="1590244"/>
            <a:ext cx="8236555" cy="526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3998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4FA0C7-DFED-41A5-ACCA-627E18A20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1556792"/>
            <a:ext cx="8172400" cy="579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5660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BA3551-E17D-4E78-A844-4C9C63F43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960" y="1400269"/>
            <a:ext cx="8176080" cy="5746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6384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0FC1AC-DCC1-4B6F-9479-A5AAE824C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233" y="1370878"/>
            <a:ext cx="8361534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0294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D1C1B3-DDF3-4175-A853-C9453729F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128" y="1402561"/>
            <a:ext cx="8223744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209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Division – Models &amp; Images to support teaching of concepts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45414-41E1-4CE3-90E3-3379A70164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540" y="1402561"/>
            <a:ext cx="8280920" cy="523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9905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Division – Models &amp; Images to support teaching of concepts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6648B7-F9B5-4F15-88ED-A02553CCB6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51" y="1426703"/>
            <a:ext cx="8303098" cy="523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495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Science: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866441" y="2489200"/>
            <a:ext cx="7377967" cy="3530600"/>
          </a:xfrm>
        </p:spPr>
        <p:txBody>
          <a:bodyPr>
            <a:noAutofit/>
          </a:bodyPr>
          <a:lstStyle/>
          <a:p>
            <a:r>
              <a:rPr lang="en-GB" sz="2000" dirty="0"/>
              <a:t>Animals including humans- Basic needs for survival, animals and their babies, exercise, hygiene and healthy eating</a:t>
            </a:r>
          </a:p>
          <a:p>
            <a:r>
              <a:rPr lang="en-GB" sz="2000" dirty="0"/>
              <a:t>Working Scientifically- Performing simple tests, making observations, recording information</a:t>
            </a:r>
          </a:p>
          <a:p>
            <a:r>
              <a:rPr lang="en-GB" sz="2000" dirty="0"/>
              <a:t>Uses of everyday materials- Identifying and comparing everyday materials, changing the shape of materials</a:t>
            </a:r>
            <a:endParaRPr lang="en-GB" sz="2000" b="1" dirty="0"/>
          </a:p>
          <a:p>
            <a:r>
              <a:rPr lang="en-GB" sz="2000" dirty="0"/>
              <a:t>Plants-</a:t>
            </a:r>
            <a:r>
              <a:rPr lang="en-GB" sz="2000" b="1" dirty="0"/>
              <a:t> </a:t>
            </a:r>
            <a:r>
              <a:rPr lang="en-GB" sz="2000" dirty="0"/>
              <a:t>Growing seeds and bulbs, conditions for growth</a:t>
            </a:r>
            <a:endParaRPr lang="en-GB" sz="2000" b="1" dirty="0"/>
          </a:p>
          <a:p>
            <a:r>
              <a:rPr lang="en-GB" sz="2000" dirty="0"/>
              <a:t>Living things and their habitats – Comparing living/non-living things, identify and name a variety of plants and animals, comparing habitats</a:t>
            </a:r>
            <a:endParaRPr lang="en-GB" sz="2000" b="1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Computing: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866441" y="2780928"/>
            <a:ext cx="7521983" cy="3238872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Word processing and animation</a:t>
            </a:r>
          </a:p>
          <a:p>
            <a:r>
              <a:rPr lang="en-GB" sz="2400" dirty="0"/>
              <a:t>Graphics and artwork</a:t>
            </a:r>
          </a:p>
          <a:p>
            <a:r>
              <a:rPr lang="en-GB" sz="2400" dirty="0"/>
              <a:t>Programing using Pro-bots, 2Control and Music software</a:t>
            </a:r>
          </a:p>
          <a:p>
            <a:r>
              <a:rPr lang="en-GB" sz="2400" dirty="0"/>
              <a:t>Digital imagery </a:t>
            </a:r>
          </a:p>
          <a:p>
            <a:r>
              <a:rPr lang="en-GB" sz="2400" dirty="0"/>
              <a:t>E-safety and emailing</a:t>
            </a:r>
          </a:p>
          <a:p>
            <a:r>
              <a:rPr lang="en-GB" sz="2400" dirty="0"/>
              <a:t>Coding and debugging 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History: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831704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en-GB" dirty="0"/>
          </a:p>
          <a:p>
            <a:pPr>
              <a:buFont typeface="Wingdings 2" pitchFamily="18" charset="2"/>
              <a:buNone/>
            </a:pPr>
            <a:endParaRPr lang="en-GB" dirty="0"/>
          </a:p>
          <a:p>
            <a:r>
              <a:rPr lang="en-GB" sz="2400" dirty="0"/>
              <a:t>Time Travellers - Remembrance, Gunpowder Plot &amp; Victorian Schooling</a:t>
            </a:r>
          </a:p>
          <a:p>
            <a:r>
              <a:rPr lang="en-GB" sz="2400" dirty="0"/>
              <a:t>Nurturing Nurses - Florence Nightingale, Mary Seacole &amp; Edith Cavell</a:t>
            </a:r>
          </a:p>
          <a:p>
            <a:r>
              <a:rPr lang="en-GB" sz="2400" dirty="0"/>
              <a:t>Trailblazers – Ludwig Guttmann, Amelia Earhart &amp; Ernest Shackleton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Geography: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903712"/>
          </a:xfrm>
        </p:spPr>
        <p:txBody>
          <a:bodyPr>
            <a:normAutofit/>
          </a:bodyPr>
          <a:lstStyle/>
          <a:p>
            <a:pPr marL="402336"/>
            <a:r>
              <a:rPr lang="en-GB" sz="2000" dirty="0"/>
              <a:t>All about the UK</a:t>
            </a:r>
          </a:p>
          <a:p>
            <a:pPr lvl="1"/>
            <a:r>
              <a:rPr lang="en-GB" sz="1800" dirty="0"/>
              <a:t>UK countries and surrounding seas</a:t>
            </a:r>
          </a:p>
          <a:p>
            <a:pPr lvl="1"/>
            <a:r>
              <a:rPr lang="en-GB" sz="1800" dirty="0"/>
              <a:t>Capital cities, Famous landmarks, Flags, National Flower, patron saints </a:t>
            </a:r>
          </a:p>
          <a:p>
            <a:r>
              <a:rPr lang="en-GB" sz="2000" dirty="0"/>
              <a:t>Commotion in the oceans</a:t>
            </a:r>
          </a:p>
          <a:p>
            <a:pPr lvl="1"/>
            <a:r>
              <a:rPr lang="en-GB" sz="1800" dirty="0"/>
              <a:t>Continents, seas and oceans of the world </a:t>
            </a:r>
          </a:p>
          <a:p>
            <a:r>
              <a:rPr lang="en-GB" sz="2000" dirty="0"/>
              <a:t>Comparing the U.K. to Kenya</a:t>
            </a:r>
          </a:p>
          <a:p>
            <a:pPr lvl="1"/>
            <a:r>
              <a:rPr lang="en-GB" sz="1800" dirty="0"/>
              <a:t>Human and physical features</a:t>
            </a:r>
          </a:p>
          <a:p>
            <a:pPr lvl="1"/>
            <a:r>
              <a:rPr lang="en-GB" sz="1800" dirty="0"/>
              <a:t>Rural and Urban comparisons</a:t>
            </a:r>
          </a:p>
          <a:p>
            <a:pPr lvl="1"/>
            <a:endParaRPr lang="en-GB" sz="1800" dirty="0"/>
          </a:p>
          <a:p>
            <a:endParaRPr lang="en-GB" sz="20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Art and D&amp;T</a:t>
            </a: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831704"/>
          </a:xfrm>
        </p:spPr>
        <p:txBody>
          <a:bodyPr/>
          <a:lstStyle/>
          <a:p>
            <a:r>
              <a:rPr lang="en-GB" sz="2400" dirty="0"/>
              <a:t>Creating our own lighthouses with moving mechanisms.</a:t>
            </a:r>
          </a:p>
          <a:p>
            <a:r>
              <a:rPr lang="en-GB" sz="2400" dirty="0"/>
              <a:t>Art skills – colour mixing, observational drawing</a:t>
            </a:r>
          </a:p>
          <a:p>
            <a:r>
              <a:rPr lang="en-GB" sz="2400" dirty="0"/>
              <a:t>Sewing puppets</a:t>
            </a:r>
          </a:p>
          <a:p>
            <a:r>
              <a:rPr lang="en-GB" sz="2400" dirty="0"/>
              <a:t>African Art – making masks, jewellery and printing</a:t>
            </a:r>
          </a:p>
          <a:p>
            <a:r>
              <a:rPr lang="en-GB" sz="2400" dirty="0"/>
              <a:t>Investigating and preparing party food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91432-9FDF-4A1B-9BD0-22E92AD10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Religious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7EDA7-63E0-4262-A2A7-68DBA31A93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489200"/>
            <a:ext cx="7665999" cy="35306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dirty="0"/>
              <a:t>Focus on the Jewish faith –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All about me</a:t>
            </a:r>
          </a:p>
          <a:p>
            <a:r>
              <a:rPr lang="en-GB" sz="2800" dirty="0"/>
              <a:t>Important places and things</a:t>
            </a:r>
          </a:p>
          <a:p>
            <a:r>
              <a:rPr lang="en-GB" sz="2800" dirty="0"/>
              <a:t>Special stories and people</a:t>
            </a:r>
          </a:p>
          <a:p>
            <a:r>
              <a:rPr lang="en-GB" sz="2800" dirty="0"/>
              <a:t>Our world</a:t>
            </a:r>
          </a:p>
          <a:p>
            <a:r>
              <a:rPr lang="en-GB" sz="2800" dirty="0"/>
              <a:t>Belonging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14212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29C0F-9521-403E-B3DD-86A1A81F1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PSHE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A7B69E-B5C3-41ED-A58C-5F79508C19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489200"/>
            <a:ext cx="7954031" cy="3530600"/>
          </a:xfrm>
        </p:spPr>
        <p:txBody>
          <a:bodyPr/>
          <a:lstStyle/>
          <a:p>
            <a:r>
              <a:rPr lang="en-GB" dirty="0"/>
              <a:t>VIP’s – importance of family, what makes a good  friend, solving arguments, co-operation, showing you care</a:t>
            </a:r>
          </a:p>
          <a:p>
            <a:r>
              <a:rPr lang="en-GB" dirty="0"/>
              <a:t>Safety first – identifying dangers in the home and outside, following rules to keep safe, e-safety, keeping privates private, emergency numbers, </a:t>
            </a:r>
          </a:p>
          <a:p>
            <a:r>
              <a:rPr lang="en-GB" dirty="0"/>
              <a:t>Aiming high – star qualities, jobs they can do as a grown up and the skills needed, hopes for the future</a:t>
            </a:r>
          </a:p>
          <a:p>
            <a:r>
              <a:rPr lang="en-GB" dirty="0"/>
              <a:t>Digital wellbeing – using the internet in a safe and responsible way</a:t>
            </a:r>
          </a:p>
          <a:p>
            <a:r>
              <a:rPr lang="en-GB" dirty="0"/>
              <a:t>Growing up – differences and similarities, growing and changing</a:t>
            </a:r>
          </a:p>
          <a:p>
            <a:r>
              <a:rPr lang="en-GB" dirty="0"/>
              <a:t>One world – different homes and environments, natural resources</a:t>
            </a:r>
          </a:p>
        </p:txBody>
      </p:sp>
    </p:spTree>
    <p:extLst>
      <p:ext uri="{BB962C8B-B14F-4D97-AF65-F5344CB8AC3E}">
        <p14:creationId xmlns:p14="http://schemas.microsoft.com/office/powerpoint/2010/main" val="10277461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6C186-F9FD-4119-AC5A-57F39832C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Physical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9D27FB-4E35-4AB1-B2EB-06AC704407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489200"/>
            <a:ext cx="7233951" cy="3530600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/>
              <a:t>Ball skills</a:t>
            </a:r>
          </a:p>
          <a:p>
            <a:r>
              <a:rPr lang="en-GB" sz="2400" dirty="0"/>
              <a:t>Dance</a:t>
            </a:r>
          </a:p>
          <a:p>
            <a:r>
              <a:rPr lang="en-GB" sz="2400" dirty="0"/>
              <a:t>Gymnastics</a:t>
            </a:r>
          </a:p>
          <a:p>
            <a:r>
              <a:rPr lang="en-GB" sz="2400" dirty="0"/>
              <a:t>Sending and receiving</a:t>
            </a:r>
          </a:p>
          <a:p>
            <a:r>
              <a:rPr lang="en-GB" sz="2400" dirty="0"/>
              <a:t>Team building</a:t>
            </a:r>
          </a:p>
          <a:p>
            <a:r>
              <a:rPr lang="en-GB" sz="2400" dirty="0"/>
              <a:t>Invasion games</a:t>
            </a:r>
          </a:p>
          <a:p>
            <a:r>
              <a:rPr lang="en-GB" sz="2400" dirty="0"/>
              <a:t>Athletics</a:t>
            </a:r>
          </a:p>
          <a:p>
            <a:r>
              <a:rPr lang="en-GB" sz="2400" dirty="0"/>
              <a:t>Striking and fielding</a:t>
            </a:r>
          </a:p>
        </p:txBody>
      </p:sp>
    </p:spTree>
    <p:extLst>
      <p:ext uri="{BB962C8B-B14F-4D97-AF65-F5344CB8AC3E}">
        <p14:creationId xmlns:p14="http://schemas.microsoft.com/office/powerpoint/2010/main" val="14059334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9595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/>
              <a:t>How can you help your child at home?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240360"/>
          </a:xfrm>
        </p:spPr>
        <p:txBody>
          <a:bodyPr>
            <a:normAutofit/>
          </a:bodyPr>
          <a:lstStyle/>
          <a:p>
            <a:pPr>
              <a:buFont typeface="Wingdings 2" pitchFamily="18" charset="2"/>
              <a:buNone/>
            </a:pPr>
            <a:r>
              <a:rPr lang="en-GB" sz="2400" b="1" u="sng" dirty="0"/>
              <a:t>English:</a:t>
            </a:r>
          </a:p>
          <a:p>
            <a:r>
              <a:rPr lang="en-GB" sz="2400" dirty="0"/>
              <a:t>By listening to your child read every day and asking questions to check their understanding</a:t>
            </a:r>
          </a:p>
          <a:p>
            <a:r>
              <a:rPr lang="en-GB" sz="2400" dirty="0"/>
              <a:t>Practice spelling regularly</a:t>
            </a:r>
          </a:p>
          <a:p>
            <a:r>
              <a:rPr lang="en-GB" sz="2400" dirty="0"/>
              <a:t>Reading to your child</a:t>
            </a:r>
          </a:p>
          <a:p>
            <a:r>
              <a:rPr lang="en-GB" sz="2400" dirty="0"/>
              <a:t>Supporting with homework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/>
              <a:t>How can you help your child at home? continued</a:t>
            </a: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>
          <a:xfrm>
            <a:off x="866441" y="2489200"/>
            <a:ext cx="7593991" cy="3530600"/>
          </a:xfrm>
        </p:spPr>
        <p:txBody>
          <a:bodyPr>
            <a:normAutofit fontScale="92500" lnSpcReduction="20000"/>
          </a:bodyPr>
          <a:lstStyle/>
          <a:p>
            <a:pPr>
              <a:buFont typeface="Wingdings 2" pitchFamily="18" charset="2"/>
              <a:buNone/>
            </a:pPr>
            <a:r>
              <a:rPr lang="en-GB" sz="2400" b="1" u="sng" dirty="0"/>
              <a:t>Maths:</a:t>
            </a:r>
          </a:p>
          <a:p>
            <a:r>
              <a:rPr lang="en-GB" sz="2400" dirty="0"/>
              <a:t>Counting accurately and being confident with numbers up to 100.</a:t>
            </a:r>
          </a:p>
          <a:p>
            <a:r>
              <a:rPr lang="en-GB" sz="2400" dirty="0"/>
              <a:t>Counting on and back in steps of 2, 10 and 5, starting from any given number.</a:t>
            </a:r>
          </a:p>
          <a:p>
            <a:r>
              <a:rPr lang="en-GB" sz="2400" dirty="0"/>
              <a:t>By making sure the children are confident of their number bonds to 10, 20 and 100.</a:t>
            </a:r>
          </a:p>
          <a:p>
            <a:r>
              <a:rPr lang="en-GB" sz="2400" dirty="0"/>
              <a:t>Working with them to improve their accuracy  in adding and subtracting one and 2 digit numbers in their heads and on a number line.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/>
              <a:t>How can you help your child at home?</a:t>
            </a: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>
          <a:xfrm>
            <a:off x="866441" y="2489200"/>
            <a:ext cx="7449975" cy="35306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GB" sz="2400" b="1" u="sng" dirty="0"/>
              <a:t>Maths:</a:t>
            </a:r>
          </a:p>
          <a:p>
            <a:r>
              <a:rPr lang="en-GB" sz="2400" dirty="0"/>
              <a:t>Understanding about numbers being greater than or less than other numbers.</a:t>
            </a:r>
          </a:p>
          <a:p>
            <a:r>
              <a:rPr lang="en-GB" sz="2400" dirty="0"/>
              <a:t>Learning the 2, 5 and 10 times tables.</a:t>
            </a:r>
          </a:p>
          <a:p>
            <a:r>
              <a:rPr lang="en-GB" sz="2400" dirty="0"/>
              <a:t>Identify simple fractions in shapes and numbers</a:t>
            </a:r>
          </a:p>
          <a:p>
            <a:r>
              <a:rPr lang="en-GB" sz="2400" dirty="0"/>
              <a:t>Completing the Maths home learning sent home on a Friday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E6686D-E52E-4AF0-912F-59EA93F75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8111" y="5229200"/>
            <a:ext cx="1198896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3300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F91A2-0AE0-4C18-A9A2-2B3580DF0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Self Regulation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D6A394-B3D5-49D0-9D92-CCBBD9975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852936"/>
            <a:ext cx="7738007" cy="3166864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We use Zones of Regulation to support the development of self-regulation. The children are encouraged to identify </a:t>
            </a:r>
            <a:r>
              <a:rPr lang="en-GB"/>
              <a:t>their feelings </a:t>
            </a:r>
            <a:r>
              <a:rPr lang="en-GB" dirty="0"/>
              <a:t>and use the taught methods to be in the appropriate zone.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9538B3-DE5A-407D-9844-51D1E198F8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2136" y="3933056"/>
            <a:ext cx="4179728" cy="252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464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EB437-D8DB-4605-A9D0-3CB7F5186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Folders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B15FE5-4FFB-43FB-8D98-5D91C5A44D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489200"/>
            <a:ext cx="7665999" cy="3530600"/>
          </a:xfrm>
        </p:spPr>
        <p:txBody>
          <a:bodyPr>
            <a:normAutofit/>
          </a:bodyPr>
          <a:lstStyle/>
          <a:p>
            <a:r>
              <a:rPr lang="en-GB" sz="2400" dirty="0"/>
              <a:t>Please ensure that reading folders and books are brought to school every day. Children will change their books every Monday and Wednesday if they have finished them.</a:t>
            </a:r>
          </a:p>
          <a:p>
            <a:endParaRPr lang="en-GB" sz="2400" dirty="0"/>
          </a:p>
          <a:p>
            <a:r>
              <a:rPr lang="en-GB" sz="2400" dirty="0"/>
              <a:t>Include a list of adults who may collect your child in the inside cover.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665397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Ion Boardroom">
    <a:dk1>
      <a:sysClr val="windowText" lastClr="000000"/>
    </a:dk1>
    <a:lt1>
      <a:sysClr val="window" lastClr="FFFFFF"/>
    </a:lt1>
    <a:dk2>
      <a:srgbClr val="0E5580"/>
    </a:dk2>
    <a:lt2>
      <a:srgbClr val="EBEBEB"/>
    </a:lt2>
    <a:accent1>
      <a:srgbClr val="ACD433"/>
    </a:accent1>
    <a:accent2>
      <a:srgbClr val="E6C133"/>
    </a:accent2>
    <a:accent3>
      <a:srgbClr val="EF7A24"/>
    </a:accent3>
    <a:accent4>
      <a:srgbClr val="5AA0F5"/>
    </a:accent4>
    <a:accent5>
      <a:srgbClr val="75CEEC"/>
    </a:accent5>
    <a:accent6>
      <a:srgbClr val="65D6A0"/>
    </a:accent6>
    <a:hlink>
      <a:srgbClr val="C4E46E"/>
    </a:hlink>
    <a:folHlink>
      <a:srgbClr val="BDE0F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5692</TotalTime>
  <Words>1512</Words>
  <Application>Microsoft Office PowerPoint</Application>
  <PresentationFormat>On-screen Show (4:3)</PresentationFormat>
  <Paragraphs>205</Paragraphs>
  <Slides>47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4" baseType="lpstr">
      <vt:lpstr>Arial</vt:lpstr>
      <vt:lpstr>Calibri</vt:lpstr>
      <vt:lpstr>Century Gothic</vt:lpstr>
      <vt:lpstr>Times New Roman</vt:lpstr>
      <vt:lpstr>Wingdings 2</vt:lpstr>
      <vt:lpstr>Wingdings 3</vt:lpstr>
      <vt:lpstr>Ion Boardroom</vt:lpstr>
      <vt:lpstr>    Year 2  curriculum  presentation for  parents</vt:lpstr>
      <vt:lpstr>English</vt:lpstr>
      <vt:lpstr>Handwriting</vt:lpstr>
      <vt:lpstr>PowerPoint Presentation</vt:lpstr>
      <vt:lpstr>Phonics </vt:lpstr>
      <vt:lpstr>PowerPoint Presentation</vt:lpstr>
      <vt:lpstr>PowerPoint Presentation</vt:lpstr>
      <vt:lpstr> Little Wandle Spelling Units</vt:lpstr>
      <vt:lpstr> Spelling</vt:lpstr>
      <vt:lpstr>Reading</vt:lpstr>
      <vt:lpstr>Reading</vt:lpstr>
      <vt:lpstr>Reading Comprehension</vt:lpstr>
      <vt:lpstr>PowerPoint Presentation</vt:lpstr>
      <vt:lpstr>PowerPoint Presentation</vt:lpstr>
      <vt:lpstr>PowerPoint Presentation</vt:lpstr>
      <vt:lpstr>Reading</vt:lpstr>
      <vt:lpstr> Writing</vt:lpstr>
      <vt:lpstr>Writing</vt:lpstr>
      <vt:lpstr>Vocabulary, Grammar &amp; Punctuation</vt:lpstr>
      <vt:lpstr>Vocabulary, Grammar &amp; Punctuation</vt:lpstr>
      <vt:lpstr>Vocabulary, Grammar &amp; Punctuation</vt:lpstr>
      <vt:lpstr>Maths</vt:lpstr>
      <vt:lpstr>PowerPoint Presentation</vt:lpstr>
      <vt:lpstr>Addition – Models &amp; Images to support teaching of concepts</vt:lpstr>
      <vt:lpstr>Addition – Models &amp; Images to support teaching of concepts</vt:lpstr>
      <vt:lpstr>Addition – Models &amp; Images to support teaching of concepts</vt:lpstr>
      <vt:lpstr>Subtraction – Models &amp; Images to support teaching of concepts</vt:lpstr>
      <vt:lpstr>Subtraction – Models &amp; Images to support teaching of concepts</vt:lpstr>
      <vt:lpstr>Multiplication – Models &amp; Images to support teaching of concepts</vt:lpstr>
      <vt:lpstr>Multiplication – Models &amp; Images to support teaching of concepts</vt:lpstr>
      <vt:lpstr>Multiplication – Models &amp; Images to support teaching of concepts</vt:lpstr>
      <vt:lpstr>Multiplication – Models &amp; Images to support teaching of concepts</vt:lpstr>
      <vt:lpstr>Division – Models &amp; Images to support teaching of concepts</vt:lpstr>
      <vt:lpstr>Division – Models &amp; Images to support teaching of concepts</vt:lpstr>
      <vt:lpstr>Science:</vt:lpstr>
      <vt:lpstr>Computing:</vt:lpstr>
      <vt:lpstr>History:</vt:lpstr>
      <vt:lpstr>Geography:</vt:lpstr>
      <vt:lpstr>Art and D&amp;T</vt:lpstr>
      <vt:lpstr>Religious Education</vt:lpstr>
      <vt:lpstr>PSHE</vt:lpstr>
      <vt:lpstr>Physical Education</vt:lpstr>
      <vt:lpstr>How can you help your child at home?</vt:lpstr>
      <vt:lpstr>How can you help your child at home? continued</vt:lpstr>
      <vt:lpstr>How can you help your child at home?</vt:lpstr>
      <vt:lpstr>Self Regulation</vt:lpstr>
      <vt:lpstr>Reading Folders</vt:lpstr>
    </vt:vector>
  </TitlesOfParts>
  <Company>Buckinghamshire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 curriculum evening presentation for parents.</dc:title>
  <dc:creator>cappleby</dc:creator>
  <cp:lastModifiedBy>Michelle Edwards</cp:lastModifiedBy>
  <cp:revision>131</cp:revision>
  <dcterms:created xsi:type="dcterms:W3CDTF">2010-09-23T18:26:05Z</dcterms:created>
  <dcterms:modified xsi:type="dcterms:W3CDTF">2024-10-02T16:40:44Z</dcterms:modified>
</cp:coreProperties>
</file>