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66" r:id="rId3"/>
    <p:sldId id="270" r:id="rId4"/>
    <p:sldId id="271" r:id="rId5"/>
    <p:sldId id="272" r:id="rId6"/>
    <p:sldId id="273" r:id="rId7"/>
    <p:sldId id="267" r:id="rId8"/>
    <p:sldId id="269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pitchFamily="50" charset="0"/>
      <p:regular r:id="rId15"/>
    </p:embeddedFont>
    <p:embeddedFont>
      <p:font typeface="Sassoon Infant Rg" panose="02000503030000020003" pitchFamily="50" charset="0"/>
      <p:regular r:id="rId16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26A"/>
    <a:srgbClr val="FEFBDA"/>
    <a:srgbClr val="FFFFE1"/>
    <a:srgbClr val="FDFDFD"/>
    <a:srgbClr val="AD8CC0"/>
    <a:srgbClr val="990167"/>
    <a:srgbClr val="2898A8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57D7D7-89BF-4291-BD64-BC82C5F9963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CFBE75-1AC9-4F7C-B144-9131A543090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6E7E474-BB10-4509-AFF2-433D3EA629EE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07B0A0-92BC-4301-B87A-5D45B84CEB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2C4F42-B35C-4909-A3FE-A57A8819E7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7DE0AED-9EB3-4B77-AB7C-1DC581FBCD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09EFE21-CE56-45E8-A5EA-38DE13984B4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6498A1A-88E2-4EF7-A758-20BFBF12F4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3498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8F5B819-11D0-424F-97D1-4A5D715765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5D038CD-4911-447D-B39F-8817A3A1C8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0295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E21EDBFA-B463-4434-884B-6D0C947B45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2644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3077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772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C17F320-62F7-460B-9784-0B8429BC45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063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4009B6F-D5D8-4884-A5DC-3D1A502E70C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BDE9F74-67C5-46D7-8502-5954C0035D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5.m4a"/><Relationship Id="rId7" Type="http://schemas.openxmlformats.org/officeDocument/2006/relationships/image" Target="../media/image8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6.m4a"/><Relationship Id="rId7" Type="http://schemas.openxmlformats.org/officeDocument/2006/relationships/image" Target="../media/image8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Twinkl Logo">
            <a:extLst>
              <a:ext uri="{FF2B5EF4-FFF2-40B4-BE49-F238E27FC236}">
                <a16:creationId xmlns:a16="http://schemas.microsoft.com/office/drawing/2014/main" id="{48875195-811B-46C1-A485-6F5D01814E18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6451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23">
            <a:extLst>
              <a:ext uri="{FF2B5EF4-FFF2-40B4-BE49-F238E27FC236}">
                <a16:creationId xmlns:a16="http://schemas.microsoft.com/office/drawing/2014/main" id="{8330F9E7-FA25-4BC2-A2B7-3D6096BF3B07}"/>
              </a:ext>
            </a:extLst>
          </p:cNvPr>
          <p:cNvSpPr/>
          <p:nvPr/>
        </p:nvSpPr>
        <p:spPr bwMode="auto">
          <a:xfrm>
            <a:off x="628650" y="5548313"/>
            <a:ext cx="8137525" cy="10922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172" name="Content Placeholder 15">
            <a:extLst>
              <a:ext uri="{FF2B5EF4-FFF2-40B4-BE49-F238E27FC236}">
                <a16:creationId xmlns:a16="http://schemas.microsoft.com/office/drawing/2014/main" id="{0A89BBAE-3377-418D-B3FE-E47A59E07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538" y="5645150"/>
            <a:ext cx="7886700" cy="1409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800"/>
              <a:t>LO: To identify similarities and differences between the nurses we have studied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EAE8EE-3312-4958-9C5E-E45BD4F154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10"/>
    </mc:Choice>
    <mc:Fallback>
      <p:transition spd="slow" advTm="15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9271D81-B98D-427F-A8EC-BDAFF3EA2D03}"/>
              </a:ext>
            </a:extLst>
          </p:cNvPr>
          <p:cNvSpPr/>
          <p:nvPr/>
        </p:nvSpPr>
        <p:spPr>
          <a:xfrm>
            <a:off x="755650" y="1497013"/>
            <a:ext cx="3816350" cy="4310062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5" name="Title 5">
            <a:extLst>
              <a:ext uri="{FF2B5EF4-FFF2-40B4-BE49-F238E27FC236}">
                <a16:creationId xmlns:a16="http://schemas.microsoft.com/office/drawing/2014/main" id="{84599430-94AF-4575-9DEF-3EBD15E38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7885112" cy="1595437"/>
          </a:xfrm>
        </p:spPr>
        <p:txBody>
          <a:bodyPr/>
          <a:lstStyle/>
          <a:p>
            <a:pPr eaLnBrk="1" hangingPunct="1"/>
            <a:r>
              <a:rPr lang="en-GB" altLang="en-US"/>
              <a:t>Similarities and Differences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700C9C5-D0CE-400B-8923-802860074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63" y="1406525"/>
            <a:ext cx="4095750" cy="42433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similarities between Florence Nightingale, Mary </a:t>
            </a:r>
            <a:r>
              <a:rPr lang="en-GB" dirty="0" err="1">
                <a:cs typeface="+mn-cs"/>
              </a:rPr>
              <a:t>Seacole</a:t>
            </a:r>
            <a:r>
              <a:rPr lang="en-GB" dirty="0">
                <a:cs typeface="+mn-cs"/>
              </a:rPr>
              <a:t> and Edith Cavell?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differences?</a:t>
            </a:r>
          </a:p>
        </p:txBody>
      </p:sp>
      <p:pic>
        <p:nvPicPr>
          <p:cNvPr id="8197" name="Picture 2">
            <a:extLst>
              <a:ext uri="{FF2B5EF4-FFF2-40B4-BE49-F238E27FC236}">
                <a16:creationId xmlns:a16="http://schemas.microsoft.com/office/drawing/2014/main" id="{DCDF9A5B-D6C1-4B80-B24D-B887D3B5B4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3429000"/>
            <a:ext cx="95726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3">
            <a:extLst>
              <a:ext uri="{FF2B5EF4-FFF2-40B4-BE49-F238E27FC236}">
                <a16:creationId xmlns:a16="http://schemas.microsoft.com/office/drawing/2014/main" id="{234FC003-35B4-4580-AEFF-B9630F0B56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87738"/>
            <a:ext cx="106521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1">
            <a:extLst>
              <a:ext uri="{FF2B5EF4-FFF2-40B4-BE49-F238E27FC236}">
                <a16:creationId xmlns:a16="http://schemas.microsoft.com/office/drawing/2014/main" id="{68281C1F-E9BF-4805-8146-984A4D8D94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487738"/>
            <a:ext cx="1393825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A1F60DA-8D5F-4B51-95D8-BDC197F44030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1497013"/>
            <a:ext cx="3808412" cy="2259012"/>
            <a:chOff x="4598219" y="1497742"/>
            <a:chExt cx="3809181" cy="2258283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956C8A4-5359-4051-9CF0-C310C11D8233}"/>
                </a:ext>
              </a:extLst>
            </p:cNvPr>
            <p:cNvSpPr/>
            <p:nvPr/>
          </p:nvSpPr>
          <p:spPr>
            <a:xfrm>
              <a:off x="4637914" y="1497742"/>
              <a:ext cx="3769486" cy="2258283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205" name="Content Placeholder 6">
              <a:extLst>
                <a:ext uri="{FF2B5EF4-FFF2-40B4-BE49-F238E27FC236}">
                  <a16:creationId xmlns:a16="http://schemas.microsoft.com/office/drawing/2014/main" id="{19D3E15A-BED9-4CE2-B98A-BD38D3A21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8219" y="1843359"/>
              <a:ext cx="2040597" cy="123825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were all nurses who helped soldiers.</a:t>
              </a:r>
            </a:p>
          </p:txBody>
        </p:sp>
        <p:pic>
          <p:nvPicPr>
            <p:cNvPr id="8206" name="Picture 12">
              <a:extLst>
                <a:ext uri="{FF2B5EF4-FFF2-40B4-BE49-F238E27FC236}">
                  <a16:creationId xmlns:a16="http://schemas.microsoft.com/office/drawing/2014/main" id="{D75E7DC9-54A7-4A62-8908-6633D4A9EA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7396" y="1541047"/>
              <a:ext cx="2008011" cy="2104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2CB2E60-7042-4706-AA55-F59D03BF0EA9}"/>
              </a:ext>
            </a:extLst>
          </p:cNvPr>
          <p:cNvGrpSpPr>
            <a:grpSpLocks/>
          </p:cNvGrpSpPr>
          <p:nvPr/>
        </p:nvGrpSpPr>
        <p:grpSpPr bwMode="auto">
          <a:xfrm>
            <a:off x="4297363" y="3938588"/>
            <a:ext cx="4548187" cy="1979612"/>
            <a:chOff x="4296745" y="3939063"/>
            <a:chExt cx="4549754" cy="198034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44DDE2D-7675-4EAB-8AC1-D439EB5FFECD}"/>
                </a:ext>
              </a:extLst>
            </p:cNvPr>
            <p:cNvSpPr/>
            <p:nvPr/>
          </p:nvSpPr>
          <p:spPr>
            <a:xfrm>
              <a:off x="4647703" y="3939063"/>
              <a:ext cx="3817665" cy="1980342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203" name="Content Placeholder 6">
              <a:extLst>
                <a:ext uri="{FF2B5EF4-FFF2-40B4-BE49-F238E27FC236}">
                  <a16:creationId xmlns:a16="http://schemas.microsoft.com/office/drawing/2014/main" id="{93B56945-D425-4C66-A705-0126028FE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6745" y="4040234"/>
              <a:ext cx="4549754" cy="88900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were born in different countries:  Florence – Italy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Mary – Jamaica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Edith - England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</p:txBody>
        </p: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2F3CD7B-A98E-4137-A90B-95E0BA1C75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091"/>
    </mc:Choice>
    <mc:Fallback>
      <p:transition spd="slow" advTm="69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9271D81-B98D-427F-A8EC-BDAFF3EA2D03}"/>
              </a:ext>
            </a:extLst>
          </p:cNvPr>
          <p:cNvSpPr/>
          <p:nvPr/>
        </p:nvSpPr>
        <p:spPr>
          <a:xfrm>
            <a:off x="755650" y="1497013"/>
            <a:ext cx="3816350" cy="4310062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5">
            <a:extLst>
              <a:ext uri="{FF2B5EF4-FFF2-40B4-BE49-F238E27FC236}">
                <a16:creationId xmlns:a16="http://schemas.microsoft.com/office/drawing/2014/main" id="{DC59A3BF-B746-4DA2-AAEF-293A7C90C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7885112" cy="1595437"/>
          </a:xfrm>
        </p:spPr>
        <p:txBody>
          <a:bodyPr/>
          <a:lstStyle/>
          <a:p>
            <a:pPr eaLnBrk="1" hangingPunct="1"/>
            <a:r>
              <a:rPr lang="en-GB" altLang="en-US"/>
              <a:t>Similarities and Differences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700C9C5-D0CE-400B-8923-802860074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63" y="1406525"/>
            <a:ext cx="4095750" cy="42433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similarities between Florence Nightingale, Mary </a:t>
            </a:r>
            <a:r>
              <a:rPr lang="en-GB" dirty="0" err="1">
                <a:cs typeface="+mn-cs"/>
              </a:rPr>
              <a:t>Seacole</a:t>
            </a:r>
            <a:r>
              <a:rPr lang="en-GB" dirty="0">
                <a:cs typeface="+mn-cs"/>
              </a:rPr>
              <a:t> and Edith Cavell?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differences?</a:t>
            </a:r>
          </a:p>
        </p:txBody>
      </p:sp>
      <p:pic>
        <p:nvPicPr>
          <p:cNvPr id="9221" name="Picture 2">
            <a:extLst>
              <a:ext uri="{FF2B5EF4-FFF2-40B4-BE49-F238E27FC236}">
                <a16:creationId xmlns:a16="http://schemas.microsoft.com/office/drawing/2014/main" id="{DFF05038-1B66-44EC-B6A3-E9A81656D9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3429000"/>
            <a:ext cx="95726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3">
            <a:extLst>
              <a:ext uri="{FF2B5EF4-FFF2-40B4-BE49-F238E27FC236}">
                <a16:creationId xmlns:a16="http://schemas.microsoft.com/office/drawing/2014/main" id="{40910187-DC7C-419E-95FE-E3E8C78B36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87738"/>
            <a:ext cx="106521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1">
            <a:extLst>
              <a:ext uri="{FF2B5EF4-FFF2-40B4-BE49-F238E27FC236}">
                <a16:creationId xmlns:a16="http://schemas.microsoft.com/office/drawing/2014/main" id="{83E4C77E-8C6C-4330-BDAD-8F32AA6E60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487738"/>
            <a:ext cx="1393825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D242B31-D7CA-46AB-8ED0-3DB4F88D0D75}"/>
              </a:ext>
            </a:extLst>
          </p:cNvPr>
          <p:cNvGrpSpPr>
            <a:grpSpLocks/>
          </p:cNvGrpSpPr>
          <p:nvPr/>
        </p:nvGrpSpPr>
        <p:grpSpPr bwMode="auto">
          <a:xfrm>
            <a:off x="4598988" y="1497013"/>
            <a:ext cx="3808412" cy="2259012"/>
            <a:chOff x="4598219" y="1497742"/>
            <a:chExt cx="3809181" cy="2258283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956C8A4-5359-4051-9CF0-C310C11D8233}"/>
                </a:ext>
              </a:extLst>
            </p:cNvPr>
            <p:cNvSpPr/>
            <p:nvPr/>
          </p:nvSpPr>
          <p:spPr>
            <a:xfrm>
              <a:off x="4637914" y="1497742"/>
              <a:ext cx="3769486" cy="2258283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31" name="Content Placeholder 6">
              <a:extLst>
                <a:ext uri="{FF2B5EF4-FFF2-40B4-BE49-F238E27FC236}">
                  <a16:creationId xmlns:a16="http://schemas.microsoft.com/office/drawing/2014/main" id="{C5A436CA-4A1B-4F6B-9723-5C62D8658E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8219" y="1843359"/>
              <a:ext cx="2040597" cy="123825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were all brave, kind and caring.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B0260B3-D0E9-47A3-8B67-602CDE8FF16F}"/>
              </a:ext>
            </a:extLst>
          </p:cNvPr>
          <p:cNvGrpSpPr>
            <a:grpSpLocks/>
          </p:cNvGrpSpPr>
          <p:nvPr/>
        </p:nvGrpSpPr>
        <p:grpSpPr bwMode="auto">
          <a:xfrm>
            <a:off x="4638675" y="3827463"/>
            <a:ext cx="3892550" cy="1979612"/>
            <a:chOff x="4638675" y="3827463"/>
            <a:chExt cx="3893065" cy="198034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44DDE2D-7675-4EAB-8AC1-D439EB5FFECD}"/>
                </a:ext>
              </a:extLst>
            </p:cNvPr>
            <p:cNvSpPr/>
            <p:nvPr/>
          </p:nvSpPr>
          <p:spPr>
            <a:xfrm>
              <a:off x="4638675" y="3827463"/>
              <a:ext cx="3769224" cy="1980342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8" name="Content Placeholder 6">
              <a:extLst>
                <a:ext uri="{FF2B5EF4-FFF2-40B4-BE49-F238E27FC236}">
                  <a16:creationId xmlns:a16="http://schemas.microsoft.com/office/drawing/2014/main" id="{73F67CF7-E528-43BD-8765-A9EB058B5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6481" y="4040234"/>
              <a:ext cx="1835259" cy="88900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Two nursed in the Crimean War and one in World War One.</a:t>
              </a:r>
            </a:p>
          </p:txBody>
        </p:sp>
        <p:pic>
          <p:nvPicPr>
            <p:cNvPr id="9229" name="Picture 14">
              <a:extLst>
                <a:ext uri="{FF2B5EF4-FFF2-40B4-BE49-F238E27FC236}">
                  <a16:creationId xmlns:a16="http://schemas.microsoft.com/office/drawing/2014/main" id="{3F6AD7B9-53DB-4EB1-92D2-39B5B17845A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241" y="3872342"/>
              <a:ext cx="2150020" cy="1890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6" name="Picture 18">
            <a:extLst>
              <a:ext uri="{FF2B5EF4-FFF2-40B4-BE49-F238E27FC236}">
                <a16:creationId xmlns:a16="http://schemas.microsoft.com/office/drawing/2014/main" id="{9630D264-F7EF-43E5-97D0-EF37089727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63" y="1590675"/>
            <a:ext cx="962025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C0CD6B-773E-42F8-8169-E088A92206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97"/>
    </mc:Choice>
    <mc:Fallback>
      <p:transition spd="slow" advTm="34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9271D81-B98D-427F-A8EC-BDAFF3EA2D03}"/>
              </a:ext>
            </a:extLst>
          </p:cNvPr>
          <p:cNvSpPr/>
          <p:nvPr/>
        </p:nvSpPr>
        <p:spPr>
          <a:xfrm>
            <a:off x="755650" y="1497013"/>
            <a:ext cx="3816350" cy="4310062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3A027256-E5E1-46A9-893D-DDE18AB90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7885112" cy="1595437"/>
          </a:xfrm>
        </p:spPr>
        <p:txBody>
          <a:bodyPr/>
          <a:lstStyle/>
          <a:p>
            <a:pPr eaLnBrk="1" hangingPunct="1"/>
            <a:r>
              <a:rPr lang="en-GB" altLang="en-US"/>
              <a:t>Similarities and Differences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700C9C5-D0CE-400B-8923-802860074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63" y="1406525"/>
            <a:ext cx="4095750" cy="42433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similarities between Florence Nightingale, Mary </a:t>
            </a:r>
            <a:r>
              <a:rPr lang="en-GB" dirty="0" err="1">
                <a:cs typeface="+mn-cs"/>
              </a:rPr>
              <a:t>Seacole</a:t>
            </a:r>
            <a:r>
              <a:rPr lang="en-GB" dirty="0">
                <a:cs typeface="+mn-cs"/>
              </a:rPr>
              <a:t> and Edith Cavell?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differences?</a:t>
            </a:r>
          </a:p>
        </p:txBody>
      </p:sp>
      <p:pic>
        <p:nvPicPr>
          <p:cNvPr id="10245" name="Picture 2">
            <a:extLst>
              <a:ext uri="{FF2B5EF4-FFF2-40B4-BE49-F238E27FC236}">
                <a16:creationId xmlns:a16="http://schemas.microsoft.com/office/drawing/2014/main" id="{443192F1-2C9E-42E3-BD94-0492F95E13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3429000"/>
            <a:ext cx="95726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3">
            <a:extLst>
              <a:ext uri="{FF2B5EF4-FFF2-40B4-BE49-F238E27FC236}">
                <a16:creationId xmlns:a16="http://schemas.microsoft.com/office/drawing/2014/main" id="{247A9797-61B9-494D-89F9-1881D67894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87738"/>
            <a:ext cx="106521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1">
            <a:extLst>
              <a:ext uri="{FF2B5EF4-FFF2-40B4-BE49-F238E27FC236}">
                <a16:creationId xmlns:a16="http://schemas.microsoft.com/office/drawing/2014/main" id="{41D5F2B1-C51E-432E-B131-D30C56D38E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487738"/>
            <a:ext cx="1393825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CDA6D32-78CC-4B7A-B5FB-4C2101EE95CE}"/>
              </a:ext>
            </a:extLst>
          </p:cNvPr>
          <p:cNvGrpSpPr>
            <a:grpSpLocks/>
          </p:cNvGrpSpPr>
          <p:nvPr/>
        </p:nvGrpSpPr>
        <p:grpSpPr bwMode="auto">
          <a:xfrm>
            <a:off x="4545013" y="1497013"/>
            <a:ext cx="3862387" cy="2259012"/>
            <a:chOff x="4543985" y="1497742"/>
            <a:chExt cx="3863415" cy="2258283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956C8A4-5359-4051-9CF0-C310C11D8233}"/>
                </a:ext>
              </a:extLst>
            </p:cNvPr>
            <p:cNvSpPr/>
            <p:nvPr/>
          </p:nvSpPr>
          <p:spPr>
            <a:xfrm>
              <a:off x="4637672" y="1497742"/>
              <a:ext cx="3769728" cy="2258283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4" name="Content Placeholder 6">
              <a:extLst>
                <a:ext uri="{FF2B5EF4-FFF2-40B4-BE49-F238E27FC236}">
                  <a16:creationId xmlns:a16="http://schemas.microsoft.com/office/drawing/2014/main" id="{1430AA52-5080-42D3-917C-EB313150F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985" y="1497742"/>
              <a:ext cx="2238227" cy="123825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all worked incredibly hard and thought of others before themselves. 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2F40635-2A0B-42F1-B128-9B2C2773F942}"/>
              </a:ext>
            </a:extLst>
          </p:cNvPr>
          <p:cNvGrpSpPr>
            <a:grpSpLocks/>
          </p:cNvGrpSpPr>
          <p:nvPr/>
        </p:nvGrpSpPr>
        <p:grpSpPr bwMode="auto">
          <a:xfrm>
            <a:off x="4638675" y="3938588"/>
            <a:ext cx="3892550" cy="1979612"/>
            <a:chOff x="4638675" y="3939063"/>
            <a:chExt cx="3893065" cy="198034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44DDE2D-7675-4EAB-8AC1-D439EB5FFECD}"/>
                </a:ext>
              </a:extLst>
            </p:cNvPr>
            <p:cNvSpPr/>
            <p:nvPr/>
          </p:nvSpPr>
          <p:spPr>
            <a:xfrm>
              <a:off x="4638675" y="3939063"/>
              <a:ext cx="3769224" cy="1980342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Mary paid for herself to travel and treat soldiers in the Crimean war.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Mary used herbal remedies to treat the injured soldiers. </a:t>
              </a:r>
            </a:p>
          </p:txBody>
        </p:sp>
        <p:sp>
          <p:nvSpPr>
            <p:cNvPr id="10252" name="Content Placeholder 6">
              <a:extLst>
                <a:ext uri="{FF2B5EF4-FFF2-40B4-BE49-F238E27FC236}">
                  <a16:creationId xmlns:a16="http://schemas.microsoft.com/office/drawing/2014/main" id="{800D9AD5-AF54-47D5-AE67-63D72CB832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8675" y="4040234"/>
              <a:ext cx="3893065" cy="88900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</p:txBody>
        </p:sp>
      </p:grpSp>
      <p:pic>
        <p:nvPicPr>
          <p:cNvPr id="10250" name="Picture 18">
            <a:extLst>
              <a:ext uri="{FF2B5EF4-FFF2-40B4-BE49-F238E27FC236}">
                <a16:creationId xmlns:a16="http://schemas.microsoft.com/office/drawing/2014/main" id="{9D787D1B-B4A0-4039-BFF4-A620241FB2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2271713"/>
            <a:ext cx="15113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45DED530-5641-4241-B4DA-960449A7BC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74"/>
    </mc:Choice>
    <mc:Fallback>
      <p:transition spd="slow" advTm="39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9271D81-B98D-427F-A8EC-BDAFF3EA2D03}"/>
              </a:ext>
            </a:extLst>
          </p:cNvPr>
          <p:cNvSpPr/>
          <p:nvPr/>
        </p:nvSpPr>
        <p:spPr>
          <a:xfrm>
            <a:off x="755650" y="1497013"/>
            <a:ext cx="3816350" cy="4310062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330B6978-95DD-4C26-B5E7-4B272AFD9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7885112" cy="1595437"/>
          </a:xfrm>
        </p:spPr>
        <p:txBody>
          <a:bodyPr/>
          <a:lstStyle/>
          <a:p>
            <a:pPr eaLnBrk="1" hangingPunct="1"/>
            <a:r>
              <a:rPr lang="en-GB" altLang="en-US"/>
              <a:t>Similarities and Differences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700C9C5-D0CE-400B-8923-802860074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63" y="1406525"/>
            <a:ext cx="4095750" cy="42433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similarities between Florence Nightingale, Mary </a:t>
            </a:r>
            <a:r>
              <a:rPr lang="en-GB" dirty="0" err="1">
                <a:cs typeface="+mn-cs"/>
              </a:rPr>
              <a:t>Seacole</a:t>
            </a:r>
            <a:r>
              <a:rPr lang="en-GB" dirty="0">
                <a:cs typeface="+mn-cs"/>
              </a:rPr>
              <a:t> and Edith Cavell?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differences?</a:t>
            </a:r>
          </a:p>
        </p:txBody>
      </p:sp>
      <p:pic>
        <p:nvPicPr>
          <p:cNvPr id="11269" name="Picture 2">
            <a:extLst>
              <a:ext uri="{FF2B5EF4-FFF2-40B4-BE49-F238E27FC236}">
                <a16:creationId xmlns:a16="http://schemas.microsoft.com/office/drawing/2014/main" id="{FD6D75E2-6F0C-4403-BFEE-C041BFC239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3429000"/>
            <a:ext cx="95726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3">
            <a:extLst>
              <a:ext uri="{FF2B5EF4-FFF2-40B4-BE49-F238E27FC236}">
                <a16:creationId xmlns:a16="http://schemas.microsoft.com/office/drawing/2014/main" id="{C8DCEB49-3303-4533-B8E5-BE90A2552A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87738"/>
            <a:ext cx="106521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1">
            <a:extLst>
              <a:ext uri="{FF2B5EF4-FFF2-40B4-BE49-F238E27FC236}">
                <a16:creationId xmlns:a16="http://schemas.microsoft.com/office/drawing/2014/main" id="{6ECB3278-6695-41DD-ABA3-D80BA04651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487738"/>
            <a:ext cx="1393825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447A942-A8DE-4811-BCB0-F7668A8EE44D}"/>
              </a:ext>
            </a:extLst>
          </p:cNvPr>
          <p:cNvGrpSpPr>
            <a:grpSpLocks/>
          </p:cNvGrpSpPr>
          <p:nvPr/>
        </p:nvGrpSpPr>
        <p:grpSpPr bwMode="auto">
          <a:xfrm>
            <a:off x="4545013" y="1497013"/>
            <a:ext cx="3862387" cy="2259012"/>
            <a:chOff x="4543985" y="1497742"/>
            <a:chExt cx="3863415" cy="2258283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956C8A4-5359-4051-9CF0-C310C11D8233}"/>
                </a:ext>
              </a:extLst>
            </p:cNvPr>
            <p:cNvSpPr/>
            <p:nvPr/>
          </p:nvSpPr>
          <p:spPr>
            <a:xfrm>
              <a:off x="4637672" y="1497742"/>
              <a:ext cx="3769728" cy="2258283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8" name="Content Placeholder 6">
              <a:extLst>
                <a:ext uri="{FF2B5EF4-FFF2-40B4-BE49-F238E27FC236}">
                  <a16:creationId xmlns:a16="http://schemas.microsoft.com/office/drawing/2014/main" id="{C7F0AEC6-4090-474C-AC2D-005C51022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985" y="1497742"/>
              <a:ext cx="2238227" cy="123825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all received medals for the bravery they showed whilst treating soldiers at war.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4E33592-5093-4701-94D9-26F82BBAE53A}"/>
              </a:ext>
            </a:extLst>
          </p:cNvPr>
          <p:cNvGrpSpPr>
            <a:grpSpLocks/>
          </p:cNvGrpSpPr>
          <p:nvPr/>
        </p:nvGrpSpPr>
        <p:grpSpPr bwMode="auto">
          <a:xfrm>
            <a:off x="4638675" y="3938588"/>
            <a:ext cx="3892550" cy="1979612"/>
            <a:chOff x="4638675" y="3939063"/>
            <a:chExt cx="3893065" cy="198034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44DDE2D-7675-4EAB-8AC1-D439EB5FFECD}"/>
                </a:ext>
              </a:extLst>
            </p:cNvPr>
            <p:cNvSpPr/>
            <p:nvPr/>
          </p:nvSpPr>
          <p:spPr>
            <a:xfrm>
              <a:off x="4638675" y="3939063"/>
              <a:ext cx="3769224" cy="1980342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Florence Nightingale played an important role in improving hospitals.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Edith helped soldiers escape to safety.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276" name="Content Placeholder 6">
              <a:extLst>
                <a:ext uri="{FF2B5EF4-FFF2-40B4-BE49-F238E27FC236}">
                  <a16:creationId xmlns:a16="http://schemas.microsoft.com/office/drawing/2014/main" id="{FA843AD1-0916-4E56-9841-5AB875680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8675" y="4040234"/>
              <a:ext cx="3893065" cy="88900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</p:txBody>
        </p:sp>
      </p:grpSp>
      <p:pic>
        <p:nvPicPr>
          <p:cNvPr id="11274" name="Picture 14">
            <a:extLst>
              <a:ext uri="{FF2B5EF4-FFF2-40B4-BE49-F238E27FC236}">
                <a16:creationId xmlns:a16="http://schemas.microsoft.com/office/drawing/2014/main" id="{45C0D97D-6563-467B-A0E3-B1BB3D0D2C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888" y="2017713"/>
            <a:ext cx="1066800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3F3EF72-F56F-4EDF-B049-2A9A1120210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843"/>
    </mc:Choice>
    <mc:Fallback>
      <p:transition spd="slow" advTm="40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9271D81-B98D-427F-A8EC-BDAFF3EA2D03}"/>
              </a:ext>
            </a:extLst>
          </p:cNvPr>
          <p:cNvSpPr/>
          <p:nvPr/>
        </p:nvSpPr>
        <p:spPr>
          <a:xfrm>
            <a:off x="755650" y="1497013"/>
            <a:ext cx="3816350" cy="4310062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>
            <a:extLst>
              <a:ext uri="{FF2B5EF4-FFF2-40B4-BE49-F238E27FC236}">
                <a16:creationId xmlns:a16="http://schemas.microsoft.com/office/drawing/2014/main" id="{546492F0-C4CA-48E8-973C-AF7176399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7885112" cy="1595437"/>
          </a:xfrm>
        </p:spPr>
        <p:txBody>
          <a:bodyPr/>
          <a:lstStyle/>
          <a:p>
            <a:pPr eaLnBrk="1" hangingPunct="1"/>
            <a:r>
              <a:rPr lang="en-GB" altLang="en-US"/>
              <a:t>Similarities and Differences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700C9C5-D0CE-400B-8923-802860074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63" y="1406525"/>
            <a:ext cx="4095750" cy="42433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cs typeface="+mn-cs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similarities between Florence Nightingale, Mary </a:t>
            </a:r>
            <a:r>
              <a:rPr lang="en-GB" dirty="0" err="1">
                <a:cs typeface="+mn-cs"/>
              </a:rPr>
              <a:t>Seacole</a:t>
            </a:r>
            <a:r>
              <a:rPr lang="en-GB" dirty="0">
                <a:cs typeface="+mn-cs"/>
              </a:rPr>
              <a:t> and Edith Cavell?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cs typeface="+mn-cs"/>
              </a:rPr>
              <a:t>Can you think of any differences?</a:t>
            </a:r>
          </a:p>
        </p:txBody>
      </p:sp>
      <p:pic>
        <p:nvPicPr>
          <p:cNvPr id="12293" name="Picture 2">
            <a:extLst>
              <a:ext uri="{FF2B5EF4-FFF2-40B4-BE49-F238E27FC236}">
                <a16:creationId xmlns:a16="http://schemas.microsoft.com/office/drawing/2014/main" id="{EFC017F6-2FD0-4768-99CF-0C88387D68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3429000"/>
            <a:ext cx="957263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3">
            <a:extLst>
              <a:ext uri="{FF2B5EF4-FFF2-40B4-BE49-F238E27FC236}">
                <a16:creationId xmlns:a16="http://schemas.microsoft.com/office/drawing/2014/main" id="{9490DDE7-F09B-4EF7-AF67-0AF160F4AC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87738"/>
            <a:ext cx="1065213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1">
            <a:extLst>
              <a:ext uri="{FF2B5EF4-FFF2-40B4-BE49-F238E27FC236}">
                <a16:creationId xmlns:a16="http://schemas.microsoft.com/office/drawing/2014/main" id="{7FF9A84A-166C-45F6-B387-E5C7CBD677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487738"/>
            <a:ext cx="1393825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CE4C736-1B22-4489-ADFD-C3EB73179155}"/>
              </a:ext>
            </a:extLst>
          </p:cNvPr>
          <p:cNvGrpSpPr>
            <a:grpSpLocks/>
          </p:cNvGrpSpPr>
          <p:nvPr/>
        </p:nvGrpSpPr>
        <p:grpSpPr bwMode="auto">
          <a:xfrm>
            <a:off x="4505325" y="1382713"/>
            <a:ext cx="3902075" cy="2382837"/>
            <a:chOff x="4504538" y="1383936"/>
            <a:chExt cx="3902862" cy="2381196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956C8A4-5359-4051-9CF0-C310C11D8233}"/>
                </a:ext>
              </a:extLst>
            </p:cNvPr>
            <p:cNvSpPr/>
            <p:nvPr/>
          </p:nvSpPr>
          <p:spPr>
            <a:xfrm>
              <a:off x="4637915" y="1506089"/>
              <a:ext cx="3769485" cy="2259043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2" name="Content Placeholder 6">
              <a:extLst>
                <a:ext uri="{FF2B5EF4-FFF2-40B4-BE49-F238E27FC236}">
                  <a16:creationId xmlns:a16="http://schemas.microsoft.com/office/drawing/2014/main" id="{9A7EDEC9-2632-44A7-B002-28D4F2F024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538" y="1383936"/>
              <a:ext cx="2238227" cy="123825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They are all remembered for their achievements  and each have a memorial statue in London.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DB3D5D8-BD95-4BC7-82F9-39AA231716EF}"/>
              </a:ext>
            </a:extLst>
          </p:cNvPr>
          <p:cNvGrpSpPr>
            <a:grpSpLocks/>
          </p:cNvGrpSpPr>
          <p:nvPr/>
        </p:nvGrpSpPr>
        <p:grpSpPr bwMode="auto">
          <a:xfrm>
            <a:off x="4638675" y="3938588"/>
            <a:ext cx="3892550" cy="1979612"/>
            <a:chOff x="4638675" y="3939063"/>
            <a:chExt cx="3893065" cy="198034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44DDE2D-7675-4EAB-8AC1-D439EB5FFECD}"/>
                </a:ext>
              </a:extLst>
            </p:cNvPr>
            <p:cNvSpPr/>
            <p:nvPr/>
          </p:nvSpPr>
          <p:spPr>
            <a:xfrm>
              <a:off x="4638675" y="3939063"/>
              <a:ext cx="3769224" cy="1980342"/>
            </a:xfrm>
            <a:prstGeom prst="roundRect">
              <a:avLst>
                <a:gd name="adj" fmla="val 715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Florence and Edith helped to train other nurses.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Florence and Mary wrote books about being a nurse.  </a:t>
              </a:r>
            </a:p>
          </p:txBody>
        </p:sp>
        <p:sp>
          <p:nvSpPr>
            <p:cNvPr id="12300" name="Content Placeholder 6">
              <a:extLst>
                <a:ext uri="{FF2B5EF4-FFF2-40B4-BE49-F238E27FC236}">
                  <a16:creationId xmlns:a16="http://schemas.microsoft.com/office/drawing/2014/main" id="{48DE23B5-8FCC-469D-A586-157E979A9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8675" y="4040234"/>
              <a:ext cx="3893065" cy="889000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</p:txBody>
        </p:sp>
      </p:grpSp>
      <p:pic>
        <p:nvPicPr>
          <p:cNvPr id="12298" name="Picture 1">
            <a:extLst>
              <a:ext uri="{FF2B5EF4-FFF2-40B4-BE49-F238E27FC236}">
                <a16:creationId xmlns:a16="http://schemas.microsoft.com/office/drawing/2014/main" id="{6A686EC8-9B10-4292-9031-51C514A87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75" y="1557338"/>
            <a:ext cx="8905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653390DE-6384-4CDC-97AF-49E0CC115E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35"/>
    </mc:Choice>
    <mc:Fallback>
      <p:transition spd="slow" advTm="43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2108212A-4626-41CB-9222-5FD43654F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8137525" cy="1595437"/>
          </a:xfrm>
        </p:spPr>
        <p:txBody>
          <a:bodyPr/>
          <a:lstStyle/>
          <a:p>
            <a:pPr eaLnBrk="1" hangingPunct="1"/>
            <a:r>
              <a:rPr lang="en-GB" altLang="en-US"/>
              <a:t>Nurse Comparison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1B3A392E-5C79-4CF9-A475-0D2D3CC116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541463"/>
            <a:ext cx="3009900" cy="4254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7">
            <a:extLst>
              <a:ext uri="{FF2B5EF4-FFF2-40B4-BE49-F238E27FC236}">
                <a16:creationId xmlns:a16="http://schemas.microsoft.com/office/drawing/2014/main" id="{48DE55D0-AC20-4599-BB8B-B4DAC5ABB9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2166938"/>
            <a:ext cx="1116012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8">
            <a:extLst>
              <a:ext uri="{FF2B5EF4-FFF2-40B4-BE49-F238E27FC236}">
                <a16:creationId xmlns:a16="http://schemas.microsoft.com/office/drawing/2014/main" id="{54929268-FB2C-4226-8D76-E63EEAD9F9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92450"/>
            <a:ext cx="15859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4">
            <a:extLst>
              <a:ext uri="{FF2B5EF4-FFF2-40B4-BE49-F238E27FC236}">
                <a16:creationId xmlns:a16="http://schemas.microsoft.com/office/drawing/2014/main" id="{8B83DEA4-7F86-4CEF-BBA2-145505C7BF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3127375"/>
            <a:ext cx="12065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Box 1">
            <a:extLst>
              <a:ext uri="{FF2B5EF4-FFF2-40B4-BE49-F238E27FC236}">
                <a16:creationId xmlns:a16="http://schemas.microsoft.com/office/drawing/2014/main" id="{3B49A1A5-7DB8-4D53-9B4E-31FF194E0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1428750"/>
            <a:ext cx="306546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/>
            <a:r>
              <a:rPr lang="en-GB" altLang="en-US"/>
              <a:t>For you activity today </a:t>
            </a:r>
          </a:p>
          <a:p>
            <a:pPr algn="ctr"/>
            <a:r>
              <a:rPr lang="en-GB" altLang="en-US"/>
              <a:t>we would like you to write</a:t>
            </a:r>
          </a:p>
          <a:p>
            <a:pPr algn="ctr"/>
            <a:r>
              <a:rPr lang="en-GB" altLang="en-US"/>
              <a:t>similarities and differences</a:t>
            </a:r>
          </a:p>
          <a:p>
            <a:pPr algn="ctr"/>
            <a:r>
              <a:rPr lang="en-GB" altLang="en-US"/>
              <a:t>between Florence Nightingale, </a:t>
            </a:r>
          </a:p>
          <a:p>
            <a:pPr algn="ctr"/>
            <a:r>
              <a:rPr lang="en-GB" altLang="en-US"/>
              <a:t>Mary Seacole and Edith Cavell.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BBB7B0-A154-4C06-AEC7-F146BEDBBE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49"/>
    </mc:Choice>
    <mc:Fallback>
      <p:transition spd="slow" advTm="31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4DCB80D-3099-4B8A-86FC-E33CB6802EB7}"/>
              </a:ext>
            </a:extLst>
          </p:cNvPr>
          <p:cNvSpPr/>
          <p:nvPr/>
        </p:nvSpPr>
        <p:spPr>
          <a:xfrm>
            <a:off x="809625" y="2001838"/>
            <a:ext cx="3713163" cy="1993900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5">
            <a:extLst>
              <a:ext uri="{FF2B5EF4-FFF2-40B4-BE49-F238E27FC236}">
                <a16:creationId xmlns:a16="http://schemas.microsoft.com/office/drawing/2014/main" id="{2BF35856-CF65-470F-A0BA-4617BD17A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55588"/>
            <a:ext cx="8137525" cy="1595437"/>
          </a:xfrm>
        </p:spPr>
        <p:txBody>
          <a:bodyPr/>
          <a:lstStyle/>
          <a:p>
            <a:pPr eaLnBrk="1" hangingPunct="1"/>
            <a:r>
              <a:rPr lang="en-GB" altLang="en-US"/>
              <a:t>Nurses Today</a:t>
            </a:r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id="{8EF19AD8-7743-4749-8D05-13191DAC7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6013" y="1108075"/>
            <a:ext cx="6911975" cy="10429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do Florence Nightingale, Mary Seacole and Edith Cavell compare with nurses today?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0AAEAEE-6506-486E-8C80-FD741E1251E6}"/>
              </a:ext>
            </a:extLst>
          </p:cNvPr>
          <p:cNvSpPr/>
          <p:nvPr/>
        </p:nvSpPr>
        <p:spPr>
          <a:xfrm>
            <a:off x="809625" y="4046538"/>
            <a:ext cx="3713163" cy="1993900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78A3263-C21A-4DFC-BEC0-50A5B408BF0D}"/>
              </a:ext>
            </a:extLst>
          </p:cNvPr>
          <p:cNvSpPr/>
          <p:nvPr/>
        </p:nvSpPr>
        <p:spPr>
          <a:xfrm>
            <a:off x="4629150" y="2005013"/>
            <a:ext cx="3713163" cy="1993900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0E63B45-2CA3-4B5B-8AEA-3308F9CC7ACE}"/>
              </a:ext>
            </a:extLst>
          </p:cNvPr>
          <p:cNvSpPr/>
          <p:nvPr/>
        </p:nvSpPr>
        <p:spPr>
          <a:xfrm>
            <a:off x="4629150" y="4049713"/>
            <a:ext cx="3713163" cy="1993900"/>
          </a:xfrm>
          <a:prstGeom prst="roundRect">
            <a:avLst>
              <a:gd name="adj" fmla="val 715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4" name="Content Placeholder 6">
            <a:extLst>
              <a:ext uri="{FF2B5EF4-FFF2-40B4-BE49-F238E27FC236}">
                <a16:creationId xmlns:a16="http://schemas.microsoft.com/office/drawing/2014/main" id="{33A5A0A6-1E4B-418F-9FF8-0E6750C00637}"/>
              </a:ext>
            </a:extLst>
          </p:cNvPr>
          <p:cNvSpPr>
            <a:spLocks/>
          </p:cNvSpPr>
          <p:nvPr/>
        </p:nvSpPr>
        <p:spPr bwMode="auto">
          <a:xfrm>
            <a:off x="654050" y="1851025"/>
            <a:ext cx="4024313" cy="1041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Where do nurses work today?</a:t>
            </a:r>
          </a:p>
        </p:txBody>
      </p:sp>
      <p:sp>
        <p:nvSpPr>
          <p:cNvPr id="14345" name="Content Placeholder 6">
            <a:extLst>
              <a:ext uri="{FF2B5EF4-FFF2-40B4-BE49-F238E27FC236}">
                <a16:creationId xmlns:a16="http://schemas.microsoft.com/office/drawing/2014/main" id="{B7E22255-61EB-4375-9D8D-20DB5C93A658}"/>
              </a:ext>
            </a:extLst>
          </p:cNvPr>
          <p:cNvSpPr>
            <a:spLocks/>
          </p:cNvSpPr>
          <p:nvPr/>
        </p:nvSpPr>
        <p:spPr bwMode="auto">
          <a:xfrm>
            <a:off x="4475163" y="1854200"/>
            <a:ext cx="4022725" cy="10429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do they help people?</a:t>
            </a:r>
          </a:p>
        </p:txBody>
      </p:sp>
      <p:sp>
        <p:nvSpPr>
          <p:cNvPr id="14346" name="Content Placeholder 6">
            <a:extLst>
              <a:ext uri="{FF2B5EF4-FFF2-40B4-BE49-F238E27FC236}">
                <a16:creationId xmlns:a16="http://schemas.microsoft.com/office/drawing/2014/main" id="{EA1F33F0-6D2C-457F-81D4-4DFA0472669B}"/>
              </a:ext>
            </a:extLst>
          </p:cNvPr>
          <p:cNvSpPr>
            <a:spLocks/>
          </p:cNvSpPr>
          <p:nvPr/>
        </p:nvSpPr>
        <p:spPr bwMode="auto">
          <a:xfrm>
            <a:off x="606425" y="3884613"/>
            <a:ext cx="4022725" cy="10429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Do nurses from the UK go to work in any other countries?</a:t>
            </a:r>
          </a:p>
        </p:txBody>
      </p:sp>
      <p:sp>
        <p:nvSpPr>
          <p:cNvPr id="14347" name="Content Placeholder 6">
            <a:extLst>
              <a:ext uri="{FF2B5EF4-FFF2-40B4-BE49-F238E27FC236}">
                <a16:creationId xmlns:a16="http://schemas.microsoft.com/office/drawing/2014/main" id="{4BE859AF-3BE2-4B6D-A50B-0FA2E90EAA13}"/>
              </a:ext>
            </a:extLst>
          </p:cNvPr>
          <p:cNvSpPr>
            <a:spLocks/>
          </p:cNvSpPr>
          <p:nvPr/>
        </p:nvSpPr>
        <p:spPr bwMode="auto">
          <a:xfrm>
            <a:off x="4579938" y="4097338"/>
            <a:ext cx="2454275" cy="1041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Are there any special hospitals for injured soldiers?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Where are they?</a:t>
            </a:r>
          </a:p>
        </p:txBody>
      </p:sp>
      <p:pic>
        <p:nvPicPr>
          <p:cNvPr id="14348" name="Picture 1">
            <a:extLst>
              <a:ext uri="{FF2B5EF4-FFF2-40B4-BE49-F238E27FC236}">
                <a16:creationId xmlns:a16="http://schemas.microsoft.com/office/drawing/2014/main" id="{E11DF540-8F2A-400D-B5CB-372847B6A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925" y="2700338"/>
            <a:ext cx="1411288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">
            <a:extLst>
              <a:ext uri="{FF2B5EF4-FFF2-40B4-BE49-F238E27FC236}">
                <a16:creationId xmlns:a16="http://schemas.microsoft.com/office/drawing/2014/main" id="{FDC7950E-C01D-4795-B872-D7BC2FB1F7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630488"/>
            <a:ext cx="222408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3">
            <a:extLst>
              <a:ext uri="{FF2B5EF4-FFF2-40B4-BE49-F238E27FC236}">
                <a16:creationId xmlns:a16="http://schemas.microsoft.com/office/drawing/2014/main" id="{E9FE9C63-472B-40B2-B48A-F7036C5D2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708525"/>
            <a:ext cx="12176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17">
            <a:extLst>
              <a:ext uri="{FF2B5EF4-FFF2-40B4-BE49-F238E27FC236}">
                <a16:creationId xmlns:a16="http://schemas.microsoft.com/office/drawing/2014/main" id="{A2E082FE-50C4-448B-9086-ABE3751FF1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4148138"/>
            <a:ext cx="169227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19">
            <a:extLst>
              <a:ext uri="{FF2B5EF4-FFF2-40B4-BE49-F238E27FC236}">
                <a16:creationId xmlns:a16="http://schemas.microsoft.com/office/drawing/2014/main" id="{BEB6F04C-172E-43DC-AF02-B5681E6BDA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50" y="2427288"/>
            <a:ext cx="360363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20">
            <a:extLst>
              <a:ext uri="{FF2B5EF4-FFF2-40B4-BE49-F238E27FC236}">
                <a16:creationId xmlns:a16="http://schemas.microsoft.com/office/drawing/2014/main" id="{83310B68-D23C-477D-B3CD-4C5B5DD381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2635250"/>
            <a:ext cx="820738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4" name="Talking Partners">
            <a:extLst>
              <a:ext uri="{FF2B5EF4-FFF2-40B4-BE49-F238E27FC236}">
                <a16:creationId xmlns:a16="http://schemas.microsoft.com/office/drawing/2014/main" id="{87558A55-941A-4B87-BF9C-F115501BC2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2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3.2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1107</TotalTime>
  <Words>374</Words>
  <Application>Microsoft Office PowerPoint</Application>
  <PresentationFormat>On-screen Show (4:3)</PresentationFormat>
  <Paragraphs>53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BPreplay</vt:lpstr>
      <vt:lpstr>Sassoon Infant Md</vt:lpstr>
      <vt:lpstr>Sassoon Infant Rg</vt:lpstr>
      <vt:lpstr>Office Theme</vt:lpstr>
      <vt:lpstr>PowerPoint Presentation</vt:lpstr>
      <vt:lpstr>Similarities and Differences</vt:lpstr>
      <vt:lpstr>Similarities and Differences</vt:lpstr>
      <vt:lpstr>Similarities and Differences</vt:lpstr>
      <vt:lpstr>Similarities and Differences</vt:lpstr>
      <vt:lpstr>Similarities and Differences</vt:lpstr>
      <vt:lpstr>Nurse Comparison</vt:lpstr>
      <vt:lpstr>Nurses Today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Michelle Edwards</cp:lastModifiedBy>
  <cp:revision>82</cp:revision>
  <dcterms:created xsi:type="dcterms:W3CDTF">2014-10-01T16:09:27Z</dcterms:created>
  <dcterms:modified xsi:type="dcterms:W3CDTF">2021-02-05T12:18:16Z</dcterms:modified>
</cp:coreProperties>
</file>