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x="18288000" cy="10287000"/>
  <p:notesSz cx="6858000" cy="9144000"/>
  <p:embeddedFontLst>
    <p:embeddedFont>
      <p:font typeface="Lemon Tuesday" charset="1" panose="02000506040000020004"/>
      <p:regular r:id="rId41"/>
    </p:embeddedFont>
    <p:embeddedFont>
      <p:font typeface="Kalam Light" charset="1" panose="02000000000000000000"/>
      <p:regular r:id="rId42"/>
    </p:embeddedFont>
    <p:embeddedFont>
      <p:font typeface="Kalam Bold" charset="1" panose="02000000000000000000"/>
      <p:regular r:id="rId4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slides/slide28.xml" Type="http://schemas.openxmlformats.org/officeDocument/2006/relationships/slide"/><Relationship Id="rId34" Target="slides/slide29.xml" Type="http://schemas.openxmlformats.org/officeDocument/2006/relationships/slide"/><Relationship Id="rId35" Target="slides/slide30.xml" Type="http://schemas.openxmlformats.org/officeDocument/2006/relationships/slide"/><Relationship Id="rId36" Target="slides/slide31.xml" Type="http://schemas.openxmlformats.org/officeDocument/2006/relationships/slide"/><Relationship Id="rId37" Target="slides/slide32.xml" Type="http://schemas.openxmlformats.org/officeDocument/2006/relationships/slide"/><Relationship Id="rId38" Target="slides/slide33.xml" Type="http://schemas.openxmlformats.org/officeDocument/2006/relationships/slide"/><Relationship Id="rId39" Target="slides/slide34.xml" Type="http://schemas.openxmlformats.org/officeDocument/2006/relationships/slide"/><Relationship Id="rId4" Target="theme/theme1.xml" Type="http://schemas.openxmlformats.org/officeDocument/2006/relationships/theme"/><Relationship Id="rId40" Target="slides/slide35.xml" Type="http://schemas.openxmlformats.org/officeDocument/2006/relationships/slide"/><Relationship Id="rId41" Target="fonts/font41.fntdata" Type="http://schemas.openxmlformats.org/officeDocument/2006/relationships/font"/><Relationship Id="rId42" Target="fonts/font42.fntdata" Type="http://schemas.openxmlformats.org/officeDocument/2006/relationships/font"/><Relationship Id="rId43" Target="fonts/font43.fntdata" Type="http://schemas.openxmlformats.org/officeDocument/2006/relationships/font"/><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svg" Type="http://schemas.openxmlformats.org/officeDocument/2006/relationships/image"/><Relationship Id="rId12" Target="../media/image11.png" Type="http://schemas.openxmlformats.org/officeDocument/2006/relationships/image"/><Relationship Id="rId13" Target="../media/image12.svg" Type="http://schemas.openxmlformats.org/officeDocument/2006/relationships/image"/><Relationship Id="rId14" Target="../media/image13.png" Type="http://schemas.openxmlformats.org/officeDocument/2006/relationships/image"/><Relationship Id="rId15" Target="../media/image14.svg" Type="http://schemas.openxmlformats.org/officeDocument/2006/relationships/image"/><Relationship Id="rId16" Target="../media/image15.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4.svg" Type="http://schemas.openxmlformats.org/officeDocument/2006/relationships/image"/><Relationship Id="rId2" Target="../media/image16.png" Type="http://schemas.openxmlformats.org/officeDocument/2006/relationships/image"/><Relationship Id="rId3" Target="../media/image17.png" Type="http://schemas.openxmlformats.org/officeDocument/2006/relationships/image"/><Relationship Id="rId4" Target="../media/image18.svg" Type="http://schemas.openxmlformats.org/officeDocument/2006/relationships/image"/><Relationship Id="rId5" Target="../media/image19.png" Type="http://schemas.openxmlformats.org/officeDocument/2006/relationships/image"/><Relationship Id="rId6" Target="../media/image20.svg" Type="http://schemas.openxmlformats.org/officeDocument/2006/relationships/image"/><Relationship Id="rId7" Target="../media/image21.png" Type="http://schemas.openxmlformats.org/officeDocument/2006/relationships/image"/><Relationship Id="rId8" Target="../media/image22.svg" Type="http://schemas.openxmlformats.org/officeDocument/2006/relationships/image"/><Relationship Id="rId9" Target="../media/image23.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4.svg" Type="http://schemas.openxmlformats.org/officeDocument/2006/relationships/image"/><Relationship Id="rId2" Target="../media/image25.png" Type="http://schemas.openxmlformats.org/officeDocument/2006/relationships/image"/><Relationship Id="rId3" Target="../media/image17.png" Type="http://schemas.openxmlformats.org/officeDocument/2006/relationships/image"/><Relationship Id="rId4" Target="../media/image18.svg" Type="http://schemas.openxmlformats.org/officeDocument/2006/relationships/image"/><Relationship Id="rId5" Target="../media/image19.png" Type="http://schemas.openxmlformats.org/officeDocument/2006/relationships/image"/><Relationship Id="rId6" Target="../media/image20.svg" Type="http://schemas.openxmlformats.org/officeDocument/2006/relationships/image"/><Relationship Id="rId7" Target="../media/image21.png" Type="http://schemas.openxmlformats.org/officeDocument/2006/relationships/image"/><Relationship Id="rId8" Target="../media/image22.svg" Type="http://schemas.openxmlformats.org/officeDocument/2006/relationships/image"/><Relationship Id="rId9" Target="../media/image23.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4.svg" Type="http://schemas.openxmlformats.org/officeDocument/2006/relationships/image"/><Relationship Id="rId2" Target="../media/image26.png" Type="http://schemas.openxmlformats.org/officeDocument/2006/relationships/image"/><Relationship Id="rId3" Target="../media/image17.png" Type="http://schemas.openxmlformats.org/officeDocument/2006/relationships/image"/><Relationship Id="rId4" Target="../media/image18.svg" Type="http://schemas.openxmlformats.org/officeDocument/2006/relationships/image"/><Relationship Id="rId5" Target="../media/image19.png" Type="http://schemas.openxmlformats.org/officeDocument/2006/relationships/image"/><Relationship Id="rId6" Target="../media/image20.svg" Type="http://schemas.openxmlformats.org/officeDocument/2006/relationships/image"/><Relationship Id="rId7" Target="../media/image21.png" Type="http://schemas.openxmlformats.org/officeDocument/2006/relationships/image"/><Relationship Id="rId8" Target="../media/image22.svg" Type="http://schemas.openxmlformats.org/officeDocument/2006/relationships/image"/><Relationship Id="rId9" Target="../media/image23.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4.svg" Type="http://schemas.openxmlformats.org/officeDocument/2006/relationships/image"/><Relationship Id="rId2" Target="../media/image27.png" Type="http://schemas.openxmlformats.org/officeDocument/2006/relationships/image"/><Relationship Id="rId3" Target="../media/image17.png" Type="http://schemas.openxmlformats.org/officeDocument/2006/relationships/image"/><Relationship Id="rId4" Target="../media/image18.svg" Type="http://schemas.openxmlformats.org/officeDocument/2006/relationships/image"/><Relationship Id="rId5" Target="../media/image19.png" Type="http://schemas.openxmlformats.org/officeDocument/2006/relationships/image"/><Relationship Id="rId6" Target="../media/image20.svg" Type="http://schemas.openxmlformats.org/officeDocument/2006/relationships/image"/><Relationship Id="rId7" Target="../media/image21.png" Type="http://schemas.openxmlformats.org/officeDocument/2006/relationships/image"/><Relationship Id="rId8" Target="../media/image22.svg" Type="http://schemas.openxmlformats.org/officeDocument/2006/relationships/image"/><Relationship Id="rId9" Target="../media/image23.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4.svg" Type="http://schemas.openxmlformats.org/officeDocument/2006/relationships/image"/><Relationship Id="rId2" Target="../media/image28.png" Type="http://schemas.openxmlformats.org/officeDocument/2006/relationships/image"/><Relationship Id="rId3" Target="../media/image17.png" Type="http://schemas.openxmlformats.org/officeDocument/2006/relationships/image"/><Relationship Id="rId4" Target="../media/image18.svg" Type="http://schemas.openxmlformats.org/officeDocument/2006/relationships/image"/><Relationship Id="rId5" Target="../media/image19.png" Type="http://schemas.openxmlformats.org/officeDocument/2006/relationships/image"/><Relationship Id="rId6" Target="../media/image20.svg" Type="http://schemas.openxmlformats.org/officeDocument/2006/relationships/image"/><Relationship Id="rId7" Target="../media/image21.png" Type="http://schemas.openxmlformats.org/officeDocument/2006/relationships/image"/><Relationship Id="rId8" Target="../media/image22.svg" Type="http://schemas.openxmlformats.org/officeDocument/2006/relationships/image"/><Relationship Id="rId9" Target="../media/image23.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4.svg" Type="http://schemas.openxmlformats.org/officeDocument/2006/relationships/image"/><Relationship Id="rId2" Target="../media/image29.png" Type="http://schemas.openxmlformats.org/officeDocument/2006/relationships/image"/><Relationship Id="rId3" Target="../media/image17.png" Type="http://schemas.openxmlformats.org/officeDocument/2006/relationships/image"/><Relationship Id="rId4" Target="../media/image18.svg" Type="http://schemas.openxmlformats.org/officeDocument/2006/relationships/image"/><Relationship Id="rId5" Target="../media/image19.png" Type="http://schemas.openxmlformats.org/officeDocument/2006/relationships/image"/><Relationship Id="rId6" Target="../media/image20.svg" Type="http://schemas.openxmlformats.org/officeDocument/2006/relationships/image"/><Relationship Id="rId7" Target="../media/image21.png" Type="http://schemas.openxmlformats.org/officeDocument/2006/relationships/image"/><Relationship Id="rId8" Target="../media/image22.svg" Type="http://schemas.openxmlformats.org/officeDocument/2006/relationships/image"/><Relationship Id="rId9" Target="../media/image23.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4.svg" Type="http://schemas.openxmlformats.org/officeDocument/2006/relationships/image"/><Relationship Id="rId2" Target="../media/image30.png" Type="http://schemas.openxmlformats.org/officeDocument/2006/relationships/image"/><Relationship Id="rId3" Target="../media/image17.png" Type="http://schemas.openxmlformats.org/officeDocument/2006/relationships/image"/><Relationship Id="rId4" Target="../media/image18.svg" Type="http://schemas.openxmlformats.org/officeDocument/2006/relationships/image"/><Relationship Id="rId5" Target="../media/image19.png" Type="http://schemas.openxmlformats.org/officeDocument/2006/relationships/image"/><Relationship Id="rId6" Target="../media/image20.svg" Type="http://schemas.openxmlformats.org/officeDocument/2006/relationships/image"/><Relationship Id="rId7" Target="../media/image21.png" Type="http://schemas.openxmlformats.org/officeDocument/2006/relationships/image"/><Relationship Id="rId8" Target="../media/image22.svg" Type="http://schemas.openxmlformats.org/officeDocument/2006/relationships/image"/><Relationship Id="rId9" Target="../media/image23.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9.svg" Type="http://schemas.openxmlformats.org/officeDocument/2006/relationships/image"/><Relationship Id="rId11" Target="../media/image40.png" Type="http://schemas.openxmlformats.org/officeDocument/2006/relationships/image"/><Relationship Id="rId12" Target="../media/image41.svg" Type="http://schemas.openxmlformats.org/officeDocument/2006/relationships/image"/><Relationship Id="rId13" Target="../media/image42.png" Type="http://schemas.openxmlformats.org/officeDocument/2006/relationships/image"/><Relationship Id="rId14" Target="../media/image43.svg" Type="http://schemas.openxmlformats.org/officeDocument/2006/relationships/image"/><Relationship Id="rId2" Target="../media/image31.png" Type="http://schemas.openxmlformats.org/officeDocument/2006/relationships/image"/><Relationship Id="rId3" Target="../media/image32.png" Type="http://schemas.openxmlformats.org/officeDocument/2006/relationships/image"/><Relationship Id="rId4" Target="../media/image33.svg" Type="http://schemas.openxmlformats.org/officeDocument/2006/relationships/image"/><Relationship Id="rId5" Target="../media/image34.png" Type="http://schemas.openxmlformats.org/officeDocument/2006/relationships/image"/><Relationship Id="rId6" Target="../media/image35.svg" Type="http://schemas.openxmlformats.org/officeDocument/2006/relationships/image"/><Relationship Id="rId7" Target="../media/image36.png" Type="http://schemas.openxmlformats.org/officeDocument/2006/relationships/image"/><Relationship Id="rId8" Target="../media/image37.svg" Type="http://schemas.openxmlformats.org/officeDocument/2006/relationships/image"/><Relationship Id="rId9" Target="../media/image38.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50.png" Type="http://schemas.openxmlformats.org/officeDocument/2006/relationships/image"/><Relationship Id="rId11" Target="../media/image51.svg" Type="http://schemas.openxmlformats.org/officeDocument/2006/relationships/image"/><Relationship Id="rId2" Target="../media/image44.png" Type="http://schemas.openxmlformats.org/officeDocument/2006/relationships/image"/><Relationship Id="rId3" Target="../media/image45.svg" Type="http://schemas.openxmlformats.org/officeDocument/2006/relationships/image"/><Relationship Id="rId4" Target="../media/image46.png" Type="http://schemas.openxmlformats.org/officeDocument/2006/relationships/image"/><Relationship Id="rId5" Target="../media/image47.svg" Type="http://schemas.openxmlformats.org/officeDocument/2006/relationships/image"/><Relationship Id="rId6" Target="../media/image17.png" Type="http://schemas.openxmlformats.org/officeDocument/2006/relationships/image"/><Relationship Id="rId7" Target="../media/image18.svg" Type="http://schemas.openxmlformats.org/officeDocument/2006/relationships/image"/><Relationship Id="rId8" Target="../media/image48.png" Type="http://schemas.openxmlformats.org/officeDocument/2006/relationships/image"/><Relationship Id="rId9" Target="../media/image49.sv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8.png" Type="http://schemas.openxmlformats.org/officeDocument/2006/relationships/image"/><Relationship Id="rId3" Target="../media/image49.svg" Type="http://schemas.openxmlformats.org/officeDocument/2006/relationships/image"/><Relationship Id="rId4" Target="../media/image19.png" Type="http://schemas.openxmlformats.org/officeDocument/2006/relationships/image"/><Relationship Id="rId5" Target="../media/image20.svg" Type="http://schemas.openxmlformats.org/officeDocument/2006/relationships/image"/><Relationship Id="rId6" Target="../media/image52.png" Type="http://schemas.openxmlformats.org/officeDocument/2006/relationships/image"/><Relationship Id="rId7" Target="../media/image53.png" Type="http://schemas.openxmlformats.org/officeDocument/2006/relationships/image"/><Relationship Id="rId8" Target="../media/image54.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4.svg" Type="http://schemas.openxmlformats.org/officeDocument/2006/relationships/image"/><Relationship Id="rId2" Target="../media/image55.png" Type="http://schemas.openxmlformats.org/officeDocument/2006/relationships/image"/><Relationship Id="rId3" Target="../media/image17.png" Type="http://schemas.openxmlformats.org/officeDocument/2006/relationships/image"/><Relationship Id="rId4" Target="../media/image18.svg" Type="http://schemas.openxmlformats.org/officeDocument/2006/relationships/image"/><Relationship Id="rId5" Target="../media/image19.png" Type="http://schemas.openxmlformats.org/officeDocument/2006/relationships/image"/><Relationship Id="rId6" Target="../media/image20.svg" Type="http://schemas.openxmlformats.org/officeDocument/2006/relationships/image"/><Relationship Id="rId7" Target="../media/image21.png" Type="http://schemas.openxmlformats.org/officeDocument/2006/relationships/image"/><Relationship Id="rId8" Target="../media/image22.svg" Type="http://schemas.openxmlformats.org/officeDocument/2006/relationships/image"/><Relationship Id="rId9" Target="../media/image23.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4.svg" Type="http://schemas.openxmlformats.org/officeDocument/2006/relationships/image"/><Relationship Id="rId2" Target="../media/image56.png" Type="http://schemas.openxmlformats.org/officeDocument/2006/relationships/image"/><Relationship Id="rId3" Target="../media/image17.png" Type="http://schemas.openxmlformats.org/officeDocument/2006/relationships/image"/><Relationship Id="rId4" Target="../media/image18.svg" Type="http://schemas.openxmlformats.org/officeDocument/2006/relationships/image"/><Relationship Id="rId5" Target="../media/image19.png" Type="http://schemas.openxmlformats.org/officeDocument/2006/relationships/image"/><Relationship Id="rId6" Target="../media/image20.svg" Type="http://schemas.openxmlformats.org/officeDocument/2006/relationships/image"/><Relationship Id="rId7" Target="../media/image21.png" Type="http://schemas.openxmlformats.org/officeDocument/2006/relationships/image"/><Relationship Id="rId8" Target="../media/image22.svg" Type="http://schemas.openxmlformats.org/officeDocument/2006/relationships/image"/><Relationship Id="rId9" Target="../media/image23.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9.svg" Type="http://schemas.openxmlformats.org/officeDocument/2006/relationships/image"/><Relationship Id="rId11" Target="../media/image40.png" Type="http://schemas.openxmlformats.org/officeDocument/2006/relationships/image"/><Relationship Id="rId12" Target="../media/image41.svg" Type="http://schemas.openxmlformats.org/officeDocument/2006/relationships/image"/><Relationship Id="rId2" Target="../media/image57.png" Type="http://schemas.openxmlformats.org/officeDocument/2006/relationships/image"/><Relationship Id="rId3" Target="../media/image32.png" Type="http://schemas.openxmlformats.org/officeDocument/2006/relationships/image"/><Relationship Id="rId4" Target="../media/image33.svg" Type="http://schemas.openxmlformats.org/officeDocument/2006/relationships/image"/><Relationship Id="rId5" Target="../media/image34.png" Type="http://schemas.openxmlformats.org/officeDocument/2006/relationships/image"/><Relationship Id="rId6" Target="../media/image35.svg" Type="http://schemas.openxmlformats.org/officeDocument/2006/relationships/image"/><Relationship Id="rId7" Target="../media/image36.png" Type="http://schemas.openxmlformats.org/officeDocument/2006/relationships/image"/><Relationship Id="rId8" Target="../media/image37.svg" Type="http://schemas.openxmlformats.org/officeDocument/2006/relationships/image"/><Relationship Id="rId9" Target="../media/image38.pn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4.svg" Type="http://schemas.openxmlformats.org/officeDocument/2006/relationships/image"/><Relationship Id="rId2" Target="../media/image58.png" Type="http://schemas.openxmlformats.org/officeDocument/2006/relationships/image"/><Relationship Id="rId3" Target="../media/image17.png" Type="http://schemas.openxmlformats.org/officeDocument/2006/relationships/image"/><Relationship Id="rId4" Target="../media/image18.svg" Type="http://schemas.openxmlformats.org/officeDocument/2006/relationships/image"/><Relationship Id="rId5" Target="../media/image19.png" Type="http://schemas.openxmlformats.org/officeDocument/2006/relationships/image"/><Relationship Id="rId6" Target="../media/image20.svg" Type="http://schemas.openxmlformats.org/officeDocument/2006/relationships/image"/><Relationship Id="rId7" Target="../media/image21.png" Type="http://schemas.openxmlformats.org/officeDocument/2006/relationships/image"/><Relationship Id="rId8" Target="../media/image22.svg" Type="http://schemas.openxmlformats.org/officeDocument/2006/relationships/image"/><Relationship Id="rId9" Target="../media/image23.pn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4.png" Type="http://schemas.openxmlformats.org/officeDocument/2006/relationships/image"/><Relationship Id="rId3" Target="../media/image45.svg" Type="http://schemas.openxmlformats.org/officeDocument/2006/relationships/image"/><Relationship Id="rId4" Target="../media/image59.png" Type="http://schemas.openxmlformats.org/officeDocument/2006/relationships/image"/><Relationship Id="rId5" Target="../media/image60.png" Type="http://schemas.openxmlformats.org/officeDocument/2006/relationships/image"/><Relationship Id="rId6" Target="../media/image61.png" Type="http://schemas.openxmlformats.org/officeDocument/2006/relationships/image"/><Relationship Id="rId7" Target="../media/image62.sv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63.png" Type="http://schemas.openxmlformats.org/officeDocument/2006/relationships/image"/><Relationship Id="rId2" Target="../media/image17.png" Type="http://schemas.openxmlformats.org/officeDocument/2006/relationships/image"/><Relationship Id="rId3" Target="../media/image18.svg" Type="http://schemas.openxmlformats.org/officeDocument/2006/relationships/image"/><Relationship Id="rId4" Target="../media/image19.png" Type="http://schemas.openxmlformats.org/officeDocument/2006/relationships/image"/><Relationship Id="rId5" Target="../media/image20.svg" Type="http://schemas.openxmlformats.org/officeDocument/2006/relationships/image"/><Relationship Id="rId6" Target="../media/image21.png" Type="http://schemas.openxmlformats.org/officeDocument/2006/relationships/image"/><Relationship Id="rId7" Target="../media/image22.svg" Type="http://schemas.openxmlformats.org/officeDocument/2006/relationships/image"/><Relationship Id="rId8" Target="../media/image23.png" Type="http://schemas.openxmlformats.org/officeDocument/2006/relationships/image"/><Relationship Id="rId9" Target="../media/image24.sv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4.svg" Type="http://schemas.openxmlformats.org/officeDocument/2006/relationships/image"/><Relationship Id="rId2" Target="../media/image17.png" Type="http://schemas.openxmlformats.org/officeDocument/2006/relationships/image"/><Relationship Id="rId3" Target="../media/image18.svg" Type="http://schemas.openxmlformats.org/officeDocument/2006/relationships/image"/><Relationship Id="rId4" Target="../media/image19.png" Type="http://schemas.openxmlformats.org/officeDocument/2006/relationships/image"/><Relationship Id="rId5" Target="../media/image20.svg" Type="http://schemas.openxmlformats.org/officeDocument/2006/relationships/image"/><Relationship Id="rId6" Target="../media/image64.png" Type="http://schemas.openxmlformats.org/officeDocument/2006/relationships/image"/><Relationship Id="rId7" Target="../media/image21.png" Type="http://schemas.openxmlformats.org/officeDocument/2006/relationships/image"/><Relationship Id="rId8" Target="../media/image22.svg" Type="http://schemas.openxmlformats.org/officeDocument/2006/relationships/image"/><Relationship Id="rId9" Target="../media/image23.pn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4.svg" Type="http://schemas.openxmlformats.org/officeDocument/2006/relationships/image"/><Relationship Id="rId2" Target="../media/image17.png" Type="http://schemas.openxmlformats.org/officeDocument/2006/relationships/image"/><Relationship Id="rId3" Target="../media/image18.svg" Type="http://schemas.openxmlformats.org/officeDocument/2006/relationships/image"/><Relationship Id="rId4" Target="../media/image19.png" Type="http://schemas.openxmlformats.org/officeDocument/2006/relationships/image"/><Relationship Id="rId5" Target="../media/image20.svg" Type="http://schemas.openxmlformats.org/officeDocument/2006/relationships/image"/><Relationship Id="rId6" Target="../media/image64.png" Type="http://schemas.openxmlformats.org/officeDocument/2006/relationships/image"/><Relationship Id="rId7" Target="../media/image21.png" Type="http://schemas.openxmlformats.org/officeDocument/2006/relationships/image"/><Relationship Id="rId8" Target="../media/image22.svg" Type="http://schemas.openxmlformats.org/officeDocument/2006/relationships/image"/><Relationship Id="rId9" Target="../media/image23.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5.pn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40.png" Type="http://schemas.openxmlformats.org/officeDocument/2006/relationships/image"/><Relationship Id="rId11" Target="../media/image41.svg" Type="http://schemas.openxmlformats.org/officeDocument/2006/relationships/image"/><Relationship Id="rId12" Target="../media/image42.png" Type="http://schemas.openxmlformats.org/officeDocument/2006/relationships/image"/><Relationship Id="rId13" Target="../media/image43.svg" Type="http://schemas.openxmlformats.org/officeDocument/2006/relationships/image"/><Relationship Id="rId14" Target="../media/image66.png" Type="http://schemas.openxmlformats.org/officeDocument/2006/relationships/image"/><Relationship Id="rId2" Target="../media/image32.png" Type="http://schemas.openxmlformats.org/officeDocument/2006/relationships/image"/><Relationship Id="rId3" Target="../media/image33.svg" Type="http://schemas.openxmlformats.org/officeDocument/2006/relationships/image"/><Relationship Id="rId4" Target="../media/image34.png" Type="http://schemas.openxmlformats.org/officeDocument/2006/relationships/image"/><Relationship Id="rId5" Target="../media/image35.svg" Type="http://schemas.openxmlformats.org/officeDocument/2006/relationships/image"/><Relationship Id="rId6" Target="../media/image36.png" Type="http://schemas.openxmlformats.org/officeDocument/2006/relationships/image"/><Relationship Id="rId7" Target="../media/image37.svg" Type="http://schemas.openxmlformats.org/officeDocument/2006/relationships/image"/><Relationship Id="rId8" Target="../media/image38.png" Type="http://schemas.openxmlformats.org/officeDocument/2006/relationships/image"/><Relationship Id="rId9" Target="../media/image39.sv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67.png" Type="http://schemas.openxmlformats.org/officeDocument/2006/relationships/image"/><Relationship Id="rId2" Target="../media/image17.png" Type="http://schemas.openxmlformats.org/officeDocument/2006/relationships/image"/><Relationship Id="rId3" Target="../media/image18.svg" Type="http://schemas.openxmlformats.org/officeDocument/2006/relationships/image"/><Relationship Id="rId4" Target="../media/image19.png" Type="http://schemas.openxmlformats.org/officeDocument/2006/relationships/image"/><Relationship Id="rId5" Target="../media/image20.svg" Type="http://schemas.openxmlformats.org/officeDocument/2006/relationships/image"/><Relationship Id="rId6" Target="../media/image21.png" Type="http://schemas.openxmlformats.org/officeDocument/2006/relationships/image"/><Relationship Id="rId7" Target="../media/image22.svg" Type="http://schemas.openxmlformats.org/officeDocument/2006/relationships/image"/><Relationship Id="rId8" Target="../media/image23.png" Type="http://schemas.openxmlformats.org/officeDocument/2006/relationships/image"/><Relationship Id="rId9" Target="../media/image24.sv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68.png" Type="http://schemas.openxmlformats.org/officeDocument/2006/relationships/image"/><Relationship Id="rId2" Target="../media/image17.png" Type="http://schemas.openxmlformats.org/officeDocument/2006/relationships/image"/><Relationship Id="rId3" Target="../media/image18.svg" Type="http://schemas.openxmlformats.org/officeDocument/2006/relationships/image"/><Relationship Id="rId4" Target="../media/image19.png" Type="http://schemas.openxmlformats.org/officeDocument/2006/relationships/image"/><Relationship Id="rId5" Target="../media/image20.svg" Type="http://schemas.openxmlformats.org/officeDocument/2006/relationships/image"/><Relationship Id="rId6" Target="../media/image21.png" Type="http://schemas.openxmlformats.org/officeDocument/2006/relationships/image"/><Relationship Id="rId7" Target="../media/image22.svg" Type="http://schemas.openxmlformats.org/officeDocument/2006/relationships/image"/><Relationship Id="rId8" Target="../media/image23.png" Type="http://schemas.openxmlformats.org/officeDocument/2006/relationships/image"/><Relationship Id="rId9" Target="../media/image24.sv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69.png" Type="http://schemas.openxmlformats.org/officeDocument/2006/relationships/image"/><Relationship Id="rId2" Target="../media/image17.png" Type="http://schemas.openxmlformats.org/officeDocument/2006/relationships/image"/><Relationship Id="rId3" Target="../media/image18.svg" Type="http://schemas.openxmlformats.org/officeDocument/2006/relationships/image"/><Relationship Id="rId4" Target="../media/image19.png" Type="http://schemas.openxmlformats.org/officeDocument/2006/relationships/image"/><Relationship Id="rId5" Target="../media/image20.svg" Type="http://schemas.openxmlformats.org/officeDocument/2006/relationships/image"/><Relationship Id="rId6" Target="../media/image21.png" Type="http://schemas.openxmlformats.org/officeDocument/2006/relationships/image"/><Relationship Id="rId7" Target="../media/image22.svg" Type="http://schemas.openxmlformats.org/officeDocument/2006/relationships/image"/><Relationship Id="rId8" Target="../media/image23.png" Type="http://schemas.openxmlformats.org/officeDocument/2006/relationships/image"/><Relationship Id="rId9" Target="../media/image24.sv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 Id="rId3" Target="../media/image18.svg" Type="http://schemas.openxmlformats.org/officeDocument/2006/relationships/image"/><Relationship Id="rId4" Target="../media/image21.png" Type="http://schemas.openxmlformats.org/officeDocument/2006/relationships/image"/><Relationship Id="rId5" Target="../media/image22.svg" Type="http://schemas.openxmlformats.org/officeDocument/2006/relationships/image"/><Relationship Id="rId6" Target="../media/image23.png" Type="http://schemas.openxmlformats.org/officeDocument/2006/relationships/image"/><Relationship Id="rId7" Target="../media/image24.svg" Type="http://schemas.openxmlformats.org/officeDocument/2006/relationships/image"/><Relationship Id="rId8" Target="../media/image70.pn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 Id="rId3" Target="../media/image18.svg" Type="http://schemas.openxmlformats.org/officeDocument/2006/relationships/image"/><Relationship Id="rId4" Target="../media/image21.png" Type="http://schemas.openxmlformats.org/officeDocument/2006/relationships/image"/><Relationship Id="rId5" Target="../media/image22.svg" Type="http://schemas.openxmlformats.org/officeDocument/2006/relationships/image"/><Relationship Id="rId6" Target="../media/image23.png" Type="http://schemas.openxmlformats.org/officeDocument/2006/relationships/image"/><Relationship Id="rId7" Target="../media/image24.svg" Type="http://schemas.openxmlformats.org/officeDocument/2006/relationships/image"/><Relationship Id="rId8" Target="../media/image71.pn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 Id="rId3" Target="../media/image18.svg" Type="http://schemas.openxmlformats.org/officeDocument/2006/relationships/image"/><Relationship Id="rId4" Target="../media/image21.png" Type="http://schemas.openxmlformats.org/officeDocument/2006/relationships/image"/><Relationship Id="rId5" Target="../media/image22.svg" Type="http://schemas.openxmlformats.org/officeDocument/2006/relationships/image"/><Relationship Id="rId6" Target="../media/image23.png" Type="http://schemas.openxmlformats.org/officeDocument/2006/relationships/image"/><Relationship Id="rId7" Target="../media/image24.svg" Type="http://schemas.openxmlformats.org/officeDocument/2006/relationships/image"/><Relationship Id="rId8" Target="../media/image72.pn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 Id="rId3" Target="../media/image18.svg" Type="http://schemas.openxmlformats.org/officeDocument/2006/relationships/image"/><Relationship Id="rId4" Target="../media/image21.png" Type="http://schemas.openxmlformats.org/officeDocument/2006/relationships/image"/><Relationship Id="rId5" Target="../media/image22.svg" Type="http://schemas.openxmlformats.org/officeDocument/2006/relationships/image"/><Relationship Id="rId6" Target="../media/image73.png" Type="http://schemas.openxmlformats.org/officeDocument/2006/relationships/image"/></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4.png" Type="http://schemas.openxmlformats.org/officeDocument/2006/relationships/image"/></Relationships>
</file>

<file path=ppt/slides/_rels/slide3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5.pn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6.png" Type="http://schemas.openxmlformats.org/officeDocument/2006/relationships/image"/></Relationships>
</file>

<file path=ppt/slides/_rels/slide3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7.png" Type="http://schemas.openxmlformats.org/officeDocument/2006/relationships/image"/><Relationship Id="rId3" Target="../media/image78.svg" Type="http://schemas.openxmlformats.org/officeDocument/2006/relationships/image"/><Relationship Id="rId4" Target="../media/image79.png" Type="http://schemas.openxmlformats.org/officeDocument/2006/relationships/image"/><Relationship Id="rId5" Target="../media/image80.svg" Type="http://schemas.openxmlformats.org/officeDocument/2006/relationships/image"/><Relationship Id="rId6" Target="../media/image48.png" Type="http://schemas.openxmlformats.org/officeDocument/2006/relationships/image"/><Relationship Id="rId7" Target="../media/image49.svg" Type="http://schemas.openxmlformats.org/officeDocument/2006/relationships/image"/><Relationship Id="rId8" Target="../media/image81.png" Type="http://schemas.openxmlformats.org/officeDocument/2006/relationships/image"/><Relationship Id="rId9" Target="../media/image82.svg" Type="http://schemas.openxmlformats.org/officeDocument/2006/relationships/image"/></Relationships>
</file>

<file path=ppt/slides/_rels/slide3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3.png" Type="http://schemas.openxmlformats.org/officeDocument/2006/relationships/image"/><Relationship Id="rId3" Target="../media/image84.svg" Type="http://schemas.openxmlformats.org/officeDocument/2006/relationships/image"/><Relationship Id="rId4" Target="../media/image85.png" Type="http://schemas.openxmlformats.org/officeDocument/2006/relationships/image"/><Relationship Id="rId5" Target="../media/image86.svg" Type="http://schemas.openxmlformats.org/officeDocument/2006/relationships/image"/><Relationship Id="rId6" Target="../media/image17.png" Type="http://schemas.openxmlformats.org/officeDocument/2006/relationships/image"/><Relationship Id="rId7" Target="../media/image18.svg" Type="http://schemas.openxmlformats.org/officeDocument/2006/relationships/image"/></Relationships>
</file>

<file path=ppt/slides/_rels/slide3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3.png" Type="http://schemas.openxmlformats.org/officeDocument/2006/relationships/image"/><Relationship Id="rId3" Target="../media/image84.svg" Type="http://schemas.openxmlformats.org/officeDocument/2006/relationships/image"/><Relationship Id="rId4" Target="../media/image85.png" Type="http://schemas.openxmlformats.org/officeDocument/2006/relationships/image"/><Relationship Id="rId5" Target="../media/image86.svg" Type="http://schemas.openxmlformats.org/officeDocument/2006/relationships/image"/><Relationship Id="rId6" Target="../media/image17.png" Type="http://schemas.openxmlformats.org/officeDocument/2006/relationships/image"/><Relationship Id="rId7" Target="../media/image18.svg" Type="http://schemas.openxmlformats.org/officeDocument/2006/relationships/image"/></Relationships>
</file>

<file path=ppt/slides/_rels/slide3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50.png" Type="http://schemas.openxmlformats.org/officeDocument/2006/relationships/image"/><Relationship Id="rId11" Target="../media/image51.svg" Type="http://schemas.openxmlformats.org/officeDocument/2006/relationships/image"/><Relationship Id="rId2" Target="../media/image44.png" Type="http://schemas.openxmlformats.org/officeDocument/2006/relationships/image"/><Relationship Id="rId3" Target="../media/image45.svg" Type="http://schemas.openxmlformats.org/officeDocument/2006/relationships/image"/><Relationship Id="rId4" Target="../media/image46.png" Type="http://schemas.openxmlformats.org/officeDocument/2006/relationships/image"/><Relationship Id="rId5" Target="../media/image47.svg" Type="http://schemas.openxmlformats.org/officeDocument/2006/relationships/image"/><Relationship Id="rId6" Target="../media/image17.png" Type="http://schemas.openxmlformats.org/officeDocument/2006/relationships/image"/><Relationship Id="rId7" Target="../media/image18.svg" Type="http://schemas.openxmlformats.org/officeDocument/2006/relationships/image"/><Relationship Id="rId8" Target="../media/image48.png" Type="http://schemas.openxmlformats.org/officeDocument/2006/relationships/image"/><Relationship Id="rId9" Target="../media/image49.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42555C"/>
        </a:solidFill>
      </p:bgPr>
    </p:bg>
    <p:spTree>
      <p:nvGrpSpPr>
        <p:cNvPr id="1" name=""/>
        <p:cNvGrpSpPr/>
        <p:nvPr/>
      </p:nvGrpSpPr>
      <p:grpSpPr>
        <a:xfrm>
          <a:off x="0" y="0"/>
          <a:ext cx="0" cy="0"/>
          <a:chOff x="0" y="0"/>
          <a:chExt cx="0" cy="0"/>
        </a:xfrm>
      </p:grpSpPr>
      <p:sp>
        <p:nvSpPr>
          <p:cNvPr name="Freeform 2" id="2"/>
          <p:cNvSpPr/>
          <p:nvPr/>
        </p:nvSpPr>
        <p:spPr>
          <a:xfrm flipH="true" flipV="false" rot="-1983462">
            <a:off x="14559208" y="2648639"/>
            <a:ext cx="978340" cy="1446470"/>
          </a:xfrm>
          <a:custGeom>
            <a:avLst/>
            <a:gdLst/>
            <a:ahLst/>
            <a:cxnLst/>
            <a:rect r="r" b="b" t="t" l="l"/>
            <a:pathLst>
              <a:path h="1446470" w="978340">
                <a:moveTo>
                  <a:pt x="978340" y="0"/>
                </a:moveTo>
                <a:lnTo>
                  <a:pt x="0" y="0"/>
                </a:lnTo>
                <a:lnTo>
                  <a:pt x="0" y="1446470"/>
                </a:lnTo>
                <a:lnTo>
                  <a:pt x="978340" y="1446470"/>
                </a:lnTo>
                <a:lnTo>
                  <a:pt x="97834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413341">
            <a:off x="2536583" y="5397224"/>
            <a:ext cx="978340" cy="1446470"/>
          </a:xfrm>
          <a:custGeom>
            <a:avLst/>
            <a:gdLst/>
            <a:ahLst/>
            <a:cxnLst/>
            <a:rect r="r" b="b" t="t" l="l"/>
            <a:pathLst>
              <a:path h="1446470" w="978340">
                <a:moveTo>
                  <a:pt x="0" y="0"/>
                </a:moveTo>
                <a:lnTo>
                  <a:pt x="978340" y="0"/>
                </a:lnTo>
                <a:lnTo>
                  <a:pt x="978340" y="1446471"/>
                </a:lnTo>
                <a:lnTo>
                  <a:pt x="0" y="144647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15262247" y="8156590"/>
            <a:ext cx="1798627" cy="1955029"/>
          </a:xfrm>
          <a:custGeom>
            <a:avLst/>
            <a:gdLst/>
            <a:ahLst/>
            <a:cxnLst/>
            <a:rect r="r" b="b" t="t" l="l"/>
            <a:pathLst>
              <a:path h="1955029" w="1798627">
                <a:moveTo>
                  <a:pt x="0" y="0"/>
                </a:moveTo>
                <a:lnTo>
                  <a:pt x="1798627" y="0"/>
                </a:lnTo>
                <a:lnTo>
                  <a:pt x="1798627" y="1955029"/>
                </a:lnTo>
                <a:lnTo>
                  <a:pt x="0" y="195502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0">
            <a:off x="2299709" y="-116460"/>
            <a:ext cx="2224505" cy="2180015"/>
          </a:xfrm>
          <a:custGeom>
            <a:avLst/>
            <a:gdLst/>
            <a:ahLst/>
            <a:cxnLst/>
            <a:rect r="r" b="b" t="t" l="l"/>
            <a:pathLst>
              <a:path h="2180015" w="2224505">
                <a:moveTo>
                  <a:pt x="0" y="0"/>
                </a:moveTo>
                <a:lnTo>
                  <a:pt x="2224505" y="0"/>
                </a:lnTo>
                <a:lnTo>
                  <a:pt x="2224505" y="2180015"/>
                </a:lnTo>
                <a:lnTo>
                  <a:pt x="0" y="2180015"/>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6274563" y="6895766"/>
            <a:ext cx="2650493" cy="968635"/>
          </a:xfrm>
          <a:custGeom>
            <a:avLst/>
            <a:gdLst/>
            <a:ahLst/>
            <a:cxnLst/>
            <a:rect r="r" b="b" t="t" l="l"/>
            <a:pathLst>
              <a:path h="968635" w="2650493">
                <a:moveTo>
                  <a:pt x="0" y="0"/>
                </a:moveTo>
                <a:lnTo>
                  <a:pt x="2650493" y="0"/>
                </a:lnTo>
                <a:lnTo>
                  <a:pt x="2650493" y="968635"/>
                </a:lnTo>
                <a:lnTo>
                  <a:pt x="0" y="968635"/>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p:cNvSpPr/>
          <p:nvPr/>
        </p:nvSpPr>
        <p:spPr>
          <a:xfrm flipH="false" flipV="false" rot="0">
            <a:off x="14356884" y="678288"/>
            <a:ext cx="1917679" cy="700825"/>
          </a:xfrm>
          <a:custGeom>
            <a:avLst/>
            <a:gdLst/>
            <a:ahLst/>
            <a:cxnLst/>
            <a:rect r="r" b="b" t="t" l="l"/>
            <a:pathLst>
              <a:path h="700825" w="1917679">
                <a:moveTo>
                  <a:pt x="0" y="0"/>
                </a:moveTo>
                <a:lnTo>
                  <a:pt x="1917679" y="0"/>
                </a:lnTo>
                <a:lnTo>
                  <a:pt x="1917679" y="700824"/>
                </a:lnTo>
                <a:lnTo>
                  <a:pt x="0" y="70082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8" id="8"/>
          <p:cNvSpPr/>
          <p:nvPr/>
        </p:nvSpPr>
        <p:spPr>
          <a:xfrm flipH="false" flipV="false" rot="0">
            <a:off x="16425960" y="4881777"/>
            <a:ext cx="1269827" cy="808072"/>
          </a:xfrm>
          <a:custGeom>
            <a:avLst/>
            <a:gdLst/>
            <a:ahLst/>
            <a:cxnLst/>
            <a:rect r="r" b="b" t="t" l="l"/>
            <a:pathLst>
              <a:path h="808072" w="1269827">
                <a:moveTo>
                  <a:pt x="0" y="0"/>
                </a:moveTo>
                <a:lnTo>
                  <a:pt x="1269828" y="0"/>
                </a:lnTo>
                <a:lnTo>
                  <a:pt x="1269828" y="808072"/>
                </a:lnTo>
                <a:lnTo>
                  <a:pt x="0" y="808072"/>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9" id="9"/>
          <p:cNvSpPr/>
          <p:nvPr/>
        </p:nvSpPr>
        <p:spPr>
          <a:xfrm flipH="false" flipV="false" rot="0">
            <a:off x="954275" y="1643028"/>
            <a:ext cx="2341887" cy="855853"/>
          </a:xfrm>
          <a:custGeom>
            <a:avLst/>
            <a:gdLst/>
            <a:ahLst/>
            <a:cxnLst/>
            <a:rect r="r" b="b" t="t" l="l"/>
            <a:pathLst>
              <a:path h="855853" w="2341887">
                <a:moveTo>
                  <a:pt x="0" y="0"/>
                </a:moveTo>
                <a:lnTo>
                  <a:pt x="2341887" y="0"/>
                </a:lnTo>
                <a:lnTo>
                  <a:pt x="2341887" y="855853"/>
                </a:lnTo>
                <a:lnTo>
                  <a:pt x="0" y="85585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0" id="10"/>
          <p:cNvSpPr/>
          <p:nvPr/>
        </p:nvSpPr>
        <p:spPr>
          <a:xfrm flipH="false" flipV="false" rot="373864">
            <a:off x="-2083531" y="8044144"/>
            <a:ext cx="4868585" cy="566526"/>
          </a:xfrm>
          <a:custGeom>
            <a:avLst/>
            <a:gdLst/>
            <a:ahLst/>
            <a:cxnLst/>
            <a:rect r="r" b="b" t="t" l="l"/>
            <a:pathLst>
              <a:path h="566526" w="4868585">
                <a:moveTo>
                  <a:pt x="0" y="0"/>
                </a:moveTo>
                <a:lnTo>
                  <a:pt x="4868585" y="0"/>
                </a:lnTo>
                <a:lnTo>
                  <a:pt x="4868585" y="566527"/>
                </a:lnTo>
                <a:lnTo>
                  <a:pt x="0" y="566527"/>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AutoShape 11" id="11"/>
          <p:cNvSpPr/>
          <p:nvPr/>
        </p:nvSpPr>
        <p:spPr>
          <a:xfrm rot="0">
            <a:off x="0" y="0"/>
            <a:ext cx="350761" cy="10287000"/>
          </a:xfrm>
          <a:prstGeom prst="rect">
            <a:avLst/>
          </a:prstGeom>
          <a:solidFill>
            <a:srgbClr val="BA967A"/>
          </a:solidFill>
        </p:spPr>
      </p:sp>
      <p:sp>
        <p:nvSpPr>
          <p:cNvPr name="AutoShape 12" id="12"/>
          <p:cNvSpPr/>
          <p:nvPr/>
        </p:nvSpPr>
        <p:spPr>
          <a:xfrm rot="0">
            <a:off x="17937239" y="0"/>
            <a:ext cx="350761" cy="10287000"/>
          </a:xfrm>
          <a:prstGeom prst="rect">
            <a:avLst/>
          </a:prstGeom>
          <a:solidFill>
            <a:srgbClr val="BA967A"/>
          </a:solidFill>
        </p:spPr>
      </p:sp>
      <p:sp>
        <p:nvSpPr>
          <p:cNvPr name="AutoShape 13" id="13"/>
          <p:cNvSpPr/>
          <p:nvPr/>
        </p:nvSpPr>
        <p:spPr>
          <a:xfrm rot="5400000">
            <a:off x="8968619" y="-8968619"/>
            <a:ext cx="350761" cy="18288000"/>
          </a:xfrm>
          <a:prstGeom prst="rect">
            <a:avLst/>
          </a:prstGeom>
          <a:solidFill>
            <a:srgbClr val="BA967A"/>
          </a:solidFill>
        </p:spPr>
      </p:sp>
      <p:sp>
        <p:nvSpPr>
          <p:cNvPr name="AutoShape 14" id="14"/>
          <p:cNvSpPr/>
          <p:nvPr/>
        </p:nvSpPr>
        <p:spPr>
          <a:xfrm rot="5400000">
            <a:off x="2024515" y="9321186"/>
            <a:ext cx="201407" cy="1028700"/>
          </a:xfrm>
          <a:prstGeom prst="rect">
            <a:avLst/>
          </a:prstGeom>
          <a:solidFill>
            <a:srgbClr val="E6D187"/>
          </a:solidFill>
        </p:spPr>
      </p:sp>
      <p:sp>
        <p:nvSpPr>
          <p:cNvPr name="AutoShape 15" id="15"/>
          <p:cNvSpPr/>
          <p:nvPr/>
        </p:nvSpPr>
        <p:spPr>
          <a:xfrm rot="5400000">
            <a:off x="3572749" y="9321186"/>
            <a:ext cx="201407" cy="1028700"/>
          </a:xfrm>
          <a:prstGeom prst="rect">
            <a:avLst/>
          </a:prstGeom>
          <a:solidFill>
            <a:srgbClr val="CCD5D8"/>
          </a:solidFill>
        </p:spPr>
      </p:sp>
      <p:sp>
        <p:nvSpPr>
          <p:cNvPr name="AutoShape 16" id="16"/>
          <p:cNvSpPr/>
          <p:nvPr/>
        </p:nvSpPr>
        <p:spPr>
          <a:xfrm rot="5400000">
            <a:off x="8968619" y="967619"/>
            <a:ext cx="350761" cy="18288000"/>
          </a:xfrm>
          <a:prstGeom prst="rect">
            <a:avLst/>
          </a:prstGeom>
          <a:solidFill>
            <a:srgbClr val="BA967A"/>
          </a:solidFill>
        </p:spPr>
      </p:sp>
      <p:sp>
        <p:nvSpPr>
          <p:cNvPr name="Freeform 17" id="17"/>
          <p:cNvSpPr/>
          <p:nvPr/>
        </p:nvSpPr>
        <p:spPr>
          <a:xfrm flipH="false" flipV="false" rot="0">
            <a:off x="7691491" y="8500060"/>
            <a:ext cx="2685634" cy="380872"/>
          </a:xfrm>
          <a:custGeom>
            <a:avLst/>
            <a:gdLst/>
            <a:ahLst/>
            <a:cxnLst/>
            <a:rect r="r" b="b" t="t" l="l"/>
            <a:pathLst>
              <a:path h="380872" w="2685634">
                <a:moveTo>
                  <a:pt x="0" y="0"/>
                </a:moveTo>
                <a:lnTo>
                  <a:pt x="2685634" y="0"/>
                </a:lnTo>
                <a:lnTo>
                  <a:pt x="2685634" y="380872"/>
                </a:lnTo>
                <a:lnTo>
                  <a:pt x="0" y="380872"/>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Freeform 18" id="18"/>
          <p:cNvSpPr/>
          <p:nvPr/>
        </p:nvSpPr>
        <p:spPr>
          <a:xfrm flipH="false" flipV="false" rot="0">
            <a:off x="8308211" y="350761"/>
            <a:ext cx="1671577" cy="1621997"/>
          </a:xfrm>
          <a:custGeom>
            <a:avLst/>
            <a:gdLst/>
            <a:ahLst/>
            <a:cxnLst/>
            <a:rect r="r" b="b" t="t" l="l"/>
            <a:pathLst>
              <a:path h="1621997" w="1671577">
                <a:moveTo>
                  <a:pt x="0" y="0"/>
                </a:moveTo>
                <a:lnTo>
                  <a:pt x="1671578" y="0"/>
                </a:lnTo>
                <a:lnTo>
                  <a:pt x="1671578" y="1621997"/>
                </a:lnTo>
                <a:lnTo>
                  <a:pt x="0" y="1621997"/>
                </a:lnTo>
                <a:lnTo>
                  <a:pt x="0" y="0"/>
                </a:lnTo>
                <a:close/>
              </a:path>
            </a:pathLst>
          </a:custGeom>
          <a:blipFill>
            <a:blip r:embed="rId16"/>
            <a:stretch>
              <a:fillRect l="0" t="0" r="0" b="0"/>
            </a:stretch>
          </a:blipFill>
        </p:spPr>
      </p:sp>
      <p:sp>
        <p:nvSpPr>
          <p:cNvPr name="TextBox 19" id="19"/>
          <p:cNvSpPr txBox="true"/>
          <p:nvPr/>
        </p:nvSpPr>
        <p:spPr>
          <a:xfrm rot="0">
            <a:off x="3159103" y="3425515"/>
            <a:ext cx="11808756" cy="3351333"/>
          </a:xfrm>
          <a:prstGeom prst="rect">
            <a:avLst/>
          </a:prstGeom>
        </p:spPr>
        <p:txBody>
          <a:bodyPr anchor="t" rtlCol="false" tIns="0" lIns="0" bIns="0" rIns="0">
            <a:spAutoFit/>
          </a:bodyPr>
          <a:lstStyle/>
          <a:p>
            <a:pPr algn="ctr">
              <a:lnSpc>
                <a:spcPts val="13072"/>
              </a:lnSpc>
            </a:pPr>
            <a:r>
              <a:rPr lang="en-US" sz="11884">
                <a:solidFill>
                  <a:srgbClr val="FFFFFF"/>
                </a:solidFill>
                <a:latin typeface="Lemon Tuesday"/>
                <a:ea typeface="Lemon Tuesday"/>
                <a:cs typeface="Lemon Tuesday"/>
                <a:sym typeface="Lemon Tuesday"/>
              </a:rPr>
              <a:t>Year R Presentation</a:t>
            </a:r>
          </a:p>
        </p:txBody>
      </p:sp>
      <p:sp>
        <p:nvSpPr>
          <p:cNvPr name="TextBox 20" id="20"/>
          <p:cNvSpPr txBox="true"/>
          <p:nvPr/>
        </p:nvSpPr>
        <p:spPr>
          <a:xfrm rot="0">
            <a:off x="4900031" y="1944806"/>
            <a:ext cx="8487937" cy="554355"/>
          </a:xfrm>
          <a:prstGeom prst="rect">
            <a:avLst/>
          </a:prstGeom>
        </p:spPr>
        <p:txBody>
          <a:bodyPr anchor="t" rtlCol="false" tIns="0" lIns="0" bIns="0" rIns="0">
            <a:spAutoFit/>
          </a:bodyPr>
          <a:lstStyle/>
          <a:p>
            <a:pPr algn="ctr">
              <a:lnSpc>
                <a:spcPts val="4290"/>
              </a:lnSpc>
            </a:pPr>
            <a:r>
              <a:rPr lang="en-US" sz="3900">
                <a:solidFill>
                  <a:srgbClr val="FFFFFF"/>
                </a:solidFill>
                <a:latin typeface="Kalam Light"/>
                <a:ea typeface="Kalam Light"/>
                <a:cs typeface="Kalam Light"/>
                <a:sym typeface="Kalam Light"/>
              </a:rPr>
              <a:t>Chalfont St Peter Infant School</a:t>
            </a:r>
          </a:p>
        </p:txBody>
      </p:sp>
      <p:sp>
        <p:nvSpPr>
          <p:cNvPr name="TextBox 21" id="21"/>
          <p:cNvSpPr txBox="true"/>
          <p:nvPr/>
        </p:nvSpPr>
        <p:spPr>
          <a:xfrm rot="0">
            <a:off x="4269101" y="7646052"/>
            <a:ext cx="9118868" cy="681355"/>
          </a:xfrm>
          <a:prstGeom prst="rect">
            <a:avLst/>
          </a:prstGeom>
        </p:spPr>
        <p:txBody>
          <a:bodyPr anchor="t" rtlCol="false" tIns="0" lIns="0" bIns="0" rIns="0">
            <a:spAutoFit/>
          </a:bodyPr>
          <a:lstStyle/>
          <a:p>
            <a:pPr algn="ctr">
              <a:lnSpc>
                <a:spcPts val="5390"/>
              </a:lnSpc>
            </a:pPr>
            <a:r>
              <a:rPr lang="en-US" b="true" sz="4900">
                <a:solidFill>
                  <a:srgbClr val="FFFFFF"/>
                </a:solidFill>
                <a:latin typeface="Kalam Bold"/>
                <a:ea typeface="Kalam Bold"/>
                <a:cs typeface="Kalam Bold"/>
                <a:sym typeface="Kalam Bold"/>
              </a:rPr>
              <a:t>Tuesday 30</a:t>
            </a:r>
            <a:r>
              <a:rPr lang="en-US" b="true" sz="4900">
                <a:solidFill>
                  <a:srgbClr val="FFFFFF"/>
                </a:solidFill>
                <a:latin typeface="Kalam Bold"/>
                <a:ea typeface="Kalam Bold"/>
                <a:cs typeface="Kalam Bold"/>
                <a:sym typeface="Kalam Bold"/>
              </a:rPr>
              <a:t>th</a:t>
            </a:r>
            <a:r>
              <a:rPr lang="en-US" b="true" sz="4900">
                <a:solidFill>
                  <a:srgbClr val="FFFFFF"/>
                </a:solidFill>
                <a:latin typeface="Kalam Bold"/>
                <a:ea typeface="Kalam Bold"/>
                <a:cs typeface="Kalam Bold"/>
                <a:sym typeface="Kalam Bold"/>
              </a:rPr>
              <a:t> September 2025</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828810" y="2361547"/>
            <a:ext cx="5986746" cy="5848179"/>
            <a:chOff x="0" y="0"/>
            <a:chExt cx="4828540" cy="4716780"/>
          </a:xfrm>
        </p:grpSpPr>
        <p:sp>
          <p:nvSpPr>
            <p:cNvPr name="Freeform 3" id="3"/>
            <p:cNvSpPr/>
            <p:nvPr/>
          </p:nvSpPr>
          <p:spPr>
            <a:xfrm flipH="false" flipV="false" rot="0">
              <a:off x="0" y="-7620"/>
              <a:ext cx="4833620" cy="4726940"/>
            </a:xfrm>
            <a:custGeom>
              <a:avLst/>
              <a:gdLst/>
              <a:ahLst/>
              <a:cxnLst/>
              <a:rect r="r" b="b" t="t" l="l"/>
              <a:pathLst>
                <a:path h="4726940" w="483362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2"/>
              <a:stretch>
                <a:fillRect l="-15173" t="0" r="-15173" b="0"/>
              </a:stretch>
            </a:blipFill>
          </p:spPr>
        </p:sp>
      </p:grpSp>
      <p:sp>
        <p:nvSpPr>
          <p:cNvPr name="AutoShape 4" id="4"/>
          <p:cNvSpPr/>
          <p:nvPr/>
        </p:nvSpPr>
        <p:spPr>
          <a:xfrm rot="0">
            <a:off x="0" y="0"/>
            <a:ext cx="350761" cy="10287000"/>
          </a:xfrm>
          <a:prstGeom prst="rect">
            <a:avLst/>
          </a:prstGeom>
          <a:solidFill>
            <a:srgbClr val="BF977B"/>
          </a:solidFill>
        </p:spPr>
      </p:sp>
      <p:sp>
        <p:nvSpPr>
          <p:cNvPr name="AutoShape 5" id="5"/>
          <p:cNvSpPr/>
          <p:nvPr/>
        </p:nvSpPr>
        <p:spPr>
          <a:xfrm rot="0">
            <a:off x="17937239" y="0"/>
            <a:ext cx="350761" cy="10287000"/>
          </a:xfrm>
          <a:prstGeom prst="rect">
            <a:avLst/>
          </a:prstGeom>
          <a:solidFill>
            <a:srgbClr val="BF977B"/>
          </a:solidFill>
        </p:spPr>
      </p:sp>
      <p:sp>
        <p:nvSpPr>
          <p:cNvPr name="Freeform 6" id="6"/>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AutoShape 8" id="8"/>
          <p:cNvSpPr/>
          <p:nvPr/>
        </p:nvSpPr>
        <p:spPr>
          <a:xfrm rot="5400000">
            <a:off x="8968619" y="-8968619"/>
            <a:ext cx="350761" cy="18288000"/>
          </a:xfrm>
          <a:prstGeom prst="rect">
            <a:avLst/>
          </a:prstGeom>
          <a:solidFill>
            <a:srgbClr val="BF977B"/>
          </a:solidFill>
        </p:spPr>
      </p:sp>
      <p:sp>
        <p:nvSpPr>
          <p:cNvPr name="Freeform 9" id="9"/>
          <p:cNvSpPr/>
          <p:nvPr/>
        </p:nvSpPr>
        <p:spPr>
          <a:xfrm flipH="false" flipV="false" rot="343461">
            <a:off x="10675254" y="9250078"/>
            <a:ext cx="5191729" cy="604129"/>
          </a:xfrm>
          <a:custGeom>
            <a:avLst/>
            <a:gdLst/>
            <a:ahLst/>
            <a:cxnLst/>
            <a:rect r="r" b="b" t="t" l="l"/>
            <a:pathLst>
              <a:path h="604129" w="5191729">
                <a:moveTo>
                  <a:pt x="0" y="0"/>
                </a:moveTo>
                <a:lnTo>
                  <a:pt x="5191729" y="0"/>
                </a:lnTo>
                <a:lnTo>
                  <a:pt x="5191729" y="604129"/>
                </a:lnTo>
                <a:lnTo>
                  <a:pt x="0" y="60412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AutoShape 10" id="10"/>
          <p:cNvSpPr/>
          <p:nvPr/>
        </p:nvSpPr>
        <p:spPr>
          <a:xfrm rot="5400000">
            <a:off x="8968619" y="967619"/>
            <a:ext cx="350761" cy="18288000"/>
          </a:xfrm>
          <a:prstGeom prst="rect">
            <a:avLst/>
          </a:prstGeom>
          <a:solidFill>
            <a:srgbClr val="BF977B"/>
          </a:solidFill>
        </p:spPr>
      </p:sp>
      <p:sp>
        <p:nvSpPr>
          <p:cNvPr name="Freeform 11" id="11"/>
          <p:cNvSpPr/>
          <p:nvPr/>
        </p:nvSpPr>
        <p:spPr>
          <a:xfrm flipH="true" flipV="false" rot="-4443930">
            <a:off x="13219078" y="1265526"/>
            <a:ext cx="1206211" cy="1858308"/>
          </a:xfrm>
          <a:custGeom>
            <a:avLst/>
            <a:gdLst/>
            <a:ahLst/>
            <a:cxnLst/>
            <a:rect r="r" b="b" t="t" l="l"/>
            <a:pathLst>
              <a:path h="1858308" w="1206211">
                <a:moveTo>
                  <a:pt x="1206211" y="0"/>
                </a:moveTo>
                <a:lnTo>
                  <a:pt x="0" y="0"/>
                </a:lnTo>
                <a:lnTo>
                  <a:pt x="0" y="1858308"/>
                </a:lnTo>
                <a:lnTo>
                  <a:pt x="1206211" y="1858308"/>
                </a:lnTo>
                <a:lnTo>
                  <a:pt x="1206211"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2" id="12"/>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3" id="13"/>
          <p:cNvSpPr txBox="true"/>
          <p:nvPr/>
        </p:nvSpPr>
        <p:spPr>
          <a:xfrm rot="0">
            <a:off x="878646" y="1427282"/>
            <a:ext cx="9803685" cy="2475229"/>
          </a:xfrm>
          <a:prstGeom prst="rect">
            <a:avLst/>
          </a:prstGeom>
        </p:spPr>
        <p:txBody>
          <a:bodyPr anchor="t" rtlCol="false" tIns="0" lIns="0" bIns="0" rIns="0">
            <a:spAutoFit/>
          </a:bodyPr>
          <a:lstStyle/>
          <a:p>
            <a:pPr algn="ctr">
              <a:lnSpc>
                <a:spcPts val="9880"/>
              </a:lnSpc>
            </a:pPr>
            <a:r>
              <a:rPr lang="en-US" sz="7600">
                <a:solidFill>
                  <a:srgbClr val="FFFFFF"/>
                </a:solidFill>
                <a:latin typeface="Lemon Tuesday"/>
                <a:ea typeface="Lemon Tuesday"/>
                <a:cs typeface="Lemon Tuesday"/>
                <a:sym typeface="Lemon Tuesday"/>
              </a:rPr>
              <a:t>Communication and Language</a:t>
            </a:r>
          </a:p>
        </p:txBody>
      </p:sp>
      <p:sp>
        <p:nvSpPr>
          <p:cNvPr name="TextBox 14" id="14"/>
          <p:cNvSpPr txBox="true"/>
          <p:nvPr/>
        </p:nvSpPr>
        <p:spPr>
          <a:xfrm rot="0">
            <a:off x="1768272" y="4378761"/>
            <a:ext cx="8889798" cy="45021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The children will be learning to:</a:t>
            </a:r>
          </a:p>
        </p:txBody>
      </p:sp>
      <p:sp>
        <p:nvSpPr>
          <p:cNvPr name="TextBox 15" id="15"/>
          <p:cNvSpPr txBox="true"/>
          <p:nvPr/>
        </p:nvSpPr>
        <p:spPr>
          <a:xfrm rot="0">
            <a:off x="1768272" y="4990901"/>
            <a:ext cx="7814392" cy="3790950"/>
          </a:xfrm>
          <a:prstGeom prst="rect">
            <a:avLst/>
          </a:prstGeom>
        </p:spPr>
        <p:txBody>
          <a:bodyPr anchor="t" rtlCol="false" tIns="0" lIns="0" bIns="0" rIns="0">
            <a:spAutoFit/>
          </a:bodyPr>
          <a:lstStyle/>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talk confidently and clearly</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have conversations back and forth</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show awareness of the listener</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enjoy listening to stories, songs, poems; showing good attention</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follow instructions</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answer questions about stories</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use new vocabulary</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talk in sentences using different tenses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828810" y="2361547"/>
            <a:ext cx="5986746" cy="5848179"/>
            <a:chOff x="0" y="0"/>
            <a:chExt cx="4828540" cy="4716780"/>
          </a:xfrm>
        </p:grpSpPr>
        <p:sp>
          <p:nvSpPr>
            <p:cNvPr name="Freeform 3" id="3"/>
            <p:cNvSpPr/>
            <p:nvPr/>
          </p:nvSpPr>
          <p:spPr>
            <a:xfrm flipH="false" flipV="false" rot="0">
              <a:off x="0" y="-7620"/>
              <a:ext cx="4833620" cy="4726940"/>
            </a:xfrm>
            <a:custGeom>
              <a:avLst/>
              <a:gdLst/>
              <a:ahLst/>
              <a:cxnLst/>
              <a:rect r="r" b="b" t="t" l="l"/>
              <a:pathLst>
                <a:path h="4726940" w="483362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2"/>
              <a:stretch>
                <a:fillRect l="-4088" t="0" r="-4088" b="0"/>
              </a:stretch>
            </a:blipFill>
          </p:spPr>
        </p:sp>
      </p:grpSp>
      <p:sp>
        <p:nvSpPr>
          <p:cNvPr name="AutoShape 4" id="4"/>
          <p:cNvSpPr/>
          <p:nvPr/>
        </p:nvSpPr>
        <p:spPr>
          <a:xfrm rot="0">
            <a:off x="0" y="0"/>
            <a:ext cx="350761" cy="10287000"/>
          </a:xfrm>
          <a:prstGeom prst="rect">
            <a:avLst/>
          </a:prstGeom>
          <a:solidFill>
            <a:srgbClr val="BF977B"/>
          </a:solidFill>
        </p:spPr>
      </p:sp>
      <p:sp>
        <p:nvSpPr>
          <p:cNvPr name="AutoShape 5" id="5"/>
          <p:cNvSpPr/>
          <p:nvPr/>
        </p:nvSpPr>
        <p:spPr>
          <a:xfrm rot="0">
            <a:off x="17937239" y="0"/>
            <a:ext cx="350761" cy="10287000"/>
          </a:xfrm>
          <a:prstGeom prst="rect">
            <a:avLst/>
          </a:prstGeom>
          <a:solidFill>
            <a:srgbClr val="BF977B"/>
          </a:solidFill>
        </p:spPr>
      </p:sp>
      <p:sp>
        <p:nvSpPr>
          <p:cNvPr name="Freeform 6" id="6"/>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AutoShape 8" id="8"/>
          <p:cNvSpPr/>
          <p:nvPr/>
        </p:nvSpPr>
        <p:spPr>
          <a:xfrm rot="5400000">
            <a:off x="8968619" y="-8968619"/>
            <a:ext cx="350761" cy="18288000"/>
          </a:xfrm>
          <a:prstGeom prst="rect">
            <a:avLst/>
          </a:prstGeom>
          <a:solidFill>
            <a:srgbClr val="BF977B"/>
          </a:solidFill>
        </p:spPr>
      </p:sp>
      <p:sp>
        <p:nvSpPr>
          <p:cNvPr name="Freeform 9" id="9"/>
          <p:cNvSpPr/>
          <p:nvPr/>
        </p:nvSpPr>
        <p:spPr>
          <a:xfrm flipH="false" flipV="false" rot="343461">
            <a:off x="10675254" y="9250078"/>
            <a:ext cx="5191729" cy="604129"/>
          </a:xfrm>
          <a:custGeom>
            <a:avLst/>
            <a:gdLst/>
            <a:ahLst/>
            <a:cxnLst/>
            <a:rect r="r" b="b" t="t" l="l"/>
            <a:pathLst>
              <a:path h="604129" w="5191729">
                <a:moveTo>
                  <a:pt x="0" y="0"/>
                </a:moveTo>
                <a:lnTo>
                  <a:pt x="5191729" y="0"/>
                </a:lnTo>
                <a:lnTo>
                  <a:pt x="5191729" y="604129"/>
                </a:lnTo>
                <a:lnTo>
                  <a:pt x="0" y="60412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AutoShape 10" id="10"/>
          <p:cNvSpPr/>
          <p:nvPr/>
        </p:nvSpPr>
        <p:spPr>
          <a:xfrm rot="5400000">
            <a:off x="8968619" y="967619"/>
            <a:ext cx="350761" cy="18288000"/>
          </a:xfrm>
          <a:prstGeom prst="rect">
            <a:avLst/>
          </a:prstGeom>
          <a:solidFill>
            <a:srgbClr val="BF977B"/>
          </a:solidFill>
        </p:spPr>
      </p:sp>
      <p:sp>
        <p:nvSpPr>
          <p:cNvPr name="Freeform 11" id="11"/>
          <p:cNvSpPr/>
          <p:nvPr/>
        </p:nvSpPr>
        <p:spPr>
          <a:xfrm flipH="true" flipV="false" rot="-4443930">
            <a:off x="13219078" y="1265526"/>
            <a:ext cx="1206211" cy="1858308"/>
          </a:xfrm>
          <a:custGeom>
            <a:avLst/>
            <a:gdLst/>
            <a:ahLst/>
            <a:cxnLst/>
            <a:rect r="r" b="b" t="t" l="l"/>
            <a:pathLst>
              <a:path h="1858308" w="1206211">
                <a:moveTo>
                  <a:pt x="1206211" y="0"/>
                </a:moveTo>
                <a:lnTo>
                  <a:pt x="0" y="0"/>
                </a:lnTo>
                <a:lnTo>
                  <a:pt x="0" y="1858308"/>
                </a:lnTo>
                <a:lnTo>
                  <a:pt x="1206211" y="1858308"/>
                </a:lnTo>
                <a:lnTo>
                  <a:pt x="1206211"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2" id="12"/>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3" id="13"/>
          <p:cNvSpPr txBox="true"/>
          <p:nvPr/>
        </p:nvSpPr>
        <p:spPr>
          <a:xfrm rot="0">
            <a:off x="878646" y="1427282"/>
            <a:ext cx="9803685" cy="2475229"/>
          </a:xfrm>
          <a:prstGeom prst="rect">
            <a:avLst/>
          </a:prstGeom>
        </p:spPr>
        <p:txBody>
          <a:bodyPr anchor="t" rtlCol="false" tIns="0" lIns="0" bIns="0" rIns="0">
            <a:spAutoFit/>
          </a:bodyPr>
          <a:lstStyle/>
          <a:p>
            <a:pPr algn="ctr">
              <a:lnSpc>
                <a:spcPts val="9880"/>
              </a:lnSpc>
            </a:pPr>
            <a:r>
              <a:rPr lang="en-US" sz="7600">
                <a:solidFill>
                  <a:srgbClr val="FFFFFF"/>
                </a:solidFill>
                <a:latin typeface="Lemon Tuesday"/>
                <a:ea typeface="Lemon Tuesday"/>
                <a:cs typeface="Lemon Tuesday"/>
                <a:sym typeface="Lemon Tuesday"/>
              </a:rPr>
              <a:t>Personal, Social and Emotional Development</a:t>
            </a:r>
          </a:p>
        </p:txBody>
      </p:sp>
      <p:sp>
        <p:nvSpPr>
          <p:cNvPr name="TextBox 14" id="14"/>
          <p:cNvSpPr txBox="true"/>
          <p:nvPr/>
        </p:nvSpPr>
        <p:spPr>
          <a:xfrm rot="0">
            <a:off x="1768272" y="4378761"/>
            <a:ext cx="8889798" cy="45021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The children will be learning to:</a:t>
            </a:r>
          </a:p>
        </p:txBody>
      </p:sp>
      <p:sp>
        <p:nvSpPr>
          <p:cNvPr name="TextBox 15" id="15"/>
          <p:cNvSpPr txBox="true"/>
          <p:nvPr/>
        </p:nvSpPr>
        <p:spPr>
          <a:xfrm rot="0">
            <a:off x="1768272" y="4990901"/>
            <a:ext cx="7814392" cy="3790950"/>
          </a:xfrm>
          <a:prstGeom prst="rect">
            <a:avLst/>
          </a:prstGeom>
        </p:spPr>
        <p:txBody>
          <a:bodyPr anchor="t" rtlCol="false" tIns="0" lIns="0" bIns="0" rIns="0">
            <a:spAutoFit/>
          </a:bodyPr>
          <a:lstStyle/>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become self-confident</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have awareness of their own feelings and those of others</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use the Zones of Regualtion </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build relationships with peers and staff</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become independent</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share and take turns</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have focussed attention and respond appropriately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828810" y="2361547"/>
            <a:ext cx="5986746" cy="5848179"/>
            <a:chOff x="0" y="0"/>
            <a:chExt cx="4828540" cy="4716780"/>
          </a:xfrm>
        </p:grpSpPr>
        <p:sp>
          <p:nvSpPr>
            <p:cNvPr name="Freeform 3" id="3"/>
            <p:cNvSpPr/>
            <p:nvPr/>
          </p:nvSpPr>
          <p:spPr>
            <a:xfrm flipH="false" flipV="false" rot="0">
              <a:off x="0" y="-7620"/>
              <a:ext cx="4833620" cy="4726940"/>
            </a:xfrm>
            <a:custGeom>
              <a:avLst/>
              <a:gdLst/>
              <a:ahLst/>
              <a:cxnLst/>
              <a:rect r="r" b="b" t="t" l="l"/>
              <a:pathLst>
                <a:path h="4726940" w="483362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2"/>
              <a:stretch>
                <a:fillRect l="0" t="-1211" r="0" b="-1211"/>
              </a:stretch>
            </a:blipFill>
          </p:spPr>
        </p:sp>
      </p:grpSp>
      <p:sp>
        <p:nvSpPr>
          <p:cNvPr name="AutoShape 4" id="4"/>
          <p:cNvSpPr/>
          <p:nvPr/>
        </p:nvSpPr>
        <p:spPr>
          <a:xfrm rot="0">
            <a:off x="0" y="0"/>
            <a:ext cx="350761" cy="10287000"/>
          </a:xfrm>
          <a:prstGeom prst="rect">
            <a:avLst/>
          </a:prstGeom>
          <a:solidFill>
            <a:srgbClr val="BF977B"/>
          </a:solidFill>
        </p:spPr>
      </p:sp>
      <p:sp>
        <p:nvSpPr>
          <p:cNvPr name="AutoShape 5" id="5"/>
          <p:cNvSpPr/>
          <p:nvPr/>
        </p:nvSpPr>
        <p:spPr>
          <a:xfrm rot="0">
            <a:off x="17937239" y="0"/>
            <a:ext cx="350761" cy="10287000"/>
          </a:xfrm>
          <a:prstGeom prst="rect">
            <a:avLst/>
          </a:prstGeom>
          <a:solidFill>
            <a:srgbClr val="BF977B"/>
          </a:solidFill>
        </p:spPr>
      </p:sp>
      <p:sp>
        <p:nvSpPr>
          <p:cNvPr name="Freeform 6" id="6"/>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AutoShape 8" id="8"/>
          <p:cNvSpPr/>
          <p:nvPr/>
        </p:nvSpPr>
        <p:spPr>
          <a:xfrm rot="5400000">
            <a:off x="8968619" y="-8968619"/>
            <a:ext cx="350761" cy="18288000"/>
          </a:xfrm>
          <a:prstGeom prst="rect">
            <a:avLst/>
          </a:prstGeom>
          <a:solidFill>
            <a:srgbClr val="BF977B"/>
          </a:solidFill>
        </p:spPr>
      </p:sp>
      <p:sp>
        <p:nvSpPr>
          <p:cNvPr name="Freeform 9" id="9"/>
          <p:cNvSpPr/>
          <p:nvPr/>
        </p:nvSpPr>
        <p:spPr>
          <a:xfrm flipH="false" flipV="false" rot="343461">
            <a:off x="10675254" y="9250078"/>
            <a:ext cx="5191729" cy="604129"/>
          </a:xfrm>
          <a:custGeom>
            <a:avLst/>
            <a:gdLst/>
            <a:ahLst/>
            <a:cxnLst/>
            <a:rect r="r" b="b" t="t" l="l"/>
            <a:pathLst>
              <a:path h="604129" w="5191729">
                <a:moveTo>
                  <a:pt x="0" y="0"/>
                </a:moveTo>
                <a:lnTo>
                  <a:pt x="5191729" y="0"/>
                </a:lnTo>
                <a:lnTo>
                  <a:pt x="5191729" y="604129"/>
                </a:lnTo>
                <a:lnTo>
                  <a:pt x="0" y="60412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AutoShape 10" id="10"/>
          <p:cNvSpPr/>
          <p:nvPr/>
        </p:nvSpPr>
        <p:spPr>
          <a:xfrm rot="5400000">
            <a:off x="8968619" y="967619"/>
            <a:ext cx="350761" cy="18288000"/>
          </a:xfrm>
          <a:prstGeom prst="rect">
            <a:avLst/>
          </a:prstGeom>
          <a:solidFill>
            <a:srgbClr val="BF977B"/>
          </a:solidFill>
        </p:spPr>
      </p:sp>
      <p:sp>
        <p:nvSpPr>
          <p:cNvPr name="Freeform 11" id="11"/>
          <p:cNvSpPr/>
          <p:nvPr/>
        </p:nvSpPr>
        <p:spPr>
          <a:xfrm flipH="true" flipV="false" rot="-4443930">
            <a:off x="13219078" y="1265526"/>
            <a:ext cx="1206211" cy="1858308"/>
          </a:xfrm>
          <a:custGeom>
            <a:avLst/>
            <a:gdLst/>
            <a:ahLst/>
            <a:cxnLst/>
            <a:rect r="r" b="b" t="t" l="l"/>
            <a:pathLst>
              <a:path h="1858308" w="1206211">
                <a:moveTo>
                  <a:pt x="1206211" y="0"/>
                </a:moveTo>
                <a:lnTo>
                  <a:pt x="0" y="0"/>
                </a:lnTo>
                <a:lnTo>
                  <a:pt x="0" y="1858308"/>
                </a:lnTo>
                <a:lnTo>
                  <a:pt x="1206211" y="1858308"/>
                </a:lnTo>
                <a:lnTo>
                  <a:pt x="1206211"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2" id="12"/>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3" id="13"/>
          <p:cNvSpPr txBox="true"/>
          <p:nvPr/>
        </p:nvSpPr>
        <p:spPr>
          <a:xfrm rot="0">
            <a:off x="878646" y="2675057"/>
            <a:ext cx="9803685" cy="1227454"/>
          </a:xfrm>
          <a:prstGeom prst="rect">
            <a:avLst/>
          </a:prstGeom>
        </p:spPr>
        <p:txBody>
          <a:bodyPr anchor="t" rtlCol="false" tIns="0" lIns="0" bIns="0" rIns="0">
            <a:spAutoFit/>
          </a:bodyPr>
          <a:lstStyle/>
          <a:p>
            <a:pPr algn="ctr">
              <a:lnSpc>
                <a:spcPts val="9880"/>
              </a:lnSpc>
            </a:pPr>
            <a:r>
              <a:rPr lang="en-US" sz="7600">
                <a:solidFill>
                  <a:srgbClr val="FFFFFF"/>
                </a:solidFill>
                <a:latin typeface="Lemon Tuesday"/>
                <a:ea typeface="Lemon Tuesday"/>
                <a:cs typeface="Lemon Tuesday"/>
                <a:sym typeface="Lemon Tuesday"/>
              </a:rPr>
              <a:t>Physical Development</a:t>
            </a:r>
          </a:p>
        </p:txBody>
      </p:sp>
      <p:sp>
        <p:nvSpPr>
          <p:cNvPr name="TextBox 14" id="14"/>
          <p:cNvSpPr txBox="true"/>
          <p:nvPr/>
        </p:nvSpPr>
        <p:spPr>
          <a:xfrm rot="0">
            <a:off x="1768272" y="4378761"/>
            <a:ext cx="8889798" cy="45021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The children will be learning to:</a:t>
            </a:r>
          </a:p>
        </p:txBody>
      </p:sp>
      <p:sp>
        <p:nvSpPr>
          <p:cNvPr name="TextBox 15" id="15"/>
          <p:cNvSpPr txBox="true"/>
          <p:nvPr/>
        </p:nvSpPr>
        <p:spPr>
          <a:xfrm rot="0">
            <a:off x="1768272" y="4990901"/>
            <a:ext cx="7814392" cy="2533650"/>
          </a:xfrm>
          <a:prstGeom prst="rect">
            <a:avLst/>
          </a:prstGeom>
        </p:spPr>
        <p:txBody>
          <a:bodyPr anchor="t" rtlCol="false" tIns="0" lIns="0" bIns="0" rIns="0">
            <a:spAutoFit/>
          </a:bodyPr>
          <a:lstStyle/>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move confidently </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negotiate space</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control their body</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handle equipment such as pencils, scissors, cutlery</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use a tripod grip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828810" y="2361547"/>
            <a:ext cx="5986746" cy="5848179"/>
            <a:chOff x="0" y="0"/>
            <a:chExt cx="4828540" cy="4716780"/>
          </a:xfrm>
        </p:grpSpPr>
        <p:sp>
          <p:nvSpPr>
            <p:cNvPr name="Freeform 3" id="3"/>
            <p:cNvSpPr/>
            <p:nvPr/>
          </p:nvSpPr>
          <p:spPr>
            <a:xfrm flipH="false" flipV="false" rot="0">
              <a:off x="0" y="-7620"/>
              <a:ext cx="4833620" cy="4726940"/>
            </a:xfrm>
            <a:custGeom>
              <a:avLst/>
              <a:gdLst/>
              <a:ahLst/>
              <a:cxnLst/>
              <a:rect r="r" b="b" t="t" l="l"/>
              <a:pathLst>
                <a:path h="4726940" w="483362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2"/>
              <a:stretch>
                <a:fillRect l="-31491" t="0" r="-31491" b="0"/>
              </a:stretch>
            </a:blipFill>
          </p:spPr>
        </p:sp>
      </p:grpSp>
      <p:sp>
        <p:nvSpPr>
          <p:cNvPr name="AutoShape 4" id="4"/>
          <p:cNvSpPr/>
          <p:nvPr/>
        </p:nvSpPr>
        <p:spPr>
          <a:xfrm rot="0">
            <a:off x="0" y="0"/>
            <a:ext cx="350761" cy="10287000"/>
          </a:xfrm>
          <a:prstGeom prst="rect">
            <a:avLst/>
          </a:prstGeom>
          <a:solidFill>
            <a:srgbClr val="BF977B"/>
          </a:solidFill>
        </p:spPr>
      </p:sp>
      <p:sp>
        <p:nvSpPr>
          <p:cNvPr name="AutoShape 5" id="5"/>
          <p:cNvSpPr/>
          <p:nvPr/>
        </p:nvSpPr>
        <p:spPr>
          <a:xfrm rot="0">
            <a:off x="17937239" y="0"/>
            <a:ext cx="350761" cy="10287000"/>
          </a:xfrm>
          <a:prstGeom prst="rect">
            <a:avLst/>
          </a:prstGeom>
          <a:solidFill>
            <a:srgbClr val="BF977B"/>
          </a:solidFill>
        </p:spPr>
      </p:sp>
      <p:sp>
        <p:nvSpPr>
          <p:cNvPr name="Freeform 6" id="6"/>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AutoShape 8" id="8"/>
          <p:cNvSpPr/>
          <p:nvPr/>
        </p:nvSpPr>
        <p:spPr>
          <a:xfrm rot="5400000">
            <a:off x="8968619" y="-8968619"/>
            <a:ext cx="350761" cy="18288000"/>
          </a:xfrm>
          <a:prstGeom prst="rect">
            <a:avLst/>
          </a:prstGeom>
          <a:solidFill>
            <a:srgbClr val="BF977B"/>
          </a:solidFill>
        </p:spPr>
      </p:sp>
      <p:sp>
        <p:nvSpPr>
          <p:cNvPr name="Freeform 9" id="9"/>
          <p:cNvSpPr/>
          <p:nvPr/>
        </p:nvSpPr>
        <p:spPr>
          <a:xfrm flipH="false" flipV="false" rot="343461">
            <a:off x="10675254" y="9250078"/>
            <a:ext cx="5191729" cy="604129"/>
          </a:xfrm>
          <a:custGeom>
            <a:avLst/>
            <a:gdLst/>
            <a:ahLst/>
            <a:cxnLst/>
            <a:rect r="r" b="b" t="t" l="l"/>
            <a:pathLst>
              <a:path h="604129" w="5191729">
                <a:moveTo>
                  <a:pt x="0" y="0"/>
                </a:moveTo>
                <a:lnTo>
                  <a:pt x="5191729" y="0"/>
                </a:lnTo>
                <a:lnTo>
                  <a:pt x="5191729" y="604129"/>
                </a:lnTo>
                <a:lnTo>
                  <a:pt x="0" y="60412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AutoShape 10" id="10"/>
          <p:cNvSpPr/>
          <p:nvPr/>
        </p:nvSpPr>
        <p:spPr>
          <a:xfrm rot="5400000">
            <a:off x="8968619" y="967619"/>
            <a:ext cx="350761" cy="18288000"/>
          </a:xfrm>
          <a:prstGeom prst="rect">
            <a:avLst/>
          </a:prstGeom>
          <a:solidFill>
            <a:srgbClr val="BF977B"/>
          </a:solidFill>
        </p:spPr>
      </p:sp>
      <p:sp>
        <p:nvSpPr>
          <p:cNvPr name="Freeform 11" id="11"/>
          <p:cNvSpPr/>
          <p:nvPr/>
        </p:nvSpPr>
        <p:spPr>
          <a:xfrm flipH="true" flipV="false" rot="-4443930">
            <a:off x="13219078" y="1265526"/>
            <a:ext cx="1206211" cy="1858308"/>
          </a:xfrm>
          <a:custGeom>
            <a:avLst/>
            <a:gdLst/>
            <a:ahLst/>
            <a:cxnLst/>
            <a:rect r="r" b="b" t="t" l="l"/>
            <a:pathLst>
              <a:path h="1858308" w="1206211">
                <a:moveTo>
                  <a:pt x="1206211" y="0"/>
                </a:moveTo>
                <a:lnTo>
                  <a:pt x="0" y="0"/>
                </a:lnTo>
                <a:lnTo>
                  <a:pt x="0" y="1858308"/>
                </a:lnTo>
                <a:lnTo>
                  <a:pt x="1206211" y="1858308"/>
                </a:lnTo>
                <a:lnTo>
                  <a:pt x="1206211"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2" id="12"/>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3" id="13"/>
          <p:cNvSpPr txBox="true"/>
          <p:nvPr/>
        </p:nvSpPr>
        <p:spPr>
          <a:xfrm rot="0">
            <a:off x="878646" y="2675057"/>
            <a:ext cx="9803685" cy="1227454"/>
          </a:xfrm>
          <a:prstGeom prst="rect">
            <a:avLst/>
          </a:prstGeom>
        </p:spPr>
        <p:txBody>
          <a:bodyPr anchor="t" rtlCol="false" tIns="0" lIns="0" bIns="0" rIns="0">
            <a:spAutoFit/>
          </a:bodyPr>
          <a:lstStyle/>
          <a:p>
            <a:pPr algn="ctr">
              <a:lnSpc>
                <a:spcPts val="9880"/>
              </a:lnSpc>
            </a:pPr>
            <a:r>
              <a:rPr lang="en-US" sz="7600">
                <a:solidFill>
                  <a:srgbClr val="FFFFFF"/>
                </a:solidFill>
                <a:latin typeface="Lemon Tuesday"/>
                <a:ea typeface="Lemon Tuesday"/>
                <a:cs typeface="Lemon Tuesday"/>
                <a:sym typeface="Lemon Tuesday"/>
              </a:rPr>
              <a:t>Literacy</a:t>
            </a:r>
          </a:p>
        </p:txBody>
      </p:sp>
      <p:sp>
        <p:nvSpPr>
          <p:cNvPr name="TextBox 14" id="14"/>
          <p:cNvSpPr txBox="true"/>
          <p:nvPr/>
        </p:nvSpPr>
        <p:spPr>
          <a:xfrm rot="0">
            <a:off x="1768272" y="4378761"/>
            <a:ext cx="8889798" cy="45021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The children will be learning to:</a:t>
            </a:r>
          </a:p>
        </p:txBody>
      </p:sp>
      <p:sp>
        <p:nvSpPr>
          <p:cNvPr name="TextBox 15" id="15"/>
          <p:cNvSpPr txBox="true"/>
          <p:nvPr/>
        </p:nvSpPr>
        <p:spPr>
          <a:xfrm rot="0">
            <a:off x="1768272" y="4990901"/>
            <a:ext cx="7814392" cy="3371850"/>
          </a:xfrm>
          <a:prstGeom prst="rect">
            <a:avLst/>
          </a:prstGeom>
        </p:spPr>
        <p:txBody>
          <a:bodyPr anchor="t" rtlCol="false" tIns="0" lIns="0" bIns="0" rIns="0">
            <a:spAutoFit/>
          </a:bodyPr>
          <a:lstStyle/>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retell stories </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make marks and give meanings to those marks</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read sounds, words and sentences</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form letters correctly</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spell and write words and sentences which can be read by others </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read and write tricky words</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828810" y="2361547"/>
            <a:ext cx="5986746" cy="5848179"/>
            <a:chOff x="0" y="0"/>
            <a:chExt cx="4828540" cy="4716780"/>
          </a:xfrm>
        </p:grpSpPr>
        <p:sp>
          <p:nvSpPr>
            <p:cNvPr name="Freeform 3" id="3"/>
            <p:cNvSpPr/>
            <p:nvPr/>
          </p:nvSpPr>
          <p:spPr>
            <a:xfrm flipH="false" flipV="false" rot="0">
              <a:off x="0" y="-7620"/>
              <a:ext cx="4833620" cy="4726940"/>
            </a:xfrm>
            <a:custGeom>
              <a:avLst/>
              <a:gdLst/>
              <a:ahLst/>
              <a:cxnLst/>
              <a:rect r="r" b="b" t="t" l="l"/>
              <a:pathLst>
                <a:path h="4726940" w="483362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2"/>
              <a:stretch>
                <a:fillRect l="0" t="-1211" r="0" b="-1211"/>
              </a:stretch>
            </a:blipFill>
          </p:spPr>
        </p:sp>
      </p:grpSp>
      <p:sp>
        <p:nvSpPr>
          <p:cNvPr name="AutoShape 4" id="4"/>
          <p:cNvSpPr/>
          <p:nvPr/>
        </p:nvSpPr>
        <p:spPr>
          <a:xfrm rot="0">
            <a:off x="0" y="0"/>
            <a:ext cx="350761" cy="10287000"/>
          </a:xfrm>
          <a:prstGeom prst="rect">
            <a:avLst/>
          </a:prstGeom>
          <a:solidFill>
            <a:srgbClr val="BF977B"/>
          </a:solidFill>
        </p:spPr>
      </p:sp>
      <p:sp>
        <p:nvSpPr>
          <p:cNvPr name="AutoShape 5" id="5"/>
          <p:cNvSpPr/>
          <p:nvPr/>
        </p:nvSpPr>
        <p:spPr>
          <a:xfrm rot="0">
            <a:off x="17937239" y="0"/>
            <a:ext cx="350761" cy="10287000"/>
          </a:xfrm>
          <a:prstGeom prst="rect">
            <a:avLst/>
          </a:prstGeom>
          <a:solidFill>
            <a:srgbClr val="BF977B"/>
          </a:solidFill>
        </p:spPr>
      </p:sp>
      <p:sp>
        <p:nvSpPr>
          <p:cNvPr name="Freeform 6" id="6"/>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AutoShape 8" id="8"/>
          <p:cNvSpPr/>
          <p:nvPr/>
        </p:nvSpPr>
        <p:spPr>
          <a:xfrm rot="5400000">
            <a:off x="8968619" y="-8968619"/>
            <a:ext cx="350761" cy="18288000"/>
          </a:xfrm>
          <a:prstGeom prst="rect">
            <a:avLst/>
          </a:prstGeom>
          <a:solidFill>
            <a:srgbClr val="BF977B"/>
          </a:solidFill>
        </p:spPr>
      </p:sp>
      <p:sp>
        <p:nvSpPr>
          <p:cNvPr name="Freeform 9" id="9"/>
          <p:cNvSpPr/>
          <p:nvPr/>
        </p:nvSpPr>
        <p:spPr>
          <a:xfrm flipH="false" flipV="false" rot="343461">
            <a:off x="10675254" y="9250078"/>
            <a:ext cx="5191729" cy="604129"/>
          </a:xfrm>
          <a:custGeom>
            <a:avLst/>
            <a:gdLst/>
            <a:ahLst/>
            <a:cxnLst/>
            <a:rect r="r" b="b" t="t" l="l"/>
            <a:pathLst>
              <a:path h="604129" w="5191729">
                <a:moveTo>
                  <a:pt x="0" y="0"/>
                </a:moveTo>
                <a:lnTo>
                  <a:pt x="5191729" y="0"/>
                </a:lnTo>
                <a:lnTo>
                  <a:pt x="5191729" y="604129"/>
                </a:lnTo>
                <a:lnTo>
                  <a:pt x="0" y="60412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AutoShape 10" id="10"/>
          <p:cNvSpPr/>
          <p:nvPr/>
        </p:nvSpPr>
        <p:spPr>
          <a:xfrm rot="5400000">
            <a:off x="8968619" y="967619"/>
            <a:ext cx="350761" cy="18288000"/>
          </a:xfrm>
          <a:prstGeom prst="rect">
            <a:avLst/>
          </a:prstGeom>
          <a:solidFill>
            <a:srgbClr val="BF977B"/>
          </a:solidFill>
        </p:spPr>
      </p:sp>
      <p:sp>
        <p:nvSpPr>
          <p:cNvPr name="Freeform 11" id="11"/>
          <p:cNvSpPr/>
          <p:nvPr/>
        </p:nvSpPr>
        <p:spPr>
          <a:xfrm flipH="true" flipV="false" rot="-4443930">
            <a:off x="13219078" y="1265526"/>
            <a:ext cx="1206211" cy="1858308"/>
          </a:xfrm>
          <a:custGeom>
            <a:avLst/>
            <a:gdLst/>
            <a:ahLst/>
            <a:cxnLst/>
            <a:rect r="r" b="b" t="t" l="l"/>
            <a:pathLst>
              <a:path h="1858308" w="1206211">
                <a:moveTo>
                  <a:pt x="1206211" y="0"/>
                </a:moveTo>
                <a:lnTo>
                  <a:pt x="0" y="0"/>
                </a:lnTo>
                <a:lnTo>
                  <a:pt x="0" y="1858308"/>
                </a:lnTo>
                <a:lnTo>
                  <a:pt x="1206211" y="1858308"/>
                </a:lnTo>
                <a:lnTo>
                  <a:pt x="1206211"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2" id="12"/>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3" id="13"/>
          <p:cNvSpPr txBox="true"/>
          <p:nvPr/>
        </p:nvSpPr>
        <p:spPr>
          <a:xfrm rot="0">
            <a:off x="878646" y="2675057"/>
            <a:ext cx="9803685" cy="1227454"/>
          </a:xfrm>
          <a:prstGeom prst="rect">
            <a:avLst/>
          </a:prstGeom>
        </p:spPr>
        <p:txBody>
          <a:bodyPr anchor="t" rtlCol="false" tIns="0" lIns="0" bIns="0" rIns="0">
            <a:spAutoFit/>
          </a:bodyPr>
          <a:lstStyle/>
          <a:p>
            <a:pPr algn="ctr">
              <a:lnSpc>
                <a:spcPts val="9880"/>
              </a:lnSpc>
            </a:pPr>
            <a:r>
              <a:rPr lang="en-US" sz="7600">
                <a:solidFill>
                  <a:srgbClr val="FFFFFF"/>
                </a:solidFill>
                <a:latin typeface="Lemon Tuesday"/>
                <a:ea typeface="Lemon Tuesday"/>
                <a:cs typeface="Lemon Tuesday"/>
                <a:sym typeface="Lemon Tuesday"/>
              </a:rPr>
              <a:t>Mathematics</a:t>
            </a:r>
          </a:p>
        </p:txBody>
      </p:sp>
      <p:sp>
        <p:nvSpPr>
          <p:cNvPr name="TextBox 14" id="14"/>
          <p:cNvSpPr txBox="true"/>
          <p:nvPr/>
        </p:nvSpPr>
        <p:spPr>
          <a:xfrm rot="0">
            <a:off x="1768272" y="4378761"/>
            <a:ext cx="8889798" cy="45021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The children will be learning to:</a:t>
            </a:r>
          </a:p>
        </p:txBody>
      </p:sp>
      <p:sp>
        <p:nvSpPr>
          <p:cNvPr name="TextBox 15" id="15"/>
          <p:cNvSpPr txBox="true"/>
          <p:nvPr/>
        </p:nvSpPr>
        <p:spPr>
          <a:xfrm rot="0">
            <a:off x="1768272" y="4990901"/>
            <a:ext cx="7814392" cy="4210050"/>
          </a:xfrm>
          <a:prstGeom prst="rect">
            <a:avLst/>
          </a:prstGeom>
        </p:spPr>
        <p:txBody>
          <a:bodyPr anchor="t" rtlCol="false" tIns="0" lIns="0" bIns="0" rIns="0">
            <a:spAutoFit/>
          </a:bodyPr>
          <a:lstStyle/>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recognise numbers to 10+ </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explore the composition of numbers</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subitise to 5</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recall number bonds to 5</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count beyond 20</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compare quantities</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recognise patterns in numbers (doubles, odd, evens)</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recognise and name 2D and 3D shapes</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explore weight, capacity, length and height</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828810" y="2361547"/>
            <a:ext cx="5986746" cy="5848179"/>
            <a:chOff x="0" y="0"/>
            <a:chExt cx="4828540" cy="4716780"/>
          </a:xfrm>
        </p:grpSpPr>
        <p:sp>
          <p:nvSpPr>
            <p:cNvPr name="Freeform 3" id="3"/>
            <p:cNvSpPr/>
            <p:nvPr/>
          </p:nvSpPr>
          <p:spPr>
            <a:xfrm flipH="false" flipV="false" rot="0">
              <a:off x="0" y="-7620"/>
              <a:ext cx="4833620" cy="4726940"/>
            </a:xfrm>
            <a:custGeom>
              <a:avLst/>
              <a:gdLst/>
              <a:ahLst/>
              <a:cxnLst/>
              <a:rect r="r" b="b" t="t" l="l"/>
              <a:pathLst>
                <a:path h="4726940" w="483362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2"/>
              <a:stretch>
                <a:fillRect l="-12485" t="0" r="-12485" b="0"/>
              </a:stretch>
            </a:blipFill>
          </p:spPr>
        </p:sp>
      </p:grpSp>
      <p:sp>
        <p:nvSpPr>
          <p:cNvPr name="AutoShape 4" id="4"/>
          <p:cNvSpPr/>
          <p:nvPr/>
        </p:nvSpPr>
        <p:spPr>
          <a:xfrm rot="0">
            <a:off x="0" y="0"/>
            <a:ext cx="350761" cy="10287000"/>
          </a:xfrm>
          <a:prstGeom prst="rect">
            <a:avLst/>
          </a:prstGeom>
          <a:solidFill>
            <a:srgbClr val="BF977B"/>
          </a:solidFill>
        </p:spPr>
      </p:sp>
      <p:sp>
        <p:nvSpPr>
          <p:cNvPr name="AutoShape 5" id="5"/>
          <p:cNvSpPr/>
          <p:nvPr/>
        </p:nvSpPr>
        <p:spPr>
          <a:xfrm rot="0">
            <a:off x="17937239" y="0"/>
            <a:ext cx="350761" cy="10287000"/>
          </a:xfrm>
          <a:prstGeom prst="rect">
            <a:avLst/>
          </a:prstGeom>
          <a:solidFill>
            <a:srgbClr val="BF977B"/>
          </a:solidFill>
        </p:spPr>
      </p:sp>
      <p:sp>
        <p:nvSpPr>
          <p:cNvPr name="Freeform 6" id="6"/>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AutoShape 8" id="8"/>
          <p:cNvSpPr/>
          <p:nvPr/>
        </p:nvSpPr>
        <p:spPr>
          <a:xfrm rot="5400000">
            <a:off x="8968619" y="-8968619"/>
            <a:ext cx="350761" cy="18288000"/>
          </a:xfrm>
          <a:prstGeom prst="rect">
            <a:avLst/>
          </a:prstGeom>
          <a:solidFill>
            <a:srgbClr val="BF977B"/>
          </a:solidFill>
        </p:spPr>
      </p:sp>
      <p:sp>
        <p:nvSpPr>
          <p:cNvPr name="Freeform 9" id="9"/>
          <p:cNvSpPr/>
          <p:nvPr/>
        </p:nvSpPr>
        <p:spPr>
          <a:xfrm flipH="false" flipV="false" rot="343461">
            <a:off x="10675254" y="9250078"/>
            <a:ext cx="5191729" cy="604129"/>
          </a:xfrm>
          <a:custGeom>
            <a:avLst/>
            <a:gdLst/>
            <a:ahLst/>
            <a:cxnLst/>
            <a:rect r="r" b="b" t="t" l="l"/>
            <a:pathLst>
              <a:path h="604129" w="5191729">
                <a:moveTo>
                  <a:pt x="0" y="0"/>
                </a:moveTo>
                <a:lnTo>
                  <a:pt x="5191729" y="0"/>
                </a:lnTo>
                <a:lnTo>
                  <a:pt x="5191729" y="604129"/>
                </a:lnTo>
                <a:lnTo>
                  <a:pt x="0" y="60412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AutoShape 10" id="10"/>
          <p:cNvSpPr/>
          <p:nvPr/>
        </p:nvSpPr>
        <p:spPr>
          <a:xfrm rot="5400000">
            <a:off x="8968619" y="967619"/>
            <a:ext cx="350761" cy="18288000"/>
          </a:xfrm>
          <a:prstGeom prst="rect">
            <a:avLst/>
          </a:prstGeom>
          <a:solidFill>
            <a:srgbClr val="BF977B"/>
          </a:solidFill>
        </p:spPr>
      </p:sp>
      <p:sp>
        <p:nvSpPr>
          <p:cNvPr name="Freeform 11" id="11"/>
          <p:cNvSpPr/>
          <p:nvPr/>
        </p:nvSpPr>
        <p:spPr>
          <a:xfrm flipH="true" flipV="false" rot="-4443930">
            <a:off x="13219078" y="1265526"/>
            <a:ext cx="1206211" cy="1858308"/>
          </a:xfrm>
          <a:custGeom>
            <a:avLst/>
            <a:gdLst/>
            <a:ahLst/>
            <a:cxnLst/>
            <a:rect r="r" b="b" t="t" l="l"/>
            <a:pathLst>
              <a:path h="1858308" w="1206211">
                <a:moveTo>
                  <a:pt x="1206211" y="0"/>
                </a:moveTo>
                <a:lnTo>
                  <a:pt x="0" y="0"/>
                </a:lnTo>
                <a:lnTo>
                  <a:pt x="0" y="1858308"/>
                </a:lnTo>
                <a:lnTo>
                  <a:pt x="1206211" y="1858308"/>
                </a:lnTo>
                <a:lnTo>
                  <a:pt x="1206211"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2" id="12"/>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3" id="13"/>
          <p:cNvSpPr txBox="true"/>
          <p:nvPr/>
        </p:nvSpPr>
        <p:spPr>
          <a:xfrm rot="0">
            <a:off x="878646" y="1427282"/>
            <a:ext cx="9803685" cy="2475229"/>
          </a:xfrm>
          <a:prstGeom prst="rect">
            <a:avLst/>
          </a:prstGeom>
        </p:spPr>
        <p:txBody>
          <a:bodyPr anchor="t" rtlCol="false" tIns="0" lIns="0" bIns="0" rIns="0">
            <a:spAutoFit/>
          </a:bodyPr>
          <a:lstStyle/>
          <a:p>
            <a:pPr algn="ctr">
              <a:lnSpc>
                <a:spcPts val="9880"/>
              </a:lnSpc>
            </a:pPr>
            <a:r>
              <a:rPr lang="en-US" sz="7600">
                <a:solidFill>
                  <a:srgbClr val="FFFFFF"/>
                </a:solidFill>
                <a:latin typeface="Lemon Tuesday"/>
                <a:ea typeface="Lemon Tuesday"/>
                <a:cs typeface="Lemon Tuesday"/>
                <a:sym typeface="Lemon Tuesday"/>
              </a:rPr>
              <a:t>Understanding the World</a:t>
            </a:r>
          </a:p>
        </p:txBody>
      </p:sp>
      <p:sp>
        <p:nvSpPr>
          <p:cNvPr name="TextBox 14" id="14"/>
          <p:cNvSpPr txBox="true"/>
          <p:nvPr/>
        </p:nvSpPr>
        <p:spPr>
          <a:xfrm rot="0">
            <a:off x="1768272" y="4378761"/>
            <a:ext cx="8889798" cy="45021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The children will:</a:t>
            </a:r>
          </a:p>
        </p:txBody>
      </p:sp>
      <p:sp>
        <p:nvSpPr>
          <p:cNvPr name="TextBox 15" id="15"/>
          <p:cNvSpPr txBox="true"/>
          <p:nvPr/>
        </p:nvSpPr>
        <p:spPr>
          <a:xfrm rot="0">
            <a:off x="1768272" y="4990901"/>
            <a:ext cx="7814392" cy="4210050"/>
          </a:xfrm>
          <a:prstGeom prst="rect">
            <a:avLst/>
          </a:prstGeom>
        </p:spPr>
        <p:txBody>
          <a:bodyPr anchor="t" rtlCol="false" tIns="0" lIns="0" bIns="0" rIns="0">
            <a:spAutoFit/>
          </a:bodyPr>
          <a:lstStyle/>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explore and find out about the world around them</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find out about past events in their live and their families</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talk about the lives of people around them</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know similarities and differences between cultures and communities</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compare life in this country with another country</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talk about changes through the seasons</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828810" y="2361547"/>
            <a:ext cx="5986746" cy="5848179"/>
            <a:chOff x="0" y="0"/>
            <a:chExt cx="4828540" cy="4716780"/>
          </a:xfrm>
        </p:grpSpPr>
        <p:sp>
          <p:nvSpPr>
            <p:cNvPr name="Freeform 3" id="3"/>
            <p:cNvSpPr/>
            <p:nvPr/>
          </p:nvSpPr>
          <p:spPr>
            <a:xfrm flipH="false" flipV="false" rot="0">
              <a:off x="0" y="-7620"/>
              <a:ext cx="4833620" cy="4726940"/>
            </a:xfrm>
            <a:custGeom>
              <a:avLst/>
              <a:gdLst/>
              <a:ahLst/>
              <a:cxnLst/>
              <a:rect r="r" b="b" t="t" l="l"/>
              <a:pathLst>
                <a:path h="4726940" w="483362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2"/>
              <a:stretch>
                <a:fillRect l="0" t="-1211" r="0" b="-1211"/>
              </a:stretch>
            </a:blipFill>
          </p:spPr>
        </p:sp>
      </p:grpSp>
      <p:sp>
        <p:nvSpPr>
          <p:cNvPr name="AutoShape 4" id="4"/>
          <p:cNvSpPr/>
          <p:nvPr/>
        </p:nvSpPr>
        <p:spPr>
          <a:xfrm rot="0">
            <a:off x="0" y="0"/>
            <a:ext cx="350761" cy="10287000"/>
          </a:xfrm>
          <a:prstGeom prst="rect">
            <a:avLst/>
          </a:prstGeom>
          <a:solidFill>
            <a:srgbClr val="BF977B"/>
          </a:solidFill>
        </p:spPr>
      </p:sp>
      <p:sp>
        <p:nvSpPr>
          <p:cNvPr name="AutoShape 5" id="5"/>
          <p:cNvSpPr/>
          <p:nvPr/>
        </p:nvSpPr>
        <p:spPr>
          <a:xfrm rot="0">
            <a:off x="17937239" y="0"/>
            <a:ext cx="350761" cy="10287000"/>
          </a:xfrm>
          <a:prstGeom prst="rect">
            <a:avLst/>
          </a:prstGeom>
          <a:solidFill>
            <a:srgbClr val="BF977B"/>
          </a:solidFill>
        </p:spPr>
      </p:sp>
      <p:sp>
        <p:nvSpPr>
          <p:cNvPr name="Freeform 6" id="6"/>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AutoShape 8" id="8"/>
          <p:cNvSpPr/>
          <p:nvPr/>
        </p:nvSpPr>
        <p:spPr>
          <a:xfrm rot="5400000">
            <a:off x="8968619" y="-8968619"/>
            <a:ext cx="350761" cy="18288000"/>
          </a:xfrm>
          <a:prstGeom prst="rect">
            <a:avLst/>
          </a:prstGeom>
          <a:solidFill>
            <a:srgbClr val="BF977B"/>
          </a:solidFill>
        </p:spPr>
      </p:sp>
      <p:sp>
        <p:nvSpPr>
          <p:cNvPr name="Freeform 9" id="9"/>
          <p:cNvSpPr/>
          <p:nvPr/>
        </p:nvSpPr>
        <p:spPr>
          <a:xfrm flipH="false" flipV="false" rot="343461">
            <a:off x="10675254" y="9250078"/>
            <a:ext cx="5191729" cy="604129"/>
          </a:xfrm>
          <a:custGeom>
            <a:avLst/>
            <a:gdLst/>
            <a:ahLst/>
            <a:cxnLst/>
            <a:rect r="r" b="b" t="t" l="l"/>
            <a:pathLst>
              <a:path h="604129" w="5191729">
                <a:moveTo>
                  <a:pt x="0" y="0"/>
                </a:moveTo>
                <a:lnTo>
                  <a:pt x="5191729" y="0"/>
                </a:lnTo>
                <a:lnTo>
                  <a:pt x="5191729" y="604129"/>
                </a:lnTo>
                <a:lnTo>
                  <a:pt x="0" y="60412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AutoShape 10" id="10"/>
          <p:cNvSpPr/>
          <p:nvPr/>
        </p:nvSpPr>
        <p:spPr>
          <a:xfrm rot="5400000">
            <a:off x="8968619" y="967619"/>
            <a:ext cx="350761" cy="18288000"/>
          </a:xfrm>
          <a:prstGeom prst="rect">
            <a:avLst/>
          </a:prstGeom>
          <a:solidFill>
            <a:srgbClr val="BF977B"/>
          </a:solidFill>
        </p:spPr>
      </p:sp>
      <p:sp>
        <p:nvSpPr>
          <p:cNvPr name="Freeform 11" id="11"/>
          <p:cNvSpPr/>
          <p:nvPr/>
        </p:nvSpPr>
        <p:spPr>
          <a:xfrm flipH="true" flipV="false" rot="-4443930">
            <a:off x="13219078" y="1265526"/>
            <a:ext cx="1206211" cy="1858308"/>
          </a:xfrm>
          <a:custGeom>
            <a:avLst/>
            <a:gdLst/>
            <a:ahLst/>
            <a:cxnLst/>
            <a:rect r="r" b="b" t="t" l="l"/>
            <a:pathLst>
              <a:path h="1858308" w="1206211">
                <a:moveTo>
                  <a:pt x="1206211" y="0"/>
                </a:moveTo>
                <a:lnTo>
                  <a:pt x="0" y="0"/>
                </a:lnTo>
                <a:lnTo>
                  <a:pt x="0" y="1858308"/>
                </a:lnTo>
                <a:lnTo>
                  <a:pt x="1206211" y="1858308"/>
                </a:lnTo>
                <a:lnTo>
                  <a:pt x="1206211"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2" id="12"/>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3" id="13"/>
          <p:cNvSpPr txBox="true"/>
          <p:nvPr/>
        </p:nvSpPr>
        <p:spPr>
          <a:xfrm rot="0">
            <a:off x="878646" y="1427282"/>
            <a:ext cx="9803685" cy="2475229"/>
          </a:xfrm>
          <a:prstGeom prst="rect">
            <a:avLst/>
          </a:prstGeom>
        </p:spPr>
        <p:txBody>
          <a:bodyPr anchor="t" rtlCol="false" tIns="0" lIns="0" bIns="0" rIns="0">
            <a:spAutoFit/>
          </a:bodyPr>
          <a:lstStyle/>
          <a:p>
            <a:pPr algn="ctr">
              <a:lnSpc>
                <a:spcPts val="9880"/>
              </a:lnSpc>
            </a:pPr>
            <a:r>
              <a:rPr lang="en-US" sz="7600">
                <a:solidFill>
                  <a:srgbClr val="FFFFFF"/>
                </a:solidFill>
                <a:latin typeface="Lemon Tuesday"/>
                <a:ea typeface="Lemon Tuesday"/>
                <a:cs typeface="Lemon Tuesday"/>
                <a:sym typeface="Lemon Tuesday"/>
              </a:rPr>
              <a:t>Expressive Art and Design</a:t>
            </a:r>
          </a:p>
        </p:txBody>
      </p:sp>
      <p:sp>
        <p:nvSpPr>
          <p:cNvPr name="TextBox 14" id="14"/>
          <p:cNvSpPr txBox="true"/>
          <p:nvPr/>
        </p:nvSpPr>
        <p:spPr>
          <a:xfrm rot="0">
            <a:off x="1768272" y="4378761"/>
            <a:ext cx="8889798" cy="45021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The children will:</a:t>
            </a:r>
          </a:p>
        </p:txBody>
      </p:sp>
      <p:sp>
        <p:nvSpPr>
          <p:cNvPr name="TextBox 15" id="15"/>
          <p:cNvSpPr txBox="true"/>
          <p:nvPr/>
        </p:nvSpPr>
        <p:spPr>
          <a:xfrm rot="0">
            <a:off x="1768272" y="4990901"/>
            <a:ext cx="7814392" cy="2952750"/>
          </a:xfrm>
          <a:prstGeom prst="rect">
            <a:avLst/>
          </a:prstGeom>
        </p:spPr>
        <p:txBody>
          <a:bodyPr anchor="t" rtlCol="false" tIns="0" lIns="0" bIns="0" rIns="0">
            <a:spAutoFit/>
          </a:bodyPr>
          <a:lstStyle/>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use a variety of materials</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share their creations and talk about the process</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use props to enhance their role play </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sing a range of songs</a:t>
            </a:r>
          </a:p>
          <a:p>
            <a:pPr algn="l" marL="647703" indent="-323852" lvl="1">
              <a:lnSpc>
                <a:spcPts val="3300"/>
              </a:lnSpc>
              <a:buFont typeface="Arial"/>
              <a:buChar char="•"/>
            </a:pPr>
            <a:r>
              <a:rPr lang="en-US" sz="3000">
                <a:solidFill>
                  <a:srgbClr val="FFFFFF"/>
                </a:solidFill>
                <a:latin typeface="Kalam Light"/>
                <a:ea typeface="Kalam Light"/>
                <a:cs typeface="Kalam Light"/>
                <a:sym typeface="Kalam Light"/>
              </a:rPr>
              <a:t>explore colour mixing and different types of paint</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808035" y="2174245"/>
            <a:ext cx="5938510" cy="5938510"/>
            <a:chOff x="0" y="0"/>
            <a:chExt cx="12700000" cy="12700000"/>
          </a:xfrm>
        </p:grpSpPr>
        <p:sp>
          <p:nvSpPr>
            <p:cNvPr name="Freeform 3" id="3"/>
            <p:cNvSpPr/>
            <p:nvPr/>
          </p:nvSpPr>
          <p:spPr>
            <a:xfrm flipH="false" flipV="false" rot="0">
              <a:off x="-11430" y="857250"/>
              <a:ext cx="13009880" cy="11644630"/>
            </a:xfrm>
            <a:custGeom>
              <a:avLst/>
              <a:gdLst/>
              <a:ahLst/>
              <a:cxnLst/>
              <a:rect r="r" b="b" t="t" l="l"/>
              <a:pathLst>
                <a:path h="11644630" w="13009880">
                  <a:moveTo>
                    <a:pt x="10152380" y="938530"/>
                  </a:moveTo>
                  <a:cubicBezTo>
                    <a:pt x="8962390" y="189230"/>
                    <a:pt x="8643620" y="154940"/>
                    <a:pt x="7245350" y="0"/>
                  </a:cubicBezTo>
                  <a:cubicBezTo>
                    <a:pt x="4039870" y="38100"/>
                    <a:pt x="1441450" y="1889760"/>
                    <a:pt x="435610" y="4933950"/>
                  </a:cubicBezTo>
                  <a:cubicBezTo>
                    <a:pt x="91440" y="5975350"/>
                    <a:pt x="0" y="7139940"/>
                    <a:pt x="403860" y="8159750"/>
                  </a:cubicBezTo>
                  <a:cubicBezTo>
                    <a:pt x="934720" y="9499600"/>
                    <a:pt x="2254250" y="10407650"/>
                    <a:pt x="3648710" y="10773410"/>
                  </a:cubicBezTo>
                  <a:cubicBezTo>
                    <a:pt x="5043170" y="11140440"/>
                    <a:pt x="6578600" y="11644630"/>
                    <a:pt x="8008619" y="11470640"/>
                  </a:cubicBezTo>
                  <a:cubicBezTo>
                    <a:pt x="9123679" y="11334750"/>
                    <a:pt x="10237469" y="10519410"/>
                    <a:pt x="11071860" y="9767570"/>
                  </a:cubicBezTo>
                  <a:cubicBezTo>
                    <a:pt x="11625579" y="9268460"/>
                    <a:pt x="11971019" y="8576310"/>
                    <a:pt x="12202160" y="7867650"/>
                  </a:cubicBezTo>
                  <a:cubicBezTo>
                    <a:pt x="13009880" y="5401310"/>
                    <a:pt x="12348210" y="2322830"/>
                    <a:pt x="10152380" y="938530"/>
                  </a:cubicBezTo>
                  <a:close/>
                </a:path>
              </a:pathLst>
            </a:custGeom>
            <a:blipFill>
              <a:blip r:embed="rId2"/>
              <a:stretch>
                <a:fillRect l="0" t="-2418" r="0" b="-2418"/>
              </a:stretch>
            </a:blipFill>
          </p:spPr>
        </p:sp>
      </p:grpSp>
      <p:sp>
        <p:nvSpPr>
          <p:cNvPr name="Freeform 4" id="4"/>
          <p:cNvSpPr/>
          <p:nvPr/>
        </p:nvSpPr>
        <p:spPr>
          <a:xfrm flipH="false" flipV="true" rot="-5400000">
            <a:off x="4815118" y="7356960"/>
            <a:ext cx="601006" cy="2777757"/>
          </a:xfrm>
          <a:custGeom>
            <a:avLst/>
            <a:gdLst/>
            <a:ahLst/>
            <a:cxnLst/>
            <a:rect r="r" b="b" t="t" l="l"/>
            <a:pathLst>
              <a:path h="2777757" w="601006">
                <a:moveTo>
                  <a:pt x="0" y="2777757"/>
                </a:moveTo>
                <a:lnTo>
                  <a:pt x="601006" y="2777757"/>
                </a:lnTo>
                <a:lnTo>
                  <a:pt x="601006" y="0"/>
                </a:lnTo>
                <a:lnTo>
                  <a:pt x="0" y="0"/>
                </a:lnTo>
                <a:lnTo>
                  <a:pt x="0" y="2777757"/>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5" id="5"/>
          <p:cNvSpPr/>
          <p:nvPr/>
        </p:nvSpPr>
        <p:spPr>
          <a:xfrm flipH="false" flipV="false" rot="-150696">
            <a:off x="6303354" y="1285454"/>
            <a:ext cx="2133136" cy="1431140"/>
          </a:xfrm>
          <a:custGeom>
            <a:avLst/>
            <a:gdLst/>
            <a:ahLst/>
            <a:cxnLst/>
            <a:rect r="r" b="b" t="t" l="l"/>
            <a:pathLst>
              <a:path h="1431140" w="2133136">
                <a:moveTo>
                  <a:pt x="0" y="0"/>
                </a:moveTo>
                <a:lnTo>
                  <a:pt x="2133136" y="0"/>
                </a:lnTo>
                <a:lnTo>
                  <a:pt x="2133136" y="1431141"/>
                </a:lnTo>
                <a:lnTo>
                  <a:pt x="0" y="1431141"/>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true" flipV="false" rot="-150696">
            <a:off x="6987774" y="1521736"/>
            <a:ext cx="787430" cy="768818"/>
          </a:xfrm>
          <a:custGeom>
            <a:avLst/>
            <a:gdLst/>
            <a:ahLst/>
            <a:cxnLst/>
            <a:rect r="r" b="b" t="t" l="l"/>
            <a:pathLst>
              <a:path h="768818" w="787430">
                <a:moveTo>
                  <a:pt x="787429" y="0"/>
                </a:moveTo>
                <a:lnTo>
                  <a:pt x="0" y="0"/>
                </a:lnTo>
                <a:lnTo>
                  <a:pt x="0" y="768818"/>
                </a:lnTo>
                <a:lnTo>
                  <a:pt x="787429" y="768818"/>
                </a:lnTo>
                <a:lnTo>
                  <a:pt x="787429"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7" id="7"/>
          <p:cNvSpPr/>
          <p:nvPr/>
        </p:nvSpPr>
        <p:spPr>
          <a:xfrm flipH="false" flipV="false" rot="-970666">
            <a:off x="10619209" y="9776240"/>
            <a:ext cx="9610711" cy="401902"/>
          </a:xfrm>
          <a:custGeom>
            <a:avLst/>
            <a:gdLst/>
            <a:ahLst/>
            <a:cxnLst/>
            <a:rect r="r" b="b" t="t" l="l"/>
            <a:pathLst>
              <a:path h="401902" w="9610711">
                <a:moveTo>
                  <a:pt x="0" y="0"/>
                </a:moveTo>
                <a:lnTo>
                  <a:pt x="9610710" y="0"/>
                </a:lnTo>
                <a:lnTo>
                  <a:pt x="9610710" y="401903"/>
                </a:lnTo>
                <a:lnTo>
                  <a:pt x="0" y="401903"/>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8" id="8"/>
          <p:cNvSpPr/>
          <p:nvPr/>
        </p:nvSpPr>
        <p:spPr>
          <a:xfrm flipH="false" flipV="false" rot="-970666">
            <a:off x="-3776655" y="723990"/>
            <a:ext cx="9610711" cy="401902"/>
          </a:xfrm>
          <a:custGeom>
            <a:avLst/>
            <a:gdLst/>
            <a:ahLst/>
            <a:cxnLst/>
            <a:rect r="r" b="b" t="t" l="l"/>
            <a:pathLst>
              <a:path h="401902" w="9610711">
                <a:moveTo>
                  <a:pt x="0" y="0"/>
                </a:moveTo>
                <a:lnTo>
                  <a:pt x="9610710" y="0"/>
                </a:lnTo>
                <a:lnTo>
                  <a:pt x="9610710" y="401902"/>
                </a:lnTo>
                <a:lnTo>
                  <a:pt x="0" y="401902"/>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AutoShape 9" id="9"/>
          <p:cNvSpPr/>
          <p:nvPr/>
        </p:nvSpPr>
        <p:spPr>
          <a:xfrm rot="0">
            <a:off x="0" y="0"/>
            <a:ext cx="350761" cy="10287000"/>
          </a:xfrm>
          <a:prstGeom prst="rect">
            <a:avLst/>
          </a:prstGeom>
          <a:solidFill>
            <a:srgbClr val="BF977B"/>
          </a:solidFill>
        </p:spPr>
      </p:sp>
      <p:sp>
        <p:nvSpPr>
          <p:cNvPr name="AutoShape 10" id="10"/>
          <p:cNvSpPr/>
          <p:nvPr/>
        </p:nvSpPr>
        <p:spPr>
          <a:xfrm rot="0">
            <a:off x="17937239" y="0"/>
            <a:ext cx="350761" cy="10287000"/>
          </a:xfrm>
          <a:prstGeom prst="rect">
            <a:avLst/>
          </a:prstGeom>
          <a:solidFill>
            <a:srgbClr val="BF977B"/>
          </a:solidFill>
        </p:spPr>
      </p:sp>
      <p:sp>
        <p:nvSpPr>
          <p:cNvPr name="AutoShape 11" id="11"/>
          <p:cNvSpPr/>
          <p:nvPr/>
        </p:nvSpPr>
        <p:spPr>
          <a:xfrm rot="5400000">
            <a:off x="8968619" y="-8968619"/>
            <a:ext cx="350761" cy="18288000"/>
          </a:xfrm>
          <a:prstGeom prst="rect">
            <a:avLst/>
          </a:prstGeom>
          <a:solidFill>
            <a:srgbClr val="BF977B"/>
          </a:solidFill>
        </p:spPr>
      </p:sp>
      <p:sp>
        <p:nvSpPr>
          <p:cNvPr name="AutoShape 12" id="12"/>
          <p:cNvSpPr/>
          <p:nvPr/>
        </p:nvSpPr>
        <p:spPr>
          <a:xfrm rot="5400000">
            <a:off x="8968619" y="967619"/>
            <a:ext cx="350761" cy="18288000"/>
          </a:xfrm>
          <a:prstGeom prst="rect">
            <a:avLst/>
          </a:prstGeom>
          <a:solidFill>
            <a:srgbClr val="BF977B"/>
          </a:solidFill>
        </p:spPr>
      </p:sp>
      <p:sp>
        <p:nvSpPr>
          <p:cNvPr name="Freeform 13" id="13"/>
          <p:cNvSpPr/>
          <p:nvPr/>
        </p:nvSpPr>
        <p:spPr>
          <a:xfrm flipH="false" flipV="false" rot="-828464">
            <a:off x="2805788" y="1691066"/>
            <a:ext cx="749024" cy="1531462"/>
          </a:xfrm>
          <a:custGeom>
            <a:avLst/>
            <a:gdLst/>
            <a:ahLst/>
            <a:cxnLst/>
            <a:rect r="r" b="b" t="t" l="l"/>
            <a:pathLst>
              <a:path h="1531462" w="749024">
                <a:moveTo>
                  <a:pt x="0" y="0"/>
                </a:moveTo>
                <a:lnTo>
                  <a:pt x="749024" y="0"/>
                </a:lnTo>
                <a:lnTo>
                  <a:pt x="749024" y="1531462"/>
                </a:lnTo>
                <a:lnTo>
                  <a:pt x="0" y="1531462"/>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14" id="14"/>
          <p:cNvSpPr/>
          <p:nvPr/>
        </p:nvSpPr>
        <p:spPr>
          <a:xfrm flipH="false" flipV="false" rot="1730450">
            <a:off x="11811212" y="548115"/>
            <a:ext cx="5846963" cy="4114800"/>
          </a:xfrm>
          <a:custGeom>
            <a:avLst/>
            <a:gdLst/>
            <a:ahLst/>
            <a:cxnLst/>
            <a:rect r="r" b="b" t="t" l="l"/>
            <a:pathLst>
              <a:path h="4114800" w="5846963">
                <a:moveTo>
                  <a:pt x="0" y="0"/>
                </a:moveTo>
                <a:lnTo>
                  <a:pt x="5846963" y="0"/>
                </a:lnTo>
                <a:lnTo>
                  <a:pt x="5846963" y="4114800"/>
                </a:lnTo>
                <a:lnTo>
                  <a:pt x="0" y="4114800"/>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TextBox 15" id="15"/>
          <p:cNvSpPr txBox="true"/>
          <p:nvPr/>
        </p:nvSpPr>
        <p:spPr>
          <a:xfrm rot="0">
            <a:off x="8801006" y="4235659"/>
            <a:ext cx="8889798" cy="1527174"/>
          </a:xfrm>
          <a:prstGeom prst="rect">
            <a:avLst/>
          </a:prstGeom>
        </p:spPr>
        <p:txBody>
          <a:bodyPr anchor="t" rtlCol="false" tIns="0" lIns="0" bIns="0" rIns="0">
            <a:spAutoFit/>
          </a:bodyPr>
          <a:lstStyle/>
          <a:p>
            <a:pPr algn="l">
              <a:lnSpc>
                <a:spcPts val="12350"/>
              </a:lnSpc>
            </a:pPr>
            <a:r>
              <a:rPr lang="en-US" sz="9500">
                <a:solidFill>
                  <a:srgbClr val="FFFFFF"/>
                </a:solidFill>
                <a:latin typeface="Lemon Tuesday"/>
                <a:ea typeface="Lemon Tuesday"/>
                <a:cs typeface="Lemon Tuesday"/>
                <a:sym typeface="Lemon Tuesday"/>
              </a:rPr>
              <a:t>Phonics</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Freeform 2" id="2"/>
          <p:cNvSpPr/>
          <p:nvPr/>
        </p:nvSpPr>
        <p:spPr>
          <a:xfrm flipH="false" flipV="false" rot="0">
            <a:off x="133991" y="9451112"/>
            <a:ext cx="8551152" cy="839568"/>
          </a:xfrm>
          <a:custGeom>
            <a:avLst/>
            <a:gdLst/>
            <a:ahLst/>
            <a:cxnLst/>
            <a:rect r="r" b="b" t="t" l="l"/>
            <a:pathLst>
              <a:path h="839568" w="8551152">
                <a:moveTo>
                  <a:pt x="0" y="0"/>
                </a:moveTo>
                <a:lnTo>
                  <a:pt x="8551152" y="0"/>
                </a:lnTo>
                <a:lnTo>
                  <a:pt x="8551152" y="839568"/>
                </a:lnTo>
                <a:lnTo>
                  <a:pt x="0" y="83956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9736848" y="9451112"/>
            <a:ext cx="8551152" cy="839568"/>
          </a:xfrm>
          <a:custGeom>
            <a:avLst/>
            <a:gdLst/>
            <a:ahLst/>
            <a:cxnLst/>
            <a:rect r="r" b="b" t="t" l="l"/>
            <a:pathLst>
              <a:path h="839568" w="8551152">
                <a:moveTo>
                  <a:pt x="0" y="0"/>
                </a:moveTo>
                <a:lnTo>
                  <a:pt x="8551152" y="0"/>
                </a:lnTo>
                <a:lnTo>
                  <a:pt x="8551152" y="839568"/>
                </a:lnTo>
                <a:lnTo>
                  <a:pt x="0" y="83956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4" id="4"/>
          <p:cNvSpPr/>
          <p:nvPr/>
        </p:nvSpPr>
        <p:spPr>
          <a:xfrm rot="0">
            <a:off x="-260267" y="-1735108"/>
            <a:ext cx="611028" cy="12022108"/>
          </a:xfrm>
          <a:prstGeom prst="rect">
            <a:avLst/>
          </a:prstGeom>
          <a:solidFill>
            <a:srgbClr val="BF977B"/>
          </a:solidFill>
        </p:spPr>
      </p:sp>
      <p:sp>
        <p:nvSpPr>
          <p:cNvPr name="AutoShape 5" id="5"/>
          <p:cNvSpPr/>
          <p:nvPr/>
        </p:nvSpPr>
        <p:spPr>
          <a:xfrm rot="0">
            <a:off x="17937239" y="0"/>
            <a:ext cx="350761" cy="10287000"/>
          </a:xfrm>
          <a:prstGeom prst="rect">
            <a:avLst/>
          </a:prstGeom>
          <a:solidFill>
            <a:srgbClr val="BF977B"/>
          </a:solidFill>
        </p:spPr>
      </p:sp>
      <p:sp>
        <p:nvSpPr>
          <p:cNvPr name="AutoShape 6" id="6"/>
          <p:cNvSpPr/>
          <p:nvPr/>
        </p:nvSpPr>
        <p:spPr>
          <a:xfrm rot="5400000">
            <a:off x="8968619" y="-8968619"/>
            <a:ext cx="350761" cy="18288000"/>
          </a:xfrm>
          <a:prstGeom prst="rect">
            <a:avLst/>
          </a:prstGeom>
          <a:solidFill>
            <a:srgbClr val="BF977B"/>
          </a:solidFill>
        </p:spPr>
      </p:sp>
      <p:sp>
        <p:nvSpPr>
          <p:cNvPr name="Freeform 7" id="7"/>
          <p:cNvSpPr/>
          <p:nvPr/>
        </p:nvSpPr>
        <p:spPr>
          <a:xfrm flipH="false" flipV="false" rot="-4313484">
            <a:off x="6398702" y="8673988"/>
            <a:ext cx="4509914" cy="1721967"/>
          </a:xfrm>
          <a:custGeom>
            <a:avLst/>
            <a:gdLst/>
            <a:ahLst/>
            <a:cxnLst/>
            <a:rect r="r" b="b" t="t" l="l"/>
            <a:pathLst>
              <a:path h="1721967" w="4509914">
                <a:moveTo>
                  <a:pt x="0" y="0"/>
                </a:moveTo>
                <a:lnTo>
                  <a:pt x="4509914" y="0"/>
                </a:lnTo>
                <a:lnTo>
                  <a:pt x="4509914" y="1721967"/>
                </a:lnTo>
                <a:lnTo>
                  <a:pt x="0" y="172196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AutoShape 8" id="8"/>
          <p:cNvSpPr/>
          <p:nvPr/>
        </p:nvSpPr>
        <p:spPr>
          <a:xfrm rot="5400000">
            <a:off x="8968619" y="967619"/>
            <a:ext cx="350761" cy="18288000"/>
          </a:xfrm>
          <a:prstGeom prst="rect">
            <a:avLst/>
          </a:prstGeom>
          <a:solidFill>
            <a:srgbClr val="BF977B"/>
          </a:solidFill>
        </p:spPr>
      </p:sp>
      <p:sp>
        <p:nvSpPr>
          <p:cNvPr name="TextBox 9" id="9"/>
          <p:cNvSpPr txBox="true"/>
          <p:nvPr/>
        </p:nvSpPr>
        <p:spPr>
          <a:xfrm rot="0">
            <a:off x="3523773" y="5453088"/>
            <a:ext cx="11240454" cy="1326515"/>
          </a:xfrm>
          <a:prstGeom prst="rect">
            <a:avLst/>
          </a:prstGeom>
        </p:spPr>
        <p:txBody>
          <a:bodyPr anchor="t" rtlCol="false" tIns="0" lIns="0" bIns="0" rIns="0">
            <a:spAutoFit/>
          </a:bodyPr>
          <a:lstStyle/>
          <a:p>
            <a:pPr algn="ctr">
              <a:lnSpc>
                <a:spcPts val="3520"/>
              </a:lnSpc>
            </a:pPr>
            <a:r>
              <a:rPr lang="en-US" sz="3200">
                <a:solidFill>
                  <a:srgbClr val="FFFFFF"/>
                </a:solidFill>
                <a:latin typeface="Kalam Bold"/>
                <a:ea typeface="Kalam Bold"/>
                <a:cs typeface="Kalam Bold"/>
                <a:sym typeface="Kalam Bold"/>
              </a:rPr>
              <a:t>"making connections between the sounds of our spoken words and the letters that are used to write them down."</a:t>
            </a:r>
          </a:p>
          <a:p>
            <a:pPr algn="ctr">
              <a:lnSpc>
                <a:spcPts val="3520"/>
              </a:lnSpc>
            </a:pPr>
          </a:p>
        </p:txBody>
      </p:sp>
      <p:sp>
        <p:nvSpPr>
          <p:cNvPr name="TextBox 10" id="10"/>
          <p:cNvSpPr txBox="true"/>
          <p:nvPr/>
        </p:nvSpPr>
        <p:spPr>
          <a:xfrm rot="0">
            <a:off x="3523773" y="3276870"/>
            <a:ext cx="11240454" cy="1527175"/>
          </a:xfrm>
          <a:prstGeom prst="rect">
            <a:avLst/>
          </a:prstGeom>
        </p:spPr>
        <p:txBody>
          <a:bodyPr anchor="t" rtlCol="false" tIns="0" lIns="0" bIns="0" rIns="0">
            <a:spAutoFit/>
          </a:bodyPr>
          <a:lstStyle/>
          <a:p>
            <a:pPr algn="ctr">
              <a:lnSpc>
                <a:spcPts val="12350"/>
              </a:lnSpc>
            </a:pPr>
            <a:r>
              <a:rPr lang="en-US" sz="9500">
                <a:solidFill>
                  <a:srgbClr val="FFFFFF"/>
                </a:solidFill>
                <a:latin typeface="Lemon Tuesday"/>
                <a:ea typeface="Lemon Tuesday"/>
                <a:cs typeface="Lemon Tuesday"/>
                <a:sym typeface="Lemon Tuesday"/>
              </a:rPr>
              <a:t>Phonics is...</a:t>
            </a:r>
          </a:p>
        </p:txBody>
      </p:sp>
      <p:sp>
        <p:nvSpPr>
          <p:cNvPr name="Freeform 11" id="11"/>
          <p:cNvSpPr/>
          <p:nvPr/>
        </p:nvSpPr>
        <p:spPr>
          <a:xfrm flipH="false" flipV="false" rot="0">
            <a:off x="5630294" y="1028700"/>
            <a:ext cx="1504144" cy="549696"/>
          </a:xfrm>
          <a:custGeom>
            <a:avLst/>
            <a:gdLst/>
            <a:ahLst/>
            <a:cxnLst/>
            <a:rect r="r" b="b" t="t" l="l"/>
            <a:pathLst>
              <a:path h="549696" w="1504144">
                <a:moveTo>
                  <a:pt x="0" y="0"/>
                </a:moveTo>
                <a:lnTo>
                  <a:pt x="1504144" y="0"/>
                </a:lnTo>
                <a:lnTo>
                  <a:pt x="1504144" y="549696"/>
                </a:lnTo>
                <a:lnTo>
                  <a:pt x="0" y="54969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2" id="12"/>
          <p:cNvSpPr/>
          <p:nvPr/>
        </p:nvSpPr>
        <p:spPr>
          <a:xfrm flipH="false" flipV="false" rot="0">
            <a:off x="15540075" y="3679469"/>
            <a:ext cx="1504144" cy="549696"/>
          </a:xfrm>
          <a:custGeom>
            <a:avLst/>
            <a:gdLst/>
            <a:ahLst/>
            <a:cxnLst/>
            <a:rect r="r" b="b" t="t" l="l"/>
            <a:pathLst>
              <a:path h="549696" w="1504144">
                <a:moveTo>
                  <a:pt x="0" y="0"/>
                </a:moveTo>
                <a:lnTo>
                  <a:pt x="1504144" y="0"/>
                </a:lnTo>
                <a:lnTo>
                  <a:pt x="1504144" y="549697"/>
                </a:lnTo>
                <a:lnTo>
                  <a:pt x="0" y="54969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3" id="13"/>
          <p:cNvSpPr/>
          <p:nvPr/>
        </p:nvSpPr>
        <p:spPr>
          <a:xfrm flipH="false" flipV="false" rot="0">
            <a:off x="1184034" y="2211410"/>
            <a:ext cx="2339739" cy="855068"/>
          </a:xfrm>
          <a:custGeom>
            <a:avLst/>
            <a:gdLst/>
            <a:ahLst/>
            <a:cxnLst/>
            <a:rect r="r" b="b" t="t" l="l"/>
            <a:pathLst>
              <a:path h="855068" w="2339739">
                <a:moveTo>
                  <a:pt x="0" y="0"/>
                </a:moveTo>
                <a:lnTo>
                  <a:pt x="2339739" y="0"/>
                </a:lnTo>
                <a:lnTo>
                  <a:pt x="2339739" y="855069"/>
                </a:lnTo>
                <a:lnTo>
                  <a:pt x="0" y="85506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4" id="14"/>
          <p:cNvSpPr/>
          <p:nvPr/>
        </p:nvSpPr>
        <p:spPr>
          <a:xfrm flipH="false" flipV="false" rot="0">
            <a:off x="11998343" y="8068079"/>
            <a:ext cx="2014081" cy="285633"/>
          </a:xfrm>
          <a:custGeom>
            <a:avLst/>
            <a:gdLst/>
            <a:ahLst/>
            <a:cxnLst/>
            <a:rect r="r" b="b" t="t" l="l"/>
            <a:pathLst>
              <a:path h="285633" w="2014081">
                <a:moveTo>
                  <a:pt x="0" y="0"/>
                </a:moveTo>
                <a:lnTo>
                  <a:pt x="2014081" y="0"/>
                </a:lnTo>
                <a:lnTo>
                  <a:pt x="2014081" y="285633"/>
                </a:lnTo>
                <a:lnTo>
                  <a:pt x="0" y="28563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5" id="15"/>
          <p:cNvSpPr/>
          <p:nvPr/>
        </p:nvSpPr>
        <p:spPr>
          <a:xfrm flipH="false" flipV="false" rot="0">
            <a:off x="4163244" y="8068079"/>
            <a:ext cx="2014081" cy="285633"/>
          </a:xfrm>
          <a:custGeom>
            <a:avLst/>
            <a:gdLst/>
            <a:ahLst/>
            <a:cxnLst/>
            <a:rect r="r" b="b" t="t" l="l"/>
            <a:pathLst>
              <a:path h="285633" w="2014081">
                <a:moveTo>
                  <a:pt x="0" y="0"/>
                </a:moveTo>
                <a:lnTo>
                  <a:pt x="2014080" y="0"/>
                </a:lnTo>
                <a:lnTo>
                  <a:pt x="2014080" y="285633"/>
                </a:lnTo>
                <a:lnTo>
                  <a:pt x="0" y="28563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6" id="16"/>
          <p:cNvSpPr/>
          <p:nvPr/>
        </p:nvSpPr>
        <p:spPr>
          <a:xfrm flipH="false" flipV="false" rot="0">
            <a:off x="14419664" y="1293894"/>
            <a:ext cx="1872483" cy="1835034"/>
          </a:xfrm>
          <a:custGeom>
            <a:avLst/>
            <a:gdLst/>
            <a:ahLst/>
            <a:cxnLst/>
            <a:rect r="r" b="b" t="t" l="l"/>
            <a:pathLst>
              <a:path h="1835034" w="1872483">
                <a:moveTo>
                  <a:pt x="0" y="0"/>
                </a:moveTo>
                <a:lnTo>
                  <a:pt x="1872483" y="0"/>
                </a:lnTo>
                <a:lnTo>
                  <a:pt x="1872483" y="1835033"/>
                </a:lnTo>
                <a:lnTo>
                  <a:pt x="0" y="1835033"/>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Freeform 2" id="2"/>
          <p:cNvSpPr/>
          <p:nvPr/>
        </p:nvSpPr>
        <p:spPr>
          <a:xfrm flipH="false" flipV="false" rot="0">
            <a:off x="7887363" y="8896783"/>
            <a:ext cx="2549160" cy="361517"/>
          </a:xfrm>
          <a:custGeom>
            <a:avLst/>
            <a:gdLst/>
            <a:ahLst/>
            <a:cxnLst/>
            <a:rect r="r" b="b" t="t" l="l"/>
            <a:pathLst>
              <a:path h="361517" w="2549160">
                <a:moveTo>
                  <a:pt x="0" y="0"/>
                </a:moveTo>
                <a:lnTo>
                  <a:pt x="2549159" y="0"/>
                </a:lnTo>
                <a:lnTo>
                  <a:pt x="2549159" y="361517"/>
                </a:lnTo>
                <a:lnTo>
                  <a:pt x="0" y="36151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697105">
            <a:off x="13934912" y="679843"/>
            <a:ext cx="5191729" cy="604129"/>
          </a:xfrm>
          <a:custGeom>
            <a:avLst/>
            <a:gdLst/>
            <a:ahLst/>
            <a:cxnLst/>
            <a:rect r="r" b="b" t="t" l="l"/>
            <a:pathLst>
              <a:path h="604129" w="5191729">
                <a:moveTo>
                  <a:pt x="0" y="0"/>
                </a:moveTo>
                <a:lnTo>
                  <a:pt x="5191729" y="0"/>
                </a:lnTo>
                <a:lnTo>
                  <a:pt x="5191729" y="604128"/>
                </a:lnTo>
                <a:lnTo>
                  <a:pt x="0" y="60412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1504449">
            <a:off x="-993398" y="679843"/>
            <a:ext cx="5191729" cy="604129"/>
          </a:xfrm>
          <a:custGeom>
            <a:avLst/>
            <a:gdLst/>
            <a:ahLst/>
            <a:cxnLst/>
            <a:rect r="r" b="b" t="t" l="l"/>
            <a:pathLst>
              <a:path h="604129" w="5191729">
                <a:moveTo>
                  <a:pt x="0" y="0"/>
                </a:moveTo>
                <a:lnTo>
                  <a:pt x="5191730" y="0"/>
                </a:lnTo>
                <a:lnTo>
                  <a:pt x="5191730" y="604128"/>
                </a:lnTo>
                <a:lnTo>
                  <a:pt x="0" y="60412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AutoShape 5" id="5"/>
          <p:cNvSpPr/>
          <p:nvPr/>
        </p:nvSpPr>
        <p:spPr>
          <a:xfrm rot="0">
            <a:off x="-260267" y="-1735108"/>
            <a:ext cx="611028" cy="12022108"/>
          </a:xfrm>
          <a:prstGeom prst="rect">
            <a:avLst/>
          </a:prstGeom>
          <a:solidFill>
            <a:srgbClr val="BF977B"/>
          </a:solidFill>
        </p:spPr>
      </p:sp>
      <p:sp>
        <p:nvSpPr>
          <p:cNvPr name="AutoShape 6" id="6"/>
          <p:cNvSpPr/>
          <p:nvPr/>
        </p:nvSpPr>
        <p:spPr>
          <a:xfrm rot="0">
            <a:off x="17937239" y="0"/>
            <a:ext cx="350761" cy="10287000"/>
          </a:xfrm>
          <a:prstGeom prst="rect">
            <a:avLst/>
          </a:prstGeom>
          <a:solidFill>
            <a:srgbClr val="BF977B"/>
          </a:solidFill>
        </p:spPr>
      </p:sp>
      <p:sp>
        <p:nvSpPr>
          <p:cNvPr name="AutoShape 7" id="7"/>
          <p:cNvSpPr/>
          <p:nvPr/>
        </p:nvSpPr>
        <p:spPr>
          <a:xfrm rot="5400000">
            <a:off x="8968619" y="-8968619"/>
            <a:ext cx="350761" cy="18288000"/>
          </a:xfrm>
          <a:prstGeom prst="rect">
            <a:avLst/>
          </a:prstGeom>
          <a:solidFill>
            <a:srgbClr val="BF977B"/>
          </a:solidFill>
        </p:spPr>
      </p:sp>
      <p:sp>
        <p:nvSpPr>
          <p:cNvPr name="AutoShape 8" id="8"/>
          <p:cNvSpPr/>
          <p:nvPr/>
        </p:nvSpPr>
        <p:spPr>
          <a:xfrm rot="5400000">
            <a:off x="8968619" y="967619"/>
            <a:ext cx="350761" cy="18288000"/>
          </a:xfrm>
          <a:prstGeom prst="rect">
            <a:avLst/>
          </a:prstGeom>
          <a:solidFill>
            <a:srgbClr val="BF977B"/>
          </a:solidFill>
        </p:spPr>
      </p:sp>
      <p:sp>
        <p:nvSpPr>
          <p:cNvPr name="Freeform 9" id="9"/>
          <p:cNvSpPr/>
          <p:nvPr/>
        </p:nvSpPr>
        <p:spPr>
          <a:xfrm flipH="false" flipV="false" rot="0">
            <a:off x="2881352" y="4822567"/>
            <a:ext cx="1402227" cy="1390344"/>
          </a:xfrm>
          <a:custGeom>
            <a:avLst/>
            <a:gdLst/>
            <a:ahLst/>
            <a:cxnLst/>
            <a:rect r="r" b="b" t="t" l="l"/>
            <a:pathLst>
              <a:path h="1390344" w="1402227">
                <a:moveTo>
                  <a:pt x="0" y="0"/>
                </a:moveTo>
                <a:lnTo>
                  <a:pt x="1402227" y="0"/>
                </a:lnTo>
                <a:lnTo>
                  <a:pt x="1402227" y="1390344"/>
                </a:lnTo>
                <a:lnTo>
                  <a:pt x="0" y="1390344"/>
                </a:lnTo>
                <a:lnTo>
                  <a:pt x="0" y="0"/>
                </a:lnTo>
                <a:close/>
              </a:path>
            </a:pathLst>
          </a:custGeom>
          <a:blipFill>
            <a:blip r:embed="rId6"/>
            <a:stretch>
              <a:fillRect l="0" t="0" r="0" b="0"/>
            </a:stretch>
          </a:blipFill>
        </p:spPr>
      </p:sp>
      <p:sp>
        <p:nvSpPr>
          <p:cNvPr name="Freeform 10" id="10"/>
          <p:cNvSpPr/>
          <p:nvPr/>
        </p:nvSpPr>
        <p:spPr>
          <a:xfrm flipH="false" flipV="false" rot="0">
            <a:off x="8479795" y="4114081"/>
            <a:ext cx="1328411" cy="1416972"/>
          </a:xfrm>
          <a:custGeom>
            <a:avLst/>
            <a:gdLst/>
            <a:ahLst/>
            <a:cxnLst/>
            <a:rect r="r" b="b" t="t" l="l"/>
            <a:pathLst>
              <a:path h="1416972" w="1328411">
                <a:moveTo>
                  <a:pt x="0" y="0"/>
                </a:moveTo>
                <a:lnTo>
                  <a:pt x="1328410" y="0"/>
                </a:lnTo>
                <a:lnTo>
                  <a:pt x="1328410" y="1416972"/>
                </a:lnTo>
                <a:lnTo>
                  <a:pt x="0" y="1416972"/>
                </a:lnTo>
                <a:lnTo>
                  <a:pt x="0" y="0"/>
                </a:lnTo>
                <a:close/>
              </a:path>
            </a:pathLst>
          </a:custGeom>
          <a:blipFill>
            <a:blip r:embed="rId7"/>
            <a:stretch>
              <a:fillRect l="0" t="0" r="0" b="0"/>
            </a:stretch>
          </a:blipFill>
        </p:spPr>
      </p:sp>
      <p:sp>
        <p:nvSpPr>
          <p:cNvPr name="Freeform 11" id="11"/>
          <p:cNvSpPr/>
          <p:nvPr/>
        </p:nvSpPr>
        <p:spPr>
          <a:xfrm flipH="false" flipV="false" rot="0">
            <a:off x="14143241" y="4952952"/>
            <a:ext cx="1292827" cy="1259959"/>
          </a:xfrm>
          <a:custGeom>
            <a:avLst/>
            <a:gdLst/>
            <a:ahLst/>
            <a:cxnLst/>
            <a:rect r="r" b="b" t="t" l="l"/>
            <a:pathLst>
              <a:path h="1259959" w="1292827">
                <a:moveTo>
                  <a:pt x="0" y="0"/>
                </a:moveTo>
                <a:lnTo>
                  <a:pt x="1292828" y="0"/>
                </a:lnTo>
                <a:lnTo>
                  <a:pt x="1292828" y="1259959"/>
                </a:lnTo>
                <a:lnTo>
                  <a:pt x="0" y="1259959"/>
                </a:lnTo>
                <a:lnTo>
                  <a:pt x="0" y="0"/>
                </a:lnTo>
                <a:close/>
              </a:path>
            </a:pathLst>
          </a:custGeom>
          <a:blipFill>
            <a:blip r:embed="rId8"/>
            <a:stretch>
              <a:fillRect l="0" t="0" r="0" b="0"/>
            </a:stretch>
          </a:blipFill>
        </p:spPr>
      </p:sp>
      <p:sp>
        <p:nvSpPr>
          <p:cNvPr name="TextBox 12" id="12"/>
          <p:cNvSpPr txBox="true"/>
          <p:nvPr/>
        </p:nvSpPr>
        <p:spPr>
          <a:xfrm rot="0">
            <a:off x="3173005" y="1267694"/>
            <a:ext cx="11977875" cy="1227454"/>
          </a:xfrm>
          <a:prstGeom prst="rect">
            <a:avLst/>
          </a:prstGeom>
        </p:spPr>
        <p:txBody>
          <a:bodyPr anchor="t" rtlCol="false" tIns="0" lIns="0" bIns="0" rIns="0">
            <a:spAutoFit/>
          </a:bodyPr>
          <a:lstStyle/>
          <a:p>
            <a:pPr algn="ctr">
              <a:lnSpc>
                <a:spcPts val="9880"/>
              </a:lnSpc>
            </a:pPr>
            <a:r>
              <a:rPr lang="en-US" sz="7600">
                <a:solidFill>
                  <a:srgbClr val="FFFFFF"/>
                </a:solidFill>
                <a:latin typeface="Lemon Tuesday"/>
                <a:ea typeface="Lemon Tuesday"/>
                <a:cs typeface="Lemon Tuesday"/>
                <a:sym typeface="Lemon Tuesday"/>
              </a:rPr>
              <a:t>How do we teach phonics?</a:t>
            </a:r>
          </a:p>
        </p:txBody>
      </p:sp>
      <p:sp>
        <p:nvSpPr>
          <p:cNvPr name="TextBox 13" id="13"/>
          <p:cNvSpPr txBox="true"/>
          <p:nvPr/>
        </p:nvSpPr>
        <p:spPr>
          <a:xfrm rot="0">
            <a:off x="1071513" y="6455518"/>
            <a:ext cx="5266619" cy="450215"/>
          </a:xfrm>
          <a:prstGeom prst="rect">
            <a:avLst/>
          </a:prstGeom>
        </p:spPr>
        <p:txBody>
          <a:bodyPr anchor="t" rtlCol="false" tIns="0" lIns="0" bIns="0" rIns="0">
            <a:spAutoFit/>
          </a:bodyPr>
          <a:lstStyle/>
          <a:p>
            <a:pPr algn="ctr">
              <a:lnSpc>
                <a:spcPts val="3520"/>
              </a:lnSpc>
            </a:pPr>
            <a:r>
              <a:rPr lang="en-US" sz="3200">
                <a:solidFill>
                  <a:srgbClr val="FFFFFF"/>
                </a:solidFill>
                <a:latin typeface="Kalam Bold"/>
                <a:ea typeface="Kalam Bold"/>
                <a:cs typeface="Kalam Bold"/>
                <a:sym typeface="Kalam Bold"/>
              </a:rPr>
              <a:t>Revisit and Review</a:t>
            </a:r>
          </a:p>
        </p:txBody>
      </p:sp>
      <p:sp>
        <p:nvSpPr>
          <p:cNvPr name="TextBox 14" id="14"/>
          <p:cNvSpPr txBox="true"/>
          <p:nvPr/>
        </p:nvSpPr>
        <p:spPr>
          <a:xfrm rot="0">
            <a:off x="6528633" y="5762696"/>
            <a:ext cx="5266619" cy="450215"/>
          </a:xfrm>
          <a:prstGeom prst="rect">
            <a:avLst/>
          </a:prstGeom>
        </p:spPr>
        <p:txBody>
          <a:bodyPr anchor="t" rtlCol="false" tIns="0" lIns="0" bIns="0" rIns="0">
            <a:spAutoFit/>
          </a:bodyPr>
          <a:lstStyle/>
          <a:p>
            <a:pPr algn="ctr">
              <a:lnSpc>
                <a:spcPts val="3520"/>
              </a:lnSpc>
            </a:pPr>
            <a:r>
              <a:rPr lang="en-US" sz="3200">
                <a:solidFill>
                  <a:srgbClr val="FFFFFF"/>
                </a:solidFill>
                <a:latin typeface="Kalam Bold"/>
                <a:ea typeface="Kalam Bold"/>
                <a:cs typeface="Kalam Bold"/>
                <a:sym typeface="Kalam Bold"/>
              </a:rPr>
              <a:t>Teach and Practise</a:t>
            </a:r>
          </a:p>
        </p:txBody>
      </p:sp>
      <p:sp>
        <p:nvSpPr>
          <p:cNvPr name="TextBox 15" id="15"/>
          <p:cNvSpPr txBox="true"/>
          <p:nvPr/>
        </p:nvSpPr>
        <p:spPr>
          <a:xfrm rot="0">
            <a:off x="11985752" y="6455518"/>
            <a:ext cx="5266619" cy="450215"/>
          </a:xfrm>
          <a:prstGeom prst="rect">
            <a:avLst/>
          </a:prstGeom>
        </p:spPr>
        <p:txBody>
          <a:bodyPr anchor="t" rtlCol="false" tIns="0" lIns="0" bIns="0" rIns="0">
            <a:spAutoFit/>
          </a:bodyPr>
          <a:lstStyle/>
          <a:p>
            <a:pPr algn="ctr">
              <a:lnSpc>
                <a:spcPts val="3520"/>
              </a:lnSpc>
            </a:pPr>
            <a:r>
              <a:rPr lang="en-US" sz="3200">
                <a:solidFill>
                  <a:srgbClr val="FFFFFF"/>
                </a:solidFill>
                <a:latin typeface="Kalam Bold"/>
                <a:ea typeface="Kalam Bold"/>
                <a:cs typeface="Kalam Bold"/>
                <a:sym typeface="Kalam Bold"/>
              </a:rPr>
              <a:t>Practise and Apply</a:t>
            </a:r>
          </a:p>
        </p:txBody>
      </p:sp>
      <p:sp>
        <p:nvSpPr>
          <p:cNvPr name="TextBox 16" id="16"/>
          <p:cNvSpPr txBox="true"/>
          <p:nvPr/>
        </p:nvSpPr>
        <p:spPr>
          <a:xfrm rot="0">
            <a:off x="1196806" y="7134334"/>
            <a:ext cx="4771319" cy="1276350"/>
          </a:xfrm>
          <a:prstGeom prst="rect">
            <a:avLst/>
          </a:prstGeom>
        </p:spPr>
        <p:txBody>
          <a:bodyPr anchor="t" rtlCol="false" tIns="0" lIns="0" bIns="0" rIns="0">
            <a:spAutoFit/>
          </a:bodyPr>
          <a:lstStyle/>
          <a:p>
            <a:pPr algn="ctr">
              <a:lnSpc>
                <a:spcPts val="3300"/>
              </a:lnSpc>
            </a:pPr>
            <a:r>
              <a:rPr lang="en-US" sz="3000">
                <a:solidFill>
                  <a:srgbClr val="FFFFFF"/>
                </a:solidFill>
                <a:latin typeface="Kalam Light"/>
                <a:ea typeface="Kalam Light"/>
                <a:cs typeface="Kalam Light"/>
                <a:sym typeface="Kalam Light"/>
              </a:rPr>
              <a:t>Recap previously taught sounds, decodable words and tricky words</a:t>
            </a:r>
          </a:p>
        </p:txBody>
      </p:sp>
      <p:sp>
        <p:nvSpPr>
          <p:cNvPr name="TextBox 17" id="17"/>
          <p:cNvSpPr txBox="true"/>
          <p:nvPr/>
        </p:nvSpPr>
        <p:spPr>
          <a:xfrm rot="0">
            <a:off x="6651288" y="6445993"/>
            <a:ext cx="4985423" cy="2114550"/>
          </a:xfrm>
          <a:prstGeom prst="rect">
            <a:avLst/>
          </a:prstGeom>
        </p:spPr>
        <p:txBody>
          <a:bodyPr anchor="t" rtlCol="false" tIns="0" lIns="0" bIns="0" rIns="0">
            <a:spAutoFit/>
          </a:bodyPr>
          <a:lstStyle/>
          <a:p>
            <a:pPr algn="ctr">
              <a:lnSpc>
                <a:spcPts val="3300"/>
              </a:lnSpc>
            </a:pPr>
            <a:r>
              <a:rPr lang="en-US" sz="3000">
                <a:solidFill>
                  <a:srgbClr val="FFFFFF"/>
                </a:solidFill>
                <a:latin typeface="Kalam Light"/>
                <a:ea typeface="Kalam Light"/>
                <a:cs typeface="Kalam Light"/>
                <a:sym typeface="Kalam Light"/>
              </a:rPr>
              <a:t>New phoneme (sound) and grapheme (written sound), orally blend new words, read new words, learn new tricky words</a:t>
            </a:r>
          </a:p>
        </p:txBody>
      </p:sp>
      <p:sp>
        <p:nvSpPr>
          <p:cNvPr name="TextBox 18" id="18"/>
          <p:cNvSpPr txBox="true"/>
          <p:nvPr/>
        </p:nvSpPr>
        <p:spPr>
          <a:xfrm rot="0">
            <a:off x="11985752" y="7134334"/>
            <a:ext cx="5266619" cy="1276350"/>
          </a:xfrm>
          <a:prstGeom prst="rect">
            <a:avLst/>
          </a:prstGeom>
        </p:spPr>
        <p:txBody>
          <a:bodyPr anchor="t" rtlCol="false" tIns="0" lIns="0" bIns="0" rIns="0">
            <a:spAutoFit/>
          </a:bodyPr>
          <a:lstStyle/>
          <a:p>
            <a:pPr algn="ctr">
              <a:lnSpc>
                <a:spcPts val="3300"/>
              </a:lnSpc>
            </a:pPr>
            <a:r>
              <a:rPr lang="en-US" sz="3000">
                <a:solidFill>
                  <a:srgbClr val="FFFFFF"/>
                </a:solidFill>
                <a:latin typeface="Kalam Light"/>
                <a:ea typeface="Kalam Light"/>
                <a:cs typeface="Kalam Light"/>
                <a:sym typeface="Kalam Light"/>
              </a:rPr>
              <a:t>Oral blending games, read sentence, write words and tricky words, write a sentence</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828810" y="2361547"/>
            <a:ext cx="5986746" cy="5848179"/>
            <a:chOff x="0" y="0"/>
            <a:chExt cx="4828540" cy="4716780"/>
          </a:xfrm>
        </p:grpSpPr>
        <p:sp>
          <p:nvSpPr>
            <p:cNvPr name="Freeform 3" id="3"/>
            <p:cNvSpPr/>
            <p:nvPr/>
          </p:nvSpPr>
          <p:spPr>
            <a:xfrm flipH="false" flipV="false" rot="0">
              <a:off x="0" y="-7620"/>
              <a:ext cx="4833620" cy="4726940"/>
            </a:xfrm>
            <a:custGeom>
              <a:avLst/>
              <a:gdLst/>
              <a:ahLst/>
              <a:cxnLst/>
              <a:rect r="r" b="b" t="t" l="l"/>
              <a:pathLst>
                <a:path h="4726940" w="483362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2"/>
              <a:stretch>
                <a:fillRect l="0" t="-1211" r="0" b="-1211"/>
              </a:stretch>
            </a:blipFill>
          </p:spPr>
        </p:sp>
      </p:grpSp>
      <p:sp>
        <p:nvSpPr>
          <p:cNvPr name="AutoShape 4" id="4"/>
          <p:cNvSpPr/>
          <p:nvPr/>
        </p:nvSpPr>
        <p:spPr>
          <a:xfrm rot="0">
            <a:off x="0" y="0"/>
            <a:ext cx="350761" cy="10287000"/>
          </a:xfrm>
          <a:prstGeom prst="rect">
            <a:avLst/>
          </a:prstGeom>
          <a:solidFill>
            <a:srgbClr val="BF977B"/>
          </a:solidFill>
        </p:spPr>
      </p:sp>
      <p:sp>
        <p:nvSpPr>
          <p:cNvPr name="AutoShape 5" id="5"/>
          <p:cNvSpPr/>
          <p:nvPr/>
        </p:nvSpPr>
        <p:spPr>
          <a:xfrm rot="0">
            <a:off x="17937239" y="0"/>
            <a:ext cx="350761" cy="10287000"/>
          </a:xfrm>
          <a:prstGeom prst="rect">
            <a:avLst/>
          </a:prstGeom>
          <a:solidFill>
            <a:srgbClr val="BF977B"/>
          </a:solidFill>
        </p:spPr>
      </p:sp>
      <p:sp>
        <p:nvSpPr>
          <p:cNvPr name="Freeform 6" id="6"/>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AutoShape 8" id="8"/>
          <p:cNvSpPr/>
          <p:nvPr/>
        </p:nvSpPr>
        <p:spPr>
          <a:xfrm rot="5400000">
            <a:off x="8968619" y="-8968619"/>
            <a:ext cx="350761" cy="18288000"/>
          </a:xfrm>
          <a:prstGeom prst="rect">
            <a:avLst/>
          </a:prstGeom>
          <a:solidFill>
            <a:srgbClr val="BF977B"/>
          </a:solidFill>
        </p:spPr>
      </p:sp>
      <p:sp>
        <p:nvSpPr>
          <p:cNvPr name="Freeform 9" id="9"/>
          <p:cNvSpPr/>
          <p:nvPr/>
        </p:nvSpPr>
        <p:spPr>
          <a:xfrm flipH="false" flipV="false" rot="343461">
            <a:off x="10675254" y="9250078"/>
            <a:ext cx="5191729" cy="604129"/>
          </a:xfrm>
          <a:custGeom>
            <a:avLst/>
            <a:gdLst/>
            <a:ahLst/>
            <a:cxnLst/>
            <a:rect r="r" b="b" t="t" l="l"/>
            <a:pathLst>
              <a:path h="604129" w="5191729">
                <a:moveTo>
                  <a:pt x="0" y="0"/>
                </a:moveTo>
                <a:lnTo>
                  <a:pt x="5191729" y="0"/>
                </a:lnTo>
                <a:lnTo>
                  <a:pt x="5191729" y="604129"/>
                </a:lnTo>
                <a:lnTo>
                  <a:pt x="0" y="60412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AutoShape 10" id="10"/>
          <p:cNvSpPr/>
          <p:nvPr/>
        </p:nvSpPr>
        <p:spPr>
          <a:xfrm rot="5400000">
            <a:off x="8968619" y="967619"/>
            <a:ext cx="350761" cy="18288000"/>
          </a:xfrm>
          <a:prstGeom prst="rect">
            <a:avLst/>
          </a:prstGeom>
          <a:solidFill>
            <a:srgbClr val="BF977B"/>
          </a:solidFill>
        </p:spPr>
      </p:sp>
      <p:sp>
        <p:nvSpPr>
          <p:cNvPr name="Freeform 11" id="11"/>
          <p:cNvSpPr/>
          <p:nvPr/>
        </p:nvSpPr>
        <p:spPr>
          <a:xfrm flipH="true" flipV="false" rot="-4443930">
            <a:off x="13219078" y="1265526"/>
            <a:ext cx="1206211" cy="1858308"/>
          </a:xfrm>
          <a:custGeom>
            <a:avLst/>
            <a:gdLst/>
            <a:ahLst/>
            <a:cxnLst/>
            <a:rect r="r" b="b" t="t" l="l"/>
            <a:pathLst>
              <a:path h="1858308" w="1206211">
                <a:moveTo>
                  <a:pt x="1206211" y="0"/>
                </a:moveTo>
                <a:lnTo>
                  <a:pt x="0" y="0"/>
                </a:lnTo>
                <a:lnTo>
                  <a:pt x="0" y="1858308"/>
                </a:lnTo>
                <a:lnTo>
                  <a:pt x="1206211" y="1858308"/>
                </a:lnTo>
                <a:lnTo>
                  <a:pt x="1206211"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2" id="12"/>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3" id="13"/>
          <p:cNvSpPr txBox="true"/>
          <p:nvPr/>
        </p:nvSpPr>
        <p:spPr>
          <a:xfrm rot="0">
            <a:off x="1768272" y="2506591"/>
            <a:ext cx="8889798" cy="2475229"/>
          </a:xfrm>
          <a:prstGeom prst="rect">
            <a:avLst/>
          </a:prstGeom>
        </p:spPr>
        <p:txBody>
          <a:bodyPr anchor="t" rtlCol="false" tIns="0" lIns="0" bIns="0" rIns="0">
            <a:spAutoFit/>
          </a:bodyPr>
          <a:lstStyle/>
          <a:p>
            <a:pPr algn="l">
              <a:lnSpc>
                <a:spcPts val="9880"/>
              </a:lnSpc>
            </a:pPr>
            <a:r>
              <a:rPr lang="en-US" sz="7600">
                <a:solidFill>
                  <a:srgbClr val="FFFFFF"/>
                </a:solidFill>
                <a:latin typeface="Lemon Tuesday"/>
                <a:ea typeface="Lemon Tuesday"/>
                <a:cs typeface="Lemon Tuesday"/>
                <a:sym typeface="Lemon Tuesday"/>
              </a:rPr>
              <a:t>Reading Practice Sessions</a:t>
            </a:r>
          </a:p>
        </p:txBody>
      </p:sp>
      <p:sp>
        <p:nvSpPr>
          <p:cNvPr name="TextBox 14" id="14"/>
          <p:cNvSpPr txBox="true"/>
          <p:nvPr/>
        </p:nvSpPr>
        <p:spPr>
          <a:xfrm rot="0">
            <a:off x="1768272" y="5314211"/>
            <a:ext cx="8889798" cy="132651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Children take part in reading practice sessions three times a week and they read the same book all week.</a:t>
            </a:r>
          </a:p>
        </p:txBody>
      </p:sp>
      <p:sp>
        <p:nvSpPr>
          <p:cNvPr name="TextBox 15" id="15"/>
          <p:cNvSpPr txBox="true"/>
          <p:nvPr/>
        </p:nvSpPr>
        <p:spPr>
          <a:xfrm rot="0">
            <a:off x="1768272" y="6889322"/>
            <a:ext cx="7814392" cy="2114550"/>
          </a:xfrm>
          <a:prstGeom prst="rect">
            <a:avLst/>
          </a:prstGeom>
        </p:spPr>
        <p:txBody>
          <a:bodyPr anchor="t" rtlCol="false" tIns="0" lIns="0" bIns="0" rIns="0">
            <a:spAutoFit/>
          </a:bodyPr>
          <a:lstStyle/>
          <a:p>
            <a:pPr algn="l">
              <a:lnSpc>
                <a:spcPts val="3300"/>
              </a:lnSpc>
            </a:pPr>
            <a:r>
              <a:rPr lang="en-US" sz="3000">
                <a:solidFill>
                  <a:srgbClr val="FFFFFF"/>
                </a:solidFill>
                <a:latin typeface="Kalam Light"/>
                <a:ea typeface="Kalam Light"/>
                <a:cs typeface="Kalam Light"/>
                <a:sym typeface="Kalam Light"/>
              </a:rPr>
              <a:t>Session 1: Decoding- Developing fluency </a:t>
            </a:r>
          </a:p>
          <a:p>
            <a:pPr algn="l">
              <a:lnSpc>
                <a:spcPts val="3300"/>
              </a:lnSpc>
            </a:pPr>
            <a:r>
              <a:rPr lang="en-US" sz="3000">
                <a:solidFill>
                  <a:srgbClr val="FFFFFF"/>
                </a:solidFill>
                <a:latin typeface="Kalam Light"/>
                <a:ea typeface="Kalam Light"/>
                <a:cs typeface="Kalam Light"/>
                <a:sym typeface="Kalam Light"/>
              </a:rPr>
              <a:t>Session 2: Prosody- Reading with expression</a:t>
            </a:r>
          </a:p>
          <a:p>
            <a:pPr algn="l">
              <a:lnSpc>
                <a:spcPts val="3300"/>
              </a:lnSpc>
            </a:pPr>
            <a:r>
              <a:rPr lang="en-US" sz="3000">
                <a:solidFill>
                  <a:srgbClr val="FFFFFF"/>
                </a:solidFill>
                <a:latin typeface="Kalam Light"/>
                <a:ea typeface="Kalam Light"/>
                <a:cs typeface="Kalam Light"/>
                <a:sym typeface="Kalam Light"/>
              </a:rPr>
              <a:t>Session 3: Comprehension- Reading with       expression, fluency and answering questions about what they have read</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828810" y="2361547"/>
            <a:ext cx="5986746" cy="5848179"/>
            <a:chOff x="0" y="0"/>
            <a:chExt cx="4828540" cy="4716780"/>
          </a:xfrm>
        </p:grpSpPr>
        <p:sp>
          <p:nvSpPr>
            <p:cNvPr name="Freeform 3" id="3"/>
            <p:cNvSpPr/>
            <p:nvPr/>
          </p:nvSpPr>
          <p:spPr>
            <a:xfrm flipH="false" flipV="false" rot="0">
              <a:off x="0" y="-7620"/>
              <a:ext cx="4833620" cy="4726940"/>
            </a:xfrm>
            <a:custGeom>
              <a:avLst/>
              <a:gdLst/>
              <a:ahLst/>
              <a:cxnLst/>
              <a:rect r="r" b="b" t="t" l="l"/>
              <a:pathLst>
                <a:path h="4726940" w="483362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2"/>
              <a:stretch>
                <a:fillRect l="-15056" t="0" r="-15056" b="0"/>
              </a:stretch>
            </a:blipFill>
          </p:spPr>
        </p:sp>
      </p:grpSp>
      <p:sp>
        <p:nvSpPr>
          <p:cNvPr name="AutoShape 4" id="4"/>
          <p:cNvSpPr/>
          <p:nvPr/>
        </p:nvSpPr>
        <p:spPr>
          <a:xfrm rot="0">
            <a:off x="0" y="0"/>
            <a:ext cx="350761" cy="10287000"/>
          </a:xfrm>
          <a:prstGeom prst="rect">
            <a:avLst/>
          </a:prstGeom>
          <a:solidFill>
            <a:srgbClr val="BF977B"/>
          </a:solidFill>
        </p:spPr>
      </p:sp>
      <p:sp>
        <p:nvSpPr>
          <p:cNvPr name="AutoShape 5" id="5"/>
          <p:cNvSpPr/>
          <p:nvPr/>
        </p:nvSpPr>
        <p:spPr>
          <a:xfrm rot="0">
            <a:off x="17937239" y="0"/>
            <a:ext cx="350761" cy="10287000"/>
          </a:xfrm>
          <a:prstGeom prst="rect">
            <a:avLst/>
          </a:prstGeom>
          <a:solidFill>
            <a:srgbClr val="BF977B"/>
          </a:solidFill>
        </p:spPr>
      </p:sp>
      <p:sp>
        <p:nvSpPr>
          <p:cNvPr name="Freeform 6" id="6"/>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AutoShape 8" id="8"/>
          <p:cNvSpPr/>
          <p:nvPr/>
        </p:nvSpPr>
        <p:spPr>
          <a:xfrm rot="5400000">
            <a:off x="8968619" y="-8968619"/>
            <a:ext cx="350761" cy="18288000"/>
          </a:xfrm>
          <a:prstGeom prst="rect">
            <a:avLst/>
          </a:prstGeom>
          <a:solidFill>
            <a:srgbClr val="BF977B"/>
          </a:solidFill>
        </p:spPr>
      </p:sp>
      <p:sp>
        <p:nvSpPr>
          <p:cNvPr name="Freeform 9" id="9"/>
          <p:cNvSpPr/>
          <p:nvPr/>
        </p:nvSpPr>
        <p:spPr>
          <a:xfrm flipH="false" flipV="false" rot="343461">
            <a:off x="10675254" y="9250078"/>
            <a:ext cx="5191729" cy="604129"/>
          </a:xfrm>
          <a:custGeom>
            <a:avLst/>
            <a:gdLst/>
            <a:ahLst/>
            <a:cxnLst/>
            <a:rect r="r" b="b" t="t" l="l"/>
            <a:pathLst>
              <a:path h="604129" w="5191729">
                <a:moveTo>
                  <a:pt x="0" y="0"/>
                </a:moveTo>
                <a:lnTo>
                  <a:pt x="5191729" y="0"/>
                </a:lnTo>
                <a:lnTo>
                  <a:pt x="5191729" y="604129"/>
                </a:lnTo>
                <a:lnTo>
                  <a:pt x="0" y="60412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AutoShape 10" id="10"/>
          <p:cNvSpPr/>
          <p:nvPr/>
        </p:nvSpPr>
        <p:spPr>
          <a:xfrm rot="5400000">
            <a:off x="8968619" y="967619"/>
            <a:ext cx="350761" cy="18288000"/>
          </a:xfrm>
          <a:prstGeom prst="rect">
            <a:avLst/>
          </a:prstGeom>
          <a:solidFill>
            <a:srgbClr val="BF977B"/>
          </a:solidFill>
        </p:spPr>
      </p:sp>
      <p:sp>
        <p:nvSpPr>
          <p:cNvPr name="Freeform 11" id="11"/>
          <p:cNvSpPr/>
          <p:nvPr/>
        </p:nvSpPr>
        <p:spPr>
          <a:xfrm flipH="true" flipV="false" rot="-4443930">
            <a:off x="13219078" y="1265526"/>
            <a:ext cx="1206211" cy="1858308"/>
          </a:xfrm>
          <a:custGeom>
            <a:avLst/>
            <a:gdLst/>
            <a:ahLst/>
            <a:cxnLst/>
            <a:rect r="r" b="b" t="t" l="l"/>
            <a:pathLst>
              <a:path h="1858308" w="1206211">
                <a:moveTo>
                  <a:pt x="1206211" y="0"/>
                </a:moveTo>
                <a:lnTo>
                  <a:pt x="0" y="0"/>
                </a:lnTo>
                <a:lnTo>
                  <a:pt x="0" y="1858308"/>
                </a:lnTo>
                <a:lnTo>
                  <a:pt x="1206211" y="1858308"/>
                </a:lnTo>
                <a:lnTo>
                  <a:pt x="1206211"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2" id="12"/>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3" id="13"/>
          <p:cNvSpPr txBox="true"/>
          <p:nvPr/>
        </p:nvSpPr>
        <p:spPr>
          <a:xfrm rot="0">
            <a:off x="1768272" y="3754366"/>
            <a:ext cx="8889798" cy="1227454"/>
          </a:xfrm>
          <a:prstGeom prst="rect">
            <a:avLst/>
          </a:prstGeom>
        </p:spPr>
        <p:txBody>
          <a:bodyPr anchor="t" rtlCol="false" tIns="0" lIns="0" bIns="0" rIns="0">
            <a:spAutoFit/>
          </a:bodyPr>
          <a:lstStyle/>
          <a:p>
            <a:pPr algn="l">
              <a:lnSpc>
                <a:spcPts val="9880"/>
              </a:lnSpc>
            </a:pPr>
            <a:r>
              <a:rPr lang="en-US" sz="7600">
                <a:solidFill>
                  <a:srgbClr val="FFFFFF"/>
                </a:solidFill>
                <a:latin typeface="Lemon Tuesday"/>
                <a:ea typeface="Lemon Tuesday"/>
                <a:cs typeface="Lemon Tuesday"/>
                <a:sym typeface="Lemon Tuesday"/>
              </a:rPr>
              <a:t>Tricky Words </a:t>
            </a:r>
          </a:p>
        </p:txBody>
      </p:sp>
      <p:sp>
        <p:nvSpPr>
          <p:cNvPr name="TextBox 14" id="14"/>
          <p:cNvSpPr txBox="true"/>
          <p:nvPr/>
        </p:nvSpPr>
        <p:spPr>
          <a:xfrm rot="0">
            <a:off x="1768272" y="5623462"/>
            <a:ext cx="7814392" cy="1276350"/>
          </a:xfrm>
          <a:prstGeom prst="rect">
            <a:avLst/>
          </a:prstGeom>
        </p:spPr>
        <p:txBody>
          <a:bodyPr anchor="t" rtlCol="false" tIns="0" lIns="0" bIns="0" rIns="0">
            <a:spAutoFit/>
          </a:bodyPr>
          <a:lstStyle/>
          <a:p>
            <a:pPr algn="l">
              <a:lnSpc>
                <a:spcPts val="3300"/>
              </a:lnSpc>
            </a:pPr>
            <a:r>
              <a:rPr lang="en-US" sz="3000">
                <a:solidFill>
                  <a:srgbClr val="FFFFFF"/>
                </a:solidFill>
                <a:latin typeface="Kalam Light"/>
                <a:ea typeface="Kalam Light"/>
                <a:cs typeface="Kalam Light"/>
                <a:sym typeface="Kalam Light"/>
              </a:rPr>
              <a:t>These are words that can not be read using phonics. The children are taught the tricky part of each word.  </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808035" y="2174245"/>
            <a:ext cx="5938510" cy="5938510"/>
            <a:chOff x="0" y="0"/>
            <a:chExt cx="12700000" cy="12700000"/>
          </a:xfrm>
        </p:grpSpPr>
        <p:sp>
          <p:nvSpPr>
            <p:cNvPr name="Freeform 3" id="3"/>
            <p:cNvSpPr/>
            <p:nvPr/>
          </p:nvSpPr>
          <p:spPr>
            <a:xfrm flipH="false" flipV="false" rot="0">
              <a:off x="-11430" y="857250"/>
              <a:ext cx="13009880" cy="11644630"/>
            </a:xfrm>
            <a:custGeom>
              <a:avLst/>
              <a:gdLst/>
              <a:ahLst/>
              <a:cxnLst/>
              <a:rect r="r" b="b" t="t" l="l"/>
              <a:pathLst>
                <a:path h="11644630" w="13009880">
                  <a:moveTo>
                    <a:pt x="10152380" y="938530"/>
                  </a:moveTo>
                  <a:cubicBezTo>
                    <a:pt x="8962390" y="189230"/>
                    <a:pt x="8643620" y="154940"/>
                    <a:pt x="7245350" y="0"/>
                  </a:cubicBezTo>
                  <a:cubicBezTo>
                    <a:pt x="4039870" y="38100"/>
                    <a:pt x="1441450" y="1889760"/>
                    <a:pt x="435610" y="4933950"/>
                  </a:cubicBezTo>
                  <a:cubicBezTo>
                    <a:pt x="91440" y="5975350"/>
                    <a:pt x="0" y="7139940"/>
                    <a:pt x="403860" y="8159750"/>
                  </a:cubicBezTo>
                  <a:cubicBezTo>
                    <a:pt x="934720" y="9499600"/>
                    <a:pt x="2254250" y="10407650"/>
                    <a:pt x="3648710" y="10773410"/>
                  </a:cubicBezTo>
                  <a:cubicBezTo>
                    <a:pt x="5043170" y="11140440"/>
                    <a:pt x="6578600" y="11644630"/>
                    <a:pt x="8008619" y="11470640"/>
                  </a:cubicBezTo>
                  <a:cubicBezTo>
                    <a:pt x="9123679" y="11334750"/>
                    <a:pt x="10237469" y="10519410"/>
                    <a:pt x="11071860" y="9767570"/>
                  </a:cubicBezTo>
                  <a:cubicBezTo>
                    <a:pt x="11625579" y="9268460"/>
                    <a:pt x="11971019" y="8576310"/>
                    <a:pt x="12202160" y="7867650"/>
                  </a:cubicBezTo>
                  <a:cubicBezTo>
                    <a:pt x="13009880" y="5401310"/>
                    <a:pt x="12348210" y="2322830"/>
                    <a:pt x="10152380" y="938530"/>
                  </a:cubicBezTo>
                  <a:close/>
                </a:path>
              </a:pathLst>
            </a:custGeom>
            <a:blipFill>
              <a:blip r:embed="rId2"/>
              <a:stretch>
                <a:fillRect l="-19644" t="0" r="-19644" b="0"/>
              </a:stretch>
            </a:blipFill>
          </p:spPr>
        </p:sp>
      </p:grpSp>
      <p:sp>
        <p:nvSpPr>
          <p:cNvPr name="Freeform 4" id="4"/>
          <p:cNvSpPr/>
          <p:nvPr/>
        </p:nvSpPr>
        <p:spPr>
          <a:xfrm flipH="false" flipV="true" rot="-5400000">
            <a:off x="4815118" y="7356960"/>
            <a:ext cx="601006" cy="2777757"/>
          </a:xfrm>
          <a:custGeom>
            <a:avLst/>
            <a:gdLst/>
            <a:ahLst/>
            <a:cxnLst/>
            <a:rect r="r" b="b" t="t" l="l"/>
            <a:pathLst>
              <a:path h="2777757" w="601006">
                <a:moveTo>
                  <a:pt x="0" y="2777757"/>
                </a:moveTo>
                <a:lnTo>
                  <a:pt x="601006" y="2777757"/>
                </a:lnTo>
                <a:lnTo>
                  <a:pt x="601006" y="0"/>
                </a:lnTo>
                <a:lnTo>
                  <a:pt x="0" y="0"/>
                </a:lnTo>
                <a:lnTo>
                  <a:pt x="0" y="2777757"/>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5" id="5"/>
          <p:cNvSpPr/>
          <p:nvPr/>
        </p:nvSpPr>
        <p:spPr>
          <a:xfrm flipH="false" flipV="false" rot="-150696">
            <a:off x="6303354" y="1285454"/>
            <a:ext cx="2133136" cy="1431140"/>
          </a:xfrm>
          <a:custGeom>
            <a:avLst/>
            <a:gdLst/>
            <a:ahLst/>
            <a:cxnLst/>
            <a:rect r="r" b="b" t="t" l="l"/>
            <a:pathLst>
              <a:path h="1431140" w="2133136">
                <a:moveTo>
                  <a:pt x="0" y="0"/>
                </a:moveTo>
                <a:lnTo>
                  <a:pt x="2133136" y="0"/>
                </a:lnTo>
                <a:lnTo>
                  <a:pt x="2133136" y="1431141"/>
                </a:lnTo>
                <a:lnTo>
                  <a:pt x="0" y="1431141"/>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true" flipV="false" rot="-150696">
            <a:off x="6987774" y="1521736"/>
            <a:ext cx="787430" cy="768818"/>
          </a:xfrm>
          <a:custGeom>
            <a:avLst/>
            <a:gdLst/>
            <a:ahLst/>
            <a:cxnLst/>
            <a:rect r="r" b="b" t="t" l="l"/>
            <a:pathLst>
              <a:path h="768818" w="787430">
                <a:moveTo>
                  <a:pt x="787429" y="0"/>
                </a:moveTo>
                <a:lnTo>
                  <a:pt x="0" y="0"/>
                </a:lnTo>
                <a:lnTo>
                  <a:pt x="0" y="768818"/>
                </a:lnTo>
                <a:lnTo>
                  <a:pt x="787429" y="768818"/>
                </a:lnTo>
                <a:lnTo>
                  <a:pt x="787429"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7" id="7"/>
          <p:cNvSpPr/>
          <p:nvPr/>
        </p:nvSpPr>
        <p:spPr>
          <a:xfrm flipH="false" flipV="false" rot="-970666">
            <a:off x="10619209" y="9776240"/>
            <a:ext cx="9610711" cy="401902"/>
          </a:xfrm>
          <a:custGeom>
            <a:avLst/>
            <a:gdLst/>
            <a:ahLst/>
            <a:cxnLst/>
            <a:rect r="r" b="b" t="t" l="l"/>
            <a:pathLst>
              <a:path h="401902" w="9610711">
                <a:moveTo>
                  <a:pt x="0" y="0"/>
                </a:moveTo>
                <a:lnTo>
                  <a:pt x="9610710" y="0"/>
                </a:lnTo>
                <a:lnTo>
                  <a:pt x="9610710" y="401903"/>
                </a:lnTo>
                <a:lnTo>
                  <a:pt x="0" y="401903"/>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8" id="8"/>
          <p:cNvSpPr/>
          <p:nvPr/>
        </p:nvSpPr>
        <p:spPr>
          <a:xfrm flipH="false" flipV="false" rot="-970666">
            <a:off x="-3776655" y="723990"/>
            <a:ext cx="9610711" cy="401902"/>
          </a:xfrm>
          <a:custGeom>
            <a:avLst/>
            <a:gdLst/>
            <a:ahLst/>
            <a:cxnLst/>
            <a:rect r="r" b="b" t="t" l="l"/>
            <a:pathLst>
              <a:path h="401902" w="9610711">
                <a:moveTo>
                  <a:pt x="0" y="0"/>
                </a:moveTo>
                <a:lnTo>
                  <a:pt x="9610710" y="0"/>
                </a:lnTo>
                <a:lnTo>
                  <a:pt x="9610710" y="401902"/>
                </a:lnTo>
                <a:lnTo>
                  <a:pt x="0" y="401902"/>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AutoShape 9" id="9"/>
          <p:cNvSpPr/>
          <p:nvPr/>
        </p:nvSpPr>
        <p:spPr>
          <a:xfrm rot="0">
            <a:off x="0" y="0"/>
            <a:ext cx="350761" cy="10287000"/>
          </a:xfrm>
          <a:prstGeom prst="rect">
            <a:avLst/>
          </a:prstGeom>
          <a:solidFill>
            <a:srgbClr val="BF977B"/>
          </a:solidFill>
        </p:spPr>
      </p:sp>
      <p:sp>
        <p:nvSpPr>
          <p:cNvPr name="AutoShape 10" id="10"/>
          <p:cNvSpPr/>
          <p:nvPr/>
        </p:nvSpPr>
        <p:spPr>
          <a:xfrm rot="0">
            <a:off x="17937239" y="0"/>
            <a:ext cx="350761" cy="10287000"/>
          </a:xfrm>
          <a:prstGeom prst="rect">
            <a:avLst/>
          </a:prstGeom>
          <a:solidFill>
            <a:srgbClr val="BF977B"/>
          </a:solidFill>
        </p:spPr>
      </p:sp>
      <p:sp>
        <p:nvSpPr>
          <p:cNvPr name="AutoShape 11" id="11"/>
          <p:cNvSpPr/>
          <p:nvPr/>
        </p:nvSpPr>
        <p:spPr>
          <a:xfrm rot="5400000">
            <a:off x="8968619" y="-8968619"/>
            <a:ext cx="350761" cy="18288000"/>
          </a:xfrm>
          <a:prstGeom prst="rect">
            <a:avLst/>
          </a:prstGeom>
          <a:solidFill>
            <a:srgbClr val="BF977B"/>
          </a:solidFill>
        </p:spPr>
      </p:sp>
      <p:sp>
        <p:nvSpPr>
          <p:cNvPr name="AutoShape 12" id="12"/>
          <p:cNvSpPr/>
          <p:nvPr/>
        </p:nvSpPr>
        <p:spPr>
          <a:xfrm rot="5400000">
            <a:off x="8968619" y="967619"/>
            <a:ext cx="350761" cy="18288000"/>
          </a:xfrm>
          <a:prstGeom prst="rect">
            <a:avLst/>
          </a:prstGeom>
          <a:solidFill>
            <a:srgbClr val="BF977B"/>
          </a:solidFill>
        </p:spPr>
      </p:sp>
      <p:sp>
        <p:nvSpPr>
          <p:cNvPr name="Freeform 13" id="13"/>
          <p:cNvSpPr/>
          <p:nvPr/>
        </p:nvSpPr>
        <p:spPr>
          <a:xfrm flipH="false" flipV="false" rot="-828464">
            <a:off x="2805788" y="1691066"/>
            <a:ext cx="749024" cy="1531462"/>
          </a:xfrm>
          <a:custGeom>
            <a:avLst/>
            <a:gdLst/>
            <a:ahLst/>
            <a:cxnLst/>
            <a:rect r="r" b="b" t="t" l="l"/>
            <a:pathLst>
              <a:path h="1531462" w="749024">
                <a:moveTo>
                  <a:pt x="0" y="0"/>
                </a:moveTo>
                <a:lnTo>
                  <a:pt x="749024" y="0"/>
                </a:lnTo>
                <a:lnTo>
                  <a:pt x="749024" y="1531462"/>
                </a:lnTo>
                <a:lnTo>
                  <a:pt x="0" y="1531462"/>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14" id="14"/>
          <p:cNvSpPr txBox="true"/>
          <p:nvPr/>
        </p:nvSpPr>
        <p:spPr>
          <a:xfrm rot="0">
            <a:off x="9222822" y="2393796"/>
            <a:ext cx="8889798" cy="1687197"/>
          </a:xfrm>
          <a:prstGeom prst="rect">
            <a:avLst/>
          </a:prstGeom>
        </p:spPr>
        <p:txBody>
          <a:bodyPr anchor="t" rtlCol="false" tIns="0" lIns="0" bIns="0" rIns="0">
            <a:spAutoFit/>
          </a:bodyPr>
          <a:lstStyle/>
          <a:p>
            <a:pPr algn="ctr">
              <a:lnSpc>
                <a:spcPts val="13519"/>
              </a:lnSpc>
            </a:pPr>
            <a:r>
              <a:rPr lang="en-US" sz="10399">
                <a:solidFill>
                  <a:srgbClr val="FFFFFF"/>
                </a:solidFill>
                <a:latin typeface="Lemon Tuesday"/>
                <a:ea typeface="Lemon Tuesday"/>
                <a:cs typeface="Lemon Tuesday"/>
                <a:sym typeface="Lemon Tuesday"/>
              </a:rPr>
              <a:t>Spelling </a:t>
            </a:r>
          </a:p>
        </p:txBody>
      </p:sp>
      <p:sp>
        <p:nvSpPr>
          <p:cNvPr name="TextBox 15" id="15"/>
          <p:cNvSpPr txBox="true"/>
          <p:nvPr/>
        </p:nvSpPr>
        <p:spPr>
          <a:xfrm rot="0">
            <a:off x="10595388" y="4972833"/>
            <a:ext cx="5523374" cy="2618763"/>
          </a:xfrm>
          <a:prstGeom prst="rect">
            <a:avLst/>
          </a:prstGeom>
        </p:spPr>
        <p:txBody>
          <a:bodyPr anchor="t" rtlCol="false" tIns="0" lIns="0" bIns="0" rIns="0">
            <a:spAutoFit/>
          </a:bodyPr>
          <a:lstStyle/>
          <a:p>
            <a:pPr algn="ctr">
              <a:lnSpc>
                <a:spcPts val="5138"/>
              </a:lnSpc>
              <a:spcBef>
                <a:spcPct val="0"/>
              </a:spcBef>
            </a:pPr>
            <a:r>
              <a:rPr lang="en-US" b="true" sz="4671">
                <a:solidFill>
                  <a:srgbClr val="FFFFFF"/>
                </a:solidFill>
                <a:latin typeface="Kalam Bold"/>
                <a:ea typeface="Kalam Bold"/>
                <a:cs typeface="Kalam Bold"/>
                <a:sym typeface="Kalam Bold"/>
              </a:rPr>
              <a:t>Say the word.</a:t>
            </a:r>
          </a:p>
          <a:p>
            <a:pPr algn="ctr">
              <a:lnSpc>
                <a:spcPts val="5138"/>
              </a:lnSpc>
              <a:spcBef>
                <a:spcPct val="0"/>
              </a:spcBef>
            </a:pPr>
            <a:r>
              <a:rPr lang="en-US" b="true" sz="4671">
                <a:solidFill>
                  <a:srgbClr val="FFFFFF"/>
                </a:solidFill>
                <a:latin typeface="Kalam Bold"/>
                <a:ea typeface="Kalam Bold"/>
                <a:cs typeface="Kalam Bold"/>
                <a:sym typeface="Kalam Bold"/>
              </a:rPr>
              <a:t>Segment the sounds.</a:t>
            </a:r>
          </a:p>
          <a:p>
            <a:pPr algn="ctr">
              <a:lnSpc>
                <a:spcPts val="5138"/>
              </a:lnSpc>
              <a:spcBef>
                <a:spcPct val="0"/>
              </a:spcBef>
            </a:pPr>
            <a:r>
              <a:rPr lang="en-US" b="true" sz="4671">
                <a:solidFill>
                  <a:srgbClr val="FFFFFF"/>
                </a:solidFill>
                <a:latin typeface="Kalam Bold"/>
                <a:ea typeface="Kalam Bold"/>
                <a:cs typeface="Kalam Bold"/>
                <a:sym typeface="Kalam Bold"/>
              </a:rPr>
              <a:t>Count the sounds.</a:t>
            </a:r>
          </a:p>
          <a:p>
            <a:pPr algn="ctr">
              <a:lnSpc>
                <a:spcPts val="5138"/>
              </a:lnSpc>
              <a:spcBef>
                <a:spcPct val="0"/>
              </a:spcBef>
            </a:pPr>
            <a:r>
              <a:rPr lang="en-US" b="true" sz="4671">
                <a:solidFill>
                  <a:srgbClr val="FFFFFF"/>
                </a:solidFill>
                <a:latin typeface="Kalam Bold"/>
                <a:ea typeface="Kalam Bold"/>
                <a:cs typeface="Kalam Bold"/>
                <a:sym typeface="Kalam Bold"/>
              </a:rPr>
              <a:t>Write them down.</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828810" y="2361547"/>
            <a:ext cx="5986746" cy="5848179"/>
            <a:chOff x="0" y="0"/>
            <a:chExt cx="4828540" cy="4716780"/>
          </a:xfrm>
        </p:grpSpPr>
        <p:sp>
          <p:nvSpPr>
            <p:cNvPr name="Freeform 3" id="3"/>
            <p:cNvSpPr/>
            <p:nvPr/>
          </p:nvSpPr>
          <p:spPr>
            <a:xfrm flipH="false" flipV="false" rot="0">
              <a:off x="0" y="-7620"/>
              <a:ext cx="4833620" cy="4726940"/>
            </a:xfrm>
            <a:custGeom>
              <a:avLst/>
              <a:gdLst/>
              <a:ahLst/>
              <a:cxnLst/>
              <a:rect r="r" b="b" t="t" l="l"/>
              <a:pathLst>
                <a:path h="4726940" w="483362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2"/>
              <a:stretch>
                <a:fillRect l="-5174" t="0" r="-5174" b="0"/>
              </a:stretch>
            </a:blipFill>
          </p:spPr>
        </p:sp>
      </p:grpSp>
      <p:sp>
        <p:nvSpPr>
          <p:cNvPr name="AutoShape 4" id="4"/>
          <p:cNvSpPr/>
          <p:nvPr/>
        </p:nvSpPr>
        <p:spPr>
          <a:xfrm rot="0">
            <a:off x="0" y="0"/>
            <a:ext cx="350761" cy="10287000"/>
          </a:xfrm>
          <a:prstGeom prst="rect">
            <a:avLst/>
          </a:prstGeom>
          <a:solidFill>
            <a:srgbClr val="BF977B"/>
          </a:solidFill>
        </p:spPr>
      </p:sp>
      <p:sp>
        <p:nvSpPr>
          <p:cNvPr name="AutoShape 5" id="5"/>
          <p:cNvSpPr/>
          <p:nvPr/>
        </p:nvSpPr>
        <p:spPr>
          <a:xfrm rot="0">
            <a:off x="17937239" y="0"/>
            <a:ext cx="350761" cy="10287000"/>
          </a:xfrm>
          <a:prstGeom prst="rect">
            <a:avLst/>
          </a:prstGeom>
          <a:solidFill>
            <a:srgbClr val="BF977B"/>
          </a:solidFill>
        </p:spPr>
      </p:sp>
      <p:sp>
        <p:nvSpPr>
          <p:cNvPr name="Freeform 6" id="6"/>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AutoShape 8" id="8"/>
          <p:cNvSpPr/>
          <p:nvPr/>
        </p:nvSpPr>
        <p:spPr>
          <a:xfrm rot="5400000">
            <a:off x="8968619" y="-8968619"/>
            <a:ext cx="350761" cy="18288000"/>
          </a:xfrm>
          <a:prstGeom prst="rect">
            <a:avLst/>
          </a:prstGeom>
          <a:solidFill>
            <a:srgbClr val="BF977B"/>
          </a:solidFill>
        </p:spPr>
      </p:sp>
      <p:sp>
        <p:nvSpPr>
          <p:cNvPr name="Freeform 9" id="9"/>
          <p:cNvSpPr/>
          <p:nvPr/>
        </p:nvSpPr>
        <p:spPr>
          <a:xfrm flipH="false" flipV="false" rot="343461">
            <a:off x="10675254" y="9250078"/>
            <a:ext cx="5191729" cy="604129"/>
          </a:xfrm>
          <a:custGeom>
            <a:avLst/>
            <a:gdLst/>
            <a:ahLst/>
            <a:cxnLst/>
            <a:rect r="r" b="b" t="t" l="l"/>
            <a:pathLst>
              <a:path h="604129" w="5191729">
                <a:moveTo>
                  <a:pt x="0" y="0"/>
                </a:moveTo>
                <a:lnTo>
                  <a:pt x="5191729" y="0"/>
                </a:lnTo>
                <a:lnTo>
                  <a:pt x="5191729" y="604129"/>
                </a:lnTo>
                <a:lnTo>
                  <a:pt x="0" y="604129"/>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AutoShape 10" id="10"/>
          <p:cNvSpPr/>
          <p:nvPr/>
        </p:nvSpPr>
        <p:spPr>
          <a:xfrm rot="5400000">
            <a:off x="8968619" y="967619"/>
            <a:ext cx="350761" cy="18288000"/>
          </a:xfrm>
          <a:prstGeom prst="rect">
            <a:avLst/>
          </a:prstGeom>
          <a:solidFill>
            <a:srgbClr val="BF977B"/>
          </a:solidFill>
        </p:spPr>
      </p:sp>
      <p:sp>
        <p:nvSpPr>
          <p:cNvPr name="Freeform 11" id="11"/>
          <p:cNvSpPr/>
          <p:nvPr/>
        </p:nvSpPr>
        <p:spPr>
          <a:xfrm flipH="true" flipV="false" rot="-4443930">
            <a:off x="13219078" y="1265526"/>
            <a:ext cx="1206211" cy="1858308"/>
          </a:xfrm>
          <a:custGeom>
            <a:avLst/>
            <a:gdLst/>
            <a:ahLst/>
            <a:cxnLst/>
            <a:rect r="r" b="b" t="t" l="l"/>
            <a:pathLst>
              <a:path h="1858308" w="1206211">
                <a:moveTo>
                  <a:pt x="1206211" y="0"/>
                </a:moveTo>
                <a:lnTo>
                  <a:pt x="0" y="0"/>
                </a:lnTo>
                <a:lnTo>
                  <a:pt x="0" y="1858308"/>
                </a:lnTo>
                <a:lnTo>
                  <a:pt x="1206211" y="1858308"/>
                </a:lnTo>
                <a:lnTo>
                  <a:pt x="1206211"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2" id="12"/>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3" id="13"/>
          <p:cNvSpPr txBox="true"/>
          <p:nvPr/>
        </p:nvSpPr>
        <p:spPr>
          <a:xfrm rot="0">
            <a:off x="1768272" y="3754366"/>
            <a:ext cx="8889798" cy="1227454"/>
          </a:xfrm>
          <a:prstGeom prst="rect">
            <a:avLst/>
          </a:prstGeom>
        </p:spPr>
        <p:txBody>
          <a:bodyPr anchor="t" rtlCol="false" tIns="0" lIns="0" bIns="0" rIns="0">
            <a:spAutoFit/>
          </a:bodyPr>
          <a:lstStyle/>
          <a:p>
            <a:pPr algn="l">
              <a:lnSpc>
                <a:spcPts val="9880"/>
              </a:lnSpc>
            </a:pPr>
            <a:r>
              <a:rPr lang="en-US" sz="7600">
                <a:solidFill>
                  <a:srgbClr val="FFFFFF"/>
                </a:solidFill>
                <a:latin typeface="Lemon Tuesday"/>
                <a:ea typeface="Lemon Tuesday"/>
                <a:cs typeface="Lemon Tuesday"/>
                <a:sym typeface="Lemon Tuesday"/>
              </a:rPr>
              <a:t>Assessment</a:t>
            </a:r>
          </a:p>
        </p:txBody>
      </p:sp>
      <p:sp>
        <p:nvSpPr>
          <p:cNvPr name="TextBox 14" id="14"/>
          <p:cNvSpPr txBox="true"/>
          <p:nvPr/>
        </p:nvSpPr>
        <p:spPr>
          <a:xfrm rot="0">
            <a:off x="1682590" y="5448545"/>
            <a:ext cx="7814392" cy="2114550"/>
          </a:xfrm>
          <a:prstGeom prst="rect">
            <a:avLst/>
          </a:prstGeom>
        </p:spPr>
        <p:txBody>
          <a:bodyPr anchor="t" rtlCol="false" tIns="0" lIns="0" bIns="0" rIns="0">
            <a:spAutoFit/>
          </a:bodyPr>
          <a:lstStyle/>
          <a:p>
            <a:pPr algn="l">
              <a:lnSpc>
                <a:spcPts val="3300"/>
              </a:lnSpc>
            </a:pPr>
            <a:r>
              <a:rPr lang="en-US" sz="3000">
                <a:solidFill>
                  <a:srgbClr val="FFFFFF"/>
                </a:solidFill>
                <a:latin typeface="Kalam Light"/>
                <a:ea typeface="Kalam Light"/>
                <a:cs typeface="Kalam Light"/>
                <a:sym typeface="Kalam Light"/>
              </a:rPr>
              <a:t>Every six weeks we will assess the children on the sounds and words they have been taught. We will use these assessments to choose the right reading level that matches their phonetic knowledge. </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Freeform 2" id="2"/>
          <p:cNvSpPr/>
          <p:nvPr/>
        </p:nvSpPr>
        <p:spPr>
          <a:xfrm flipH="false" flipV="false" rot="1741100">
            <a:off x="-1478921" y="9245623"/>
            <a:ext cx="6196717" cy="608405"/>
          </a:xfrm>
          <a:custGeom>
            <a:avLst/>
            <a:gdLst/>
            <a:ahLst/>
            <a:cxnLst/>
            <a:rect r="r" b="b" t="t" l="l"/>
            <a:pathLst>
              <a:path h="608405" w="6196717">
                <a:moveTo>
                  <a:pt x="0" y="0"/>
                </a:moveTo>
                <a:lnTo>
                  <a:pt x="6196717" y="0"/>
                </a:lnTo>
                <a:lnTo>
                  <a:pt x="6196717" y="608405"/>
                </a:lnTo>
                <a:lnTo>
                  <a:pt x="0" y="60840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747664">
            <a:off x="13232219" y="416221"/>
            <a:ext cx="6196717" cy="608405"/>
          </a:xfrm>
          <a:custGeom>
            <a:avLst/>
            <a:gdLst/>
            <a:ahLst/>
            <a:cxnLst/>
            <a:rect r="r" b="b" t="t" l="l"/>
            <a:pathLst>
              <a:path h="608405" w="6196717">
                <a:moveTo>
                  <a:pt x="0" y="0"/>
                </a:moveTo>
                <a:lnTo>
                  <a:pt x="6196718" y="0"/>
                </a:lnTo>
                <a:lnTo>
                  <a:pt x="6196718" y="608405"/>
                </a:lnTo>
                <a:lnTo>
                  <a:pt x="0" y="60840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4" id="4"/>
          <p:cNvSpPr/>
          <p:nvPr/>
        </p:nvSpPr>
        <p:spPr>
          <a:xfrm rot="0">
            <a:off x="-260267" y="-1735108"/>
            <a:ext cx="611028" cy="12022108"/>
          </a:xfrm>
          <a:prstGeom prst="rect">
            <a:avLst/>
          </a:prstGeom>
          <a:solidFill>
            <a:srgbClr val="BF977B"/>
          </a:solidFill>
        </p:spPr>
      </p:sp>
      <p:sp>
        <p:nvSpPr>
          <p:cNvPr name="AutoShape 5" id="5"/>
          <p:cNvSpPr/>
          <p:nvPr/>
        </p:nvSpPr>
        <p:spPr>
          <a:xfrm rot="0">
            <a:off x="17937239" y="0"/>
            <a:ext cx="350761" cy="10287000"/>
          </a:xfrm>
          <a:prstGeom prst="rect">
            <a:avLst/>
          </a:prstGeom>
          <a:solidFill>
            <a:srgbClr val="BF977B"/>
          </a:solidFill>
        </p:spPr>
      </p:sp>
      <p:sp>
        <p:nvSpPr>
          <p:cNvPr name="AutoShape 6" id="6"/>
          <p:cNvSpPr/>
          <p:nvPr/>
        </p:nvSpPr>
        <p:spPr>
          <a:xfrm rot="5400000">
            <a:off x="8968619" y="-8968619"/>
            <a:ext cx="350761" cy="18288000"/>
          </a:xfrm>
          <a:prstGeom prst="rect">
            <a:avLst/>
          </a:prstGeom>
          <a:solidFill>
            <a:srgbClr val="BF977B"/>
          </a:solidFill>
        </p:spPr>
      </p:sp>
      <p:sp>
        <p:nvSpPr>
          <p:cNvPr name="AutoShape 7" id="7"/>
          <p:cNvSpPr/>
          <p:nvPr/>
        </p:nvSpPr>
        <p:spPr>
          <a:xfrm rot="5400000">
            <a:off x="8968619" y="967619"/>
            <a:ext cx="350761" cy="18288000"/>
          </a:xfrm>
          <a:prstGeom prst="rect">
            <a:avLst/>
          </a:prstGeom>
          <a:solidFill>
            <a:srgbClr val="BF977B"/>
          </a:solidFill>
        </p:spPr>
      </p:sp>
      <p:grpSp>
        <p:nvGrpSpPr>
          <p:cNvPr name="Group 8" id="8"/>
          <p:cNvGrpSpPr>
            <a:grpSpLocks noChangeAspect="true"/>
          </p:cNvGrpSpPr>
          <p:nvPr/>
        </p:nvGrpSpPr>
        <p:grpSpPr>
          <a:xfrm rot="0">
            <a:off x="10024337" y="3376928"/>
            <a:ext cx="6012603" cy="2759258"/>
            <a:chOff x="-161290" y="232410"/>
            <a:chExt cx="12611100" cy="5787390"/>
          </a:xfrm>
        </p:grpSpPr>
        <p:sp>
          <p:nvSpPr>
            <p:cNvPr name="Freeform 9" id="9"/>
            <p:cNvSpPr/>
            <p:nvPr/>
          </p:nvSpPr>
          <p:spPr>
            <a:xfrm flipH="false" flipV="false" rot="0">
              <a:off x="-161290" y="232410"/>
              <a:ext cx="12611101" cy="5787390"/>
            </a:xfrm>
            <a:custGeom>
              <a:avLst/>
              <a:gdLst/>
              <a:ahLst/>
              <a:cxnLst/>
              <a:rect r="r" b="b" t="t" l="l"/>
              <a:pathLst>
                <a:path h="5787390" w="12611101">
                  <a:moveTo>
                    <a:pt x="12551410" y="2688590"/>
                  </a:moveTo>
                  <a:cubicBezTo>
                    <a:pt x="12498070" y="2100580"/>
                    <a:pt x="12113260" y="1581150"/>
                    <a:pt x="11629390" y="1242060"/>
                  </a:cubicBezTo>
                  <a:cubicBezTo>
                    <a:pt x="11145520" y="902970"/>
                    <a:pt x="10571480" y="721360"/>
                    <a:pt x="9999980" y="575310"/>
                  </a:cubicBezTo>
                  <a:cubicBezTo>
                    <a:pt x="8357870" y="157480"/>
                    <a:pt x="6649720" y="0"/>
                    <a:pt x="4958080" y="110490"/>
                  </a:cubicBezTo>
                  <a:cubicBezTo>
                    <a:pt x="3895090" y="123190"/>
                    <a:pt x="3690620" y="267970"/>
                    <a:pt x="2651760" y="491490"/>
                  </a:cubicBezTo>
                  <a:cubicBezTo>
                    <a:pt x="2020570" y="626110"/>
                    <a:pt x="1366520" y="817880"/>
                    <a:pt x="916940" y="1280160"/>
                  </a:cubicBezTo>
                  <a:cubicBezTo>
                    <a:pt x="0" y="2223770"/>
                    <a:pt x="400050" y="3919220"/>
                    <a:pt x="1418590" y="4751070"/>
                  </a:cubicBezTo>
                  <a:cubicBezTo>
                    <a:pt x="2437130" y="5582920"/>
                    <a:pt x="3836670" y="5750560"/>
                    <a:pt x="5152390" y="5767070"/>
                  </a:cubicBezTo>
                  <a:cubicBezTo>
                    <a:pt x="6744970" y="5787390"/>
                    <a:pt x="8346440" y="5632450"/>
                    <a:pt x="9888220" y="5229860"/>
                  </a:cubicBezTo>
                  <a:cubicBezTo>
                    <a:pt x="10535920" y="5060950"/>
                    <a:pt x="11187430" y="4839970"/>
                    <a:pt x="11710670" y="4423410"/>
                  </a:cubicBezTo>
                  <a:cubicBezTo>
                    <a:pt x="12232640" y="4005580"/>
                    <a:pt x="12611101" y="3355340"/>
                    <a:pt x="12551410" y="2688590"/>
                  </a:cubicBezTo>
                  <a:close/>
                </a:path>
              </a:pathLst>
            </a:custGeom>
            <a:blipFill>
              <a:blip r:embed="rId4"/>
              <a:stretch>
                <a:fillRect l="1327" t="-18586" r="-1327" b="-143384"/>
              </a:stretch>
            </a:blipFill>
          </p:spPr>
        </p:sp>
      </p:grpSp>
      <p:grpSp>
        <p:nvGrpSpPr>
          <p:cNvPr name="Group 10" id="10"/>
          <p:cNvGrpSpPr>
            <a:grpSpLocks noChangeAspect="true"/>
          </p:cNvGrpSpPr>
          <p:nvPr/>
        </p:nvGrpSpPr>
        <p:grpSpPr>
          <a:xfrm rot="0">
            <a:off x="2177561" y="3376928"/>
            <a:ext cx="6170691" cy="2831807"/>
            <a:chOff x="-161290" y="232410"/>
            <a:chExt cx="12611100" cy="5787390"/>
          </a:xfrm>
        </p:grpSpPr>
        <p:sp>
          <p:nvSpPr>
            <p:cNvPr name="Freeform 11" id="11"/>
            <p:cNvSpPr/>
            <p:nvPr/>
          </p:nvSpPr>
          <p:spPr>
            <a:xfrm flipH="false" flipV="false" rot="0">
              <a:off x="-161290" y="232410"/>
              <a:ext cx="12611101" cy="5787390"/>
            </a:xfrm>
            <a:custGeom>
              <a:avLst/>
              <a:gdLst/>
              <a:ahLst/>
              <a:cxnLst/>
              <a:rect r="r" b="b" t="t" l="l"/>
              <a:pathLst>
                <a:path h="5787390" w="12611101">
                  <a:moveTo>
                    <a:pt x="12551410" y="2688590"/>
                  </a:moveTo>
                  <a:cubicBezTo>
                    <a:pt x="12498070" y="2100580"/>
                    <a:pt x="12113260" y="1581150"/>
                    <a:pt x="11629390" y="1242060"/>
                  </a:cubicBezTo>
                  <a:cubicBezTo>
                    <a:pt x="11145520" y="902970"/>
                    <a:pt x="10571480" y="721360"/>
                    <a:pt x="9999980" y="575310"/>
                  </a:cubicBezTo>
                  <a:cubicBezTo>
                    <a:pt x="8357870" y="157480"/>
                    <a:pt x="6649720" y="0"/>
                    <a:pt x="4958080" y="110490"/>
                  </a:cubicBezTo>
                  <a:cubicBezTo>
                    <a:pt x="3895090" y="123190"/>
                    <a:pt x="3690620" y="267970"/>
                    <a:pt x="2651760" y="491490"/>
                  </a:cubicBezTo>
                  <a:cubicBezTo>
                    <a:pt x="2020570" y="626110"/>
                    <a:pt x="1366520" y="817880"/>
                    <a:pt x="916940" y="1280160"/>
                  </a:cubicBezTo>
                  <a:cubicBezTo>
                    <a:pt x="0" y="2223770"/>
                    <a:pt x="400050" y="3919220"/>
                    <a:pt x="1418590" y="4751070"/>
                  </a:cubicBezTo>
                  <a:cubicBezTo>
                    <a:pt x="2437130" y="5582920"/>
                    <a:pt x="3836670" y="5750560"/>
                    <a:pt x="5152390" y="5767070"/>
                  </a:cubicBezTo>
                  <a:cubicBezTo>
                    <a:pt x="6744970" y="5787390"/>
                    <a:pt x="8346440" y="5632450"/>
                    <a:pt x="9888220" y="5229860"/>
                  </a:cubicBezTo>
                  <a:cubicBezTo>
                    <a:pt x="10535920" y="5060950"/>
                    <a:pt x="11187430" y="4839970"/>
                    <a:pt x="11710670" y="4423410"/>
                  </a:cubicBezTo>
                  <a:cubicBezTo>
                    <a:pt x="12232640" y="4005580"/>
                    <a:pt x="12611101" y="3355340"/>
                    <a:pt x="12551410" y="2688590"/>
                  </a:cubicBezTo>
                  <a:close/>
                </a:path>
              </a:pathLst>
            </a:custGeom>
            <a:blipFill>
              <a:blip r:embed="rId5"/>
              <a:stretch>
                <a:fillRect l="1327" t="-20660" r="-1327" b="-81743"/>
              </a:stretch>
            </a:blipFill>
          </p:spPr>
        </p:sp>
      </p:grpSp>
      <p:sp>
        <p:nvSpPr>
          <p:cNvPr name="Freeform 12" id="12"/>
          <p:cNvSpPr/>
          <p:nvPr/>
        </p:nvSpPr>
        <p:spPr>
          <a:xfrm flipH="false" flipV="false" rot="0">
            <a:off x="4714498" y="2392326"/>
            <a:ext cx="619263" cy="1266151"/>
          </a:xfrm>
          <a:custGeom>
            <a:avLst/>
            <a:gdLst/>
            <a:ahLst/>
            <a:cxnLst/>
            <a:rect r="r" b="b" t="t" l="l"/>
            <a:pathLst>
              <a:path h="1266151" w="619263">
                <a:moveTo>
                  <a:pt x="0" y="0"/>
                </a:moveTo>
                <a:lnTo>
                  <a:pt x="619263" y="0"/>
                </a:lnTo>
                <a:lnTo>
                  <a:pt x="619263" y="1266150"/>
                </a:lnTo>
                <a:lnTo>
                  <a:pt x="0" y="126615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3" id="13"/>
          <p:cNvSpPr/>
          <p:nvPr/>
        </p:nvSpPr>
        <p:spPr>
          <a:xfrm flipH="false" flipV="false" rot="0">
            <a:off x="12721006" y="2392326"/>
            <a:ext cx="619263" cy="1266151"/>
          </a:xfrm>
          <a:custGeom>
            <a:avLst/>
            <a:gdLst/>
            <a:ahLst/>
            <a:cxnLst/>
            <a:rect r="r" b="b" t="t" l="l"/>
            <a:pathLst>
              <a:path h="1266151" w="619263">
                <a:moveTo>
                  <a:pt x="0" y="0"/>
                </a:moveTo>
                <a:lnTo>
                  <a:pt x="619263" y="0"/>
                </a:lnTo>
                <a:lnTo>
                  <a:pt x="619263" y="1266150"/>
                </a:lnTo>
                <a:lnTo>
                  <a:pt x="0" y="126615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14" id="14"/>
          <p:cNvSpPr txBox="true"/>
          <p:nvPr/>
        </p:nvSpPr>
        <p:spPr>
          <a:xfrm rot="0">
            <a:off x="1751680" y="6627834"/>
            <a:ext cx="6864365" cy="450215"/>
          </a:xfrm>
          <a:prstGeom prst="rect">
            <a:avLst/>
          </a:prstGeom>
        </p:spPr>
        <p:txBody>
          <a:bodyPr anchor="t" rtlCol="false" tIns="0" lIns="0" bIns="0" rIns="0">
            <a:spAutoFit/>
          </a:bodyPr>
          <a:lstStyle/>
          <a:p>
            <a:pPr algn="ctr">
              <a:lnSpc>
                <a:spcPts val="3520"/>
              </a:lnSpc>
            </a:pPr>
            <a:r>
              <a:rPr lang="en-US" sz="3200">
                <a:solidFill>
                  <a:srgbClr val="FFFFFF"/>
                </a:solidFill>
                <a:latin typeface="Kalam Bold"/>
                <a:ea typeface="Kalam Bold"/>
                <a:cs typeface="Kalam Bold"/>
                <a:sym typeface="Kalam Bold"/>
              </a:rPr>
              <a:t>Decodable Book</a:t>
            </a:r>
          </a:p>
        </p:txBody>
      </p:sp>
      <p:sp>
        <p:nvSpPr>
          <p:cNvPr name="TextBox 15" id="15"/>
          <p:cNvSpPr txBox="true"/>
          <p:nvPr/>
        </p:nvSpPr>
        <p:spPr>
          <a:xfrm rot="0">
            <a:off x="9598455" y="6627834"/>
            <a:ext cx="6864365" cy="450215"/>
          </a:xfrm>
          <a:prstGeom prst="rect">
            <a:avLst/>
          </a:prstGeom>
        </p:spPr>
        <p:txBody>
          <a:bodyPr anchor="t" rtlCol="false" tIns="0" lIns="0" bIns="0" rIns="0">
            <a:spAutoFit/>
          </a:bodyPr>
          <a:lstStyle/>
          <a:p>
            <a:pPr algn="ctr">
              <a:lnSpc>
                <a:spcPts val="3520"/>
              </a:lnSpc>
            </a:pPr>
            <a:r>
              <a:rPr lang="en-US" sz="3200">
                <a:solidFill>
                  <a:srgbClr val="FFFFFF"/>
                </a:solidFill>
                <a:latin typeface="Kalam Bold"/>
                <a:ea typeface="Kalam Bold"/>
                <a:cs typeface="Kalam Bold"/>
                <a:sym typeface="Kalam Bold"/>
              </a:rPr>
              <a:t>Sharing Books</a:t>
            </a:r>
          </a:p>
        </p:txBody>
      </p:sp>
      <p:sp>
        <p:nvSpPr>
          <p:cNvPr name="TextBox 16" id="16"/>
          <p:cNvSpPr txBox="true"/>
          <p:nvPr/>
        </p:nvSpPr>
        <p:spPr>
          <a:xfrm rot="0">
            <a:off x="1751680" y="7486252"/>
            <a:ext cx="6864365" cy="857250"/>
          </a:xfrm>
          <a:prstGeom prst="rect">
            <a:avLst/>
          </a:prstGeom>
        </p:spPr>
        <p:txBody>
          <a:bodyPr anchor="t" rtlCol="false" tIns="0" lIns="0" bIns="0" rIns="0">
            <a:spAutoFit/>
          </a:bodyPr>
          <a:lstStyle/>
          <a:p>
            <a:pPr algn="ctr">
              <a:lnSpc>
                <a:spcPts val="3300"/>
              </a:lnSpc>
            </a:pPr>
            <a:r>
              <a:rPr lang="en-US" sz="3000">
                <a:solidFill>
                  <a:srgbClr val="FFFFFF"/>
                </a:solidFill>
                <a:latin typeface="Kalam Light"/>
                <a:ea typeface="Kalam Light"/>
                <a:cs typeface="Kalam Light"/>
                <a:sym typeface="Kalam Light"/>
              </a:rPr>
              <a:t>This book is matched to the child’s phonic stage that they can read independently.</a:t>
            </a:r>
          </a:p>
        </p:txBody>
      </p:sp>
      <p:sp>
        <p:nvSpPr>
          <p:cNvPr name="TextBox 17" id="17"/>
          <p:cNvSpPr txBox="true"/>
          <p:nvPr/>
        </p:nvSpPr>
        <p:spPr>
          <a:xfrm rot="0">
            <a:off x="9260471" y="7486252"/>
            <a:ext cx="7540335" cy="857250"/>
          </a:xfrm>
          <a:prstGeom prst="rect">
            <a:avLst/>
          </a:prstGeom>
        </p:spPr>
        <p:txBody>
          <a:bodyPr anchor="t" rtlCol="false" tIns="0" lIns="0" bIns="0" rIns="0">
            <a:spAutoFit/>
          </a:bodyPr>
          <a:lstStyle/>
          <a:p>
            <a:pPr algn="ctr">
              <a:lnSpc>
                <a:spcPts val="3300"/>
              </a:lnSpc>
            </a:pPr>
            <a:r>
              <a:rPr lang="en-US" sz="3000">
                <a:solidFill>
                  <a:srgbClr val="FFFFFF"/>
                </a:solidFill>
                <a:latin typeface="Kalam Light"/>
                <a:ea typeface="Kalam Light"/>
                <a:cs typeface="Kalam Light"/>
                <a:sym typeface="Kalam Light"/>
              </a:rPr>
              <a:t>This is a book that your child can talk about and enjoy with you. </a:t>
            </a:r>
          </a:p>
        </p:txBody>
      </p:sp>
      <p:sp>
        <p:nvSpPr>
          <p:cNvPr name="TextBox 18" id="18"/>
          <p:cNvSpPr txBox="true"/>
          <p:nvPr/>
        </p:nvSpPr>
        <p:spPr>
          <a:xfrm rot="0">
            <a:off x="5846157" y="1267694"/>
            <a:ext cx="6631572" cy="1227454"/>
          </a:xfrm>
          <a:prstGeom prst="rect">
            <a:avLst/>
          </a:prstGeom>
        </p:spPr>
        <p:txBody>
          <a:bodyPr anchor="t" rtlCol="false" tIns="0" lIns="0" bIns="0" rIns="0">
            <a:spAutoFit/>
          </a:bodyPr>
          <a:lstStyle/>
          <a:p>
            <a:pPr algn="ctr">
              <a:lnSpc>
                <a:spcPts val="9880"/>
              </a:lnSpc>
            </a:pPr>
            <a:r>
              <a:rPr lang="en-US" sz="7600">
                <a:solidFill>
                  <a:srgbClr val="FFFFFF"/>
                </a:solidFill>
                <a:latin typeface="Lemon Tuesday"/>
                <a:ea typeface="Lemon Tuesday"/>
                <a:cs typeface="Lemon Tuesday"/>
                <a:sym typeface="Lemon Tuesday"/>
              </a:rPr>
              <a:t>Reading Books</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AutoShape 2" id="2"/>
          <p:cNvSpPr/>
          <p:nvPr/>
        </p:nvSpPr>
        <p:spPr>
          <a:xfrm rot="0">
            <a:off x="0" y="0"/>
            <a:ext cx="350761" cy="10287000"/>
          </a:xfrm>
          <a:prstGeom prst="rect">
            <a:avLst/>
          </a:prstGeom>
          <a:solidFill>
            <a:srgbClr val="BF977B"/>
          </a:solidFill>
        </p:spPr>
      </p:sp>
      <p:sp>
        <p:nvSpPr>
          <p:cNvPr name="AutoShape 3" id="3"/>
          <p:cNvSpPr/>
          <p:nvPr/>
        </p:nvSpPr>
        <p:spPr>
          <a:xfrm rot="0">
            <a:off x="17937239" y="0"/>
            <a:ext cx="350761" cy="10287000"/>
          </a:xfrm>
          <a:prstGeom prst="rect">
            <a:avLst/>
          </a:prstGeom>
          <a:solidFill>
            <a:srgbClr val="BF977B"/>
          </a:solidFill>
        </p:spPr>
      </p:sp>
      <p:sp>
        <p:nvSpPr>
          <p:cNvPr name="Freeform 4" id="4"/>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6" id="6"/>
          <p:cNvSpPr/>
          <p:nvPr/>
        </p:nvSpPr>
        <p:spPr>
          <a:xfrm rot="5400000">
            <a:off x="8968619" y="-8968619"/>
            <a:ext cx="350761" cy="18288000"/>
          </a:xfrm>
          <a:prstGeom prst="rect">
            <a:avLst/>
          </a:prstGeom>
          <a:solidFill>
            <a:srgbClr val="BF977B"/>
          </a:solidFill>
        </p:spPr>
      </p:sp>
      <p:sp>
        <p:nvSpPr>
          <p:cNvPr name="Freeform 7" id="7"/>
          <p:cNvSpPr/>
          <p:nvPr/>
        </p:nvSpPr>
        <p:spPr>
          <a:xfrm flipH="false" flipV="false" rot="343461">
            <a:off x="9626638" y="9074610"/>
            <a:ext cx="6249119" cy="727170"/>
          </a:xfrm>
          <a:custGeom>
            <a:avLst/>
            <a:gdLst/>
            <a:ahLst/>
            <a:cxnLst/>
            <a:rect r="r" b="b" t="t" l="l"/>
            <a:pathLst>
              <a:path h="727170" w="6249119">
                <a:moveTo>
                  <a:pt x="0" y="0"/>
                </a:moveTo>
                <a:lnTo>
                  <a:pt x="6249118" y="0"/>
                </a:lnTo>
                <a:lnTo>
                  <a:pt x="6249118" y="727170"/>
                </a:lnTo>
                <a:lnTo>
                  <a:pt x="0" y="72717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AutoShape 8" id="8"/>
          <p:cNvSpPr/>
          <p:nvPr/>
        </p:nvSpPr>
        <p:spPr>
          <a:xfrm rot="5400000">
            <a:off x="8968619" y="967619"/>
            <a:ext cx="350761" cy="18288000"/>
          </a:xfrm>
          <a:prstGeom prst="rect">
            <a:avLst/>
          </a:prstGeom>
          <a:solidFill>
            <a:srgbClr val="BF977B"/>
          </a:solidFill>
        </p:spPr>
      </p:sp>
      <p:sp>
        <p:nvSpPr>
          <p:cNvPr name="Freeform 9" id="9"/>
          <p:cNvSpPr/>
          <p:nvPr/>
        </p:nvSpPr>
        <p:spPr>
          <a:xfrm flipH="true" flipV="false" rot="-4443930">
            <a:off x="13219078" y="1265526"/>
            <a:ext cx="1206211" cy="1858308"/>
          </a:xfrm>
          <a:custGeom>
            <a:avLst/>
            <a:gdLst/>
            <a:ahLst/>
            <a:cxnLst/>
            <a:rect r="r" b="b" t="t" l="l"/>
            <a:pathLst>
              <a:path h="1858308" w="1206211">
                <a:moveTo>
                  <a:pt x="1206211" y="0"/>
                </a:moveTo>
                <a:lnTo>
                  <a:pt x="0" y="0"/>
                </a:lnTo>
                <a:lnTo>
                  <a:pt x="0" y="1858308"/>
                </a:lnTo>
                <a:lnTo>
                  <a:pt x="1206211" y="1858308"/>
                </a:lnTo>
                <a:lnTo>
                  <a:pt x="1206211"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0">
            <a:off x="8916611" y="2383903"/>
            <a:ext cx="8709015" cy="6197134"/>
          </a:xfrm>
          <a:custGeom>
            <a:avLst/>
            <a:gdLst/>
            <a:ahLst/>
            <a:cxnLst/>
            <a:rect r="r" b="b" t="t" l="l"/>
            <a:pathLst>
              <a:path h="6197134" w="8709015">
                <a:moveTo>
                  <a:pt x="0" y="0"/>
                </a:moveTo>
                <a:lnTo>
                  <a:pt x="8709015" y="0"/>
                </a:lnTo>
                <a:lnTo>
                  <a:pt x="8709015" y="6197133"/>
                </a:lnTo>
                <a:lnTo>
                  <a:pt x="0" y="6197133"/>
                </a:lnTo>
                <a:lnTo>
                  <a:pt x="0" y="0"/>
                </a:lnTo>
                <a:close/>
              </a:path>
            </a:pathLst>
          </a:custGeom>
          <a:blipFill>
            <a:blip r:embed="rId10"/>
            <a:stretch>
              <a:fillRect l="0" t="0" r="0" b="0"/>
            </a:stretch>
          </a:blipFill>
        </p:spPr>
      </p:sp>
      <p:sp>
        <p:nvSpPr>
          <p:cNvPr name="TextBox 12" id="12"/>
          <p:cNvSpPr txBox="true"/>
          <p:nvPr/>
        </p:nvSpPr>
        <p:spPr>
          <a:xfrm rot="0">
            <a:off x="445962" y="2953500"/>
            <a:ext cx="8375448" cy="1227454"/>
          </a:xfrm>
          <a:prstGeom prst="rect">
            <a:avLst/>
          </a:prstGeom>
        </p:spPr>
        <p:txBody>
          <a:bodyPr anchor="t" rtlCol="false" tIns="0" lIns="0" bIns="0" rIns="0">
            <a:spAutoFit/>
          </a:bodyPr>
          <a:lstStyle/>
          <a:p>
            <a:pPr algn="ctr">
              <a:lnSpc>
                <a:spcPts val="9880"/>
              </a:lnSpc>
            </a:pPr>
            <a:r>
              <a:rPr lang="en-US" sz="7600">
                <a:solidFill>
                  <a:srgbClr val="FFFFFF"/>
                </a:solidFill>
                <a:latin typeface="Lemon Tuesday"/>
                <a:ea typeface="Lemon Tuesday"/>
                <a:cs typeface="Lemon Tuesday"/>
                <a:sym typeface="Lemon Tuesday"/>
              </a:rPr>
              <a:t>Wordless Books</a:t>
            </a:r>
          </a:p>
        </p:txBody>
      </p:sp>
      <p:sp>
        <p:nvSpPr>
          <p:cNvPr name="TextBox 13" id="13"/>
          <p:cNvSpPr txBox="true"/>
          <p:nvPr/>
        </p:nvSpPr>
        <p:spPr>
          <a:xfrm rot="0">
            <a:off x="787894" y="4809749"/>
            <a:ext cx="7814392" cy="3371850"/>
          </a:xfrm>
          <a:prstGeom prst="rect">
            <a:avLst/>
          </a:prstGeom>
        </p:spPr>
        <p:txBody>
          <a:bodyPr anchor="t" rtlCol="false" tIns="0" lIns="0" bIns="0" rIns="0">
            <a:spAutoFit/>
          </a:bodyPr>
          <a:lstStyle/>
          <a:p>
            <a:pPr algn="ctr">
              <a:lnSpc>
                <a:spcPts val="3300"/>
              </a:lnSpc>
            </a:pPr>
            <a:r>
              <a:rPr lang="en-US" sz="3000">
                <a:solidFill>
                  <a:srgbClr val="FFFFFF"/>
                </a:solidFill>
                <a:latin typeface="Kalam Light"/>
                <a:ea typeface="Kalam Light"/>
                <a:cs typeface="Kalam Light"/>
                <a:sym typeface="Kalam Light"/>
              </a:rPr>
              <a:t>During the first few weeks most children will have books without, or with very few, words. </a:t>
            </a:r>
          </a:p>
          <a:p>
            <a:pPr algn="ctr">
              <a:lnSpc>
                <a:spcPts val="3300"/>
              </a:lnSpc>
            </a:pPr>
            <a:r>
              <a:rPr lang="en-US" sz="3000">
                <a:solidFill>
                  <a:srgbClr val="FFFFFF"/>
                </a:solidFill>
                <a:latin typeface="Kalam Light"/>
                <a:ea typeface="Kalam Light"/>
                <a:cs typeface="Kalam Light"/>
                <a:sym typeface="Kalam Light"/>
              </a:rPr>
              <a:t>This encourages children to understand the patterns of stories.</a:t>
            </a:r>
          </a:p>
          <a:p>
            <a:pPr algn="ctr">
              <a:lnSpc>
                <a:spcPts val="3300"/>
              </a:lnSpc>
            </a:pPr>
            <a:r>
              <a:rPr lang="en-US" sz="3000">
                <a:solidFill>
                  <a:srgbClr val="FFFFFF"/>
                </a:solidFill>
                <a:latin typeface="Kalam Light"/>
                <a:ea typeface="Kalam Light"/>
                <a:cs typeface="Kalam Light"/>
                <a:sym typeface="Kalam Light"/>
              </a:rPr>
              <a:t>Encourage your child to create a story. Question your child about the pictures. Play I spy for oral blending. </a:t>
            </a:r>
          </a:p>
          <a:p>
            <a:pPr algn="ctr">
              <a:lnSpc>
                <a:spcPts val="3300"/>
              </a:lnSpc>
            </a:pPr>
            <a:r>
              <a:rPr lang="en-US" sz="3000">
                <a:solidFill>
                  <a:srgbClr val="FFFFFF"/>
                </a:solidFill>
                <a:latin typeface="Kalam Light"/>
                <a:ea typeface="Kalam Light"/>
                <a:cs typeface="Kalam Light"/>
                <a:sym typeface="Kalam Light"/>
              </a:rPr>
              <a:t>e.g. I spy with my little eye a c-a-t</a:t>
            </a: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AutoShape 2" id="2"/>
          <p:cNvSpPr/>
          <p:nvPr/>
        </p:nvSpPr>
        <p:spPr>
          <a:xfrm rot="0">
            <a:off x="0" y="0"/>
            <a:ext cx="350761" cy="10287000"/>
          </a:xfrm>
          <a:prstGeom prst="rect">
            <a:avLst/>
          </a:prstGeom>
          <a:solidFill>
            <a:srgbClr val="BF977B"/>
          </a:solidFill>
        </p:spPr>
      </p:sp>
      <p:sp>
        <p:nvSpPr>
          <p:cNvPr name="AutoShape 3" id="3"/>
          <p:cNvSpPr/>
          <p:nvPr/>
        </p:nvSpPr>
        <p:spPr>
          <a:xfrm rot="0">
            <a:off x="17937239" y="0"/>
            <a:ext cx="350761" cy="10287000"/>
          </a:xfrm>
          <a:prstGeom prst="rect">
            <a:avLst/>
          </a:prstGeom>
          <a:solidFill>
            <a:srgbClr val="BF977B"/>
          </a:solidFill>
        </p:spPr>
      </p:sp>
      <p:sp>
        <p:nvSpPr>
          <p:cNvPr name="Freeform 4" id="4"/>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6" id="6"/>
          <p:cNvSpPr/>
          <p:nvPr/>
        </p:nvSpPr>
        <p:spPr>
          <a:xfrm rot="5400000">
            <a:off x="8968619" y="-8968619"/>
            <a:ext cx="350761" cy="18288000"/>
          </a:xfrm>
          <a:prstGeom prst="rect">
            <a:avLst/>
          </a:prstGeom>
          <a:solidFill>
            <a:srgbClr val="BF977B"/>
          </a:solidFill>
        </p:spPr>
      </p:sp>
      <p:sp>
        <p:nvSpPr>
          <p:cNvPr name="Freeform 7" id="7"/>
          <p:cNvSpPr/>
          <p:nvPr/>
        </p:nvSpPr>
        <p:spPr>
          <a:xfrm flipH="false" flipV="false" rot="343461">
            <a:off x="10675254" y="9250078"/>
            <a:ext cx="5191729" cy="604129"/>
          </a:xfrm>
          <a:custGeom>
            <a:avLst/>
            <a:gdLst/>
            <a:ahLst/>
            <a:cxnLst/>
            <a:rect r="r" b="b" t="t" l="l"/>
            <a:pathLst>
              <a:path h="604129" w="5191729">
                <a:moveTo>
                  <a:pt x="0" y="0"/>
                </a:moveTo>
                <a:lnTo>
                  <a:pt x="5191729" y="0"/>
                </a:lnTo>
                <a:lnTo>
                  <a:pt x="5191729" y="604129"/>
                </a:lnTo>
                <a:lnTo>
                  <a:pt x="0" y="60412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AutoShape 8" id="8"/>
          <p:cNvSpPr/>
          <p:nvPr/>
        </p:nvSpPr>
        <p:spPr>
          <a:xfrm rot="5400000">
            <a:off x="8968619" y="967619"/>
            <a:ext cx="350761" cy="18288000"/>
          </a:xfrm>
          <a:prstGeom prst="rect">
            <a:avLst/>
          </a:prstGeom>
          <a:solidFill>
            <a:srgbClr val="BF977B"/>
          </a:solidFill>
        </p:spPr>
      </p:sp>
      <p:sp>
        <p:nvSpPr>
          <p:cNvPr name="Freeform 9" id="9"/>
          <p:cNvSpPr/>
          <p:nvPr/>
        </p:nvSpPr>
        <p:spPr>
          <a:xfrm flipH="false" flipV="false" rot="0">
            <a:off x="10876583" y="1811101"/>
            <a:ext cx="5604808" cy="7673696"/>
          </a:xfrm>
          <a:custGeom>
            <a:avLst/>
            <a:gdLst/>
            <a:ahLst/>
            <a:cxnLst/>
            <a:rect r="r" b="b" t="t" l="l"/>
            <a:pathLst>
              <a:path h="7673696" w="5604808">
                <a:moveTo>
                  <a:pt x="0" y="0"/>
                </a:moveTo>
                <a:lnTo>
                  <a:pt x="5604808" y="0"/>
                </a:lnTo>
                <a:lnTo>
                  <a:pt x="5604808" y="7673697"/>
                </a:lnTo>
                <a:lnTo>
                  <a:pt x="0" y="7673697"/>
                </a:lnTo>
                <a:lnTo>
                  <a:pt x="0" y="0"/>
                </a:lnTo>
                <a:close/>
              </a:path>
            </a:pathLst>
          </a:custGeom>
          <a:blipFill>
            <a:blip r:embed="rId6"/>
            <a:stretch>
              <a:fillRect l="0" t="0" r="0" b="0"/>
            </a:stretch>
          </a:blipFill>
        </p:spPr>
      </p:sp>
      <p:sp>
        <p:nvSpPr>
          <p:cNvPr name="Freeform 10" id="10"/>
          <p:cNvSpPr/>
          <p:nvPr/>
        </p:nvSpPr>
        <p:spPr>
          <a:xfrm flipH="true" flipV="false" rot="-4443930">
            <a:off x="13336243" y="514651"/>
            <a:ext cx="1206211" cy="1858308"/>
          </a:xfrm>
          <a:custGeom>
            <a:avLst/>
            <a:gdLst/>
            <a:ahLst/>
            <a:cxnLst/>
            <a:rect r="r" b="b" t="t" l="l"/>
            <a:pathLst>
              <a:path h="1858308" w="1206211">
                <a:moveTo>
                  <a:pt x="1206211" y="0"/>
                </a:moveTo>
                <a:lnTo>
                  <a:pt x="0" y="0"/>
                </a:lnTo>
                <a:lnTo>
                  <a:pt x="0" y="1858307"/>
                </a:lnTo>
                <a:lnTo>
                  <a:pt x="1206211" y="1858307"/>
                </a:lnTo>
                <a:lnTo>
                  <a:pt x="1206211"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1" id="11"/>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2" id="12"/>
          <p:cNvSpPr txBox="true"/>
          <p:nvPr/>
        </p:nvSpPr>
        <p:spPr>
          <a:xfrm rot="0">
            <a:off x="1028700" y="1802246"/>
            <a:ext cx="9629370" cy="1227454"/>
          </a:xfrm>
          <a:prstGeom prst="rect">
            <a:avLst/>
          </a:prstGeom>
        </p:spPr>
        <p:txBody>
          <a:bodyPr anchor="t" rtlCol="false" tIns="0" lIns="0" bIns="0" rIns="0">
            <a:spAutoFit/>
          </a:bodyPr>
          <a:lstStyle/>
          <a:p>
            <a:pPr algn="l">
              <a:lnSpc>
                <a:spcPts val="9880"/>
              </a:lnSpc>
            </a:pPr>
            <a:r>
              <a:rPr lang="en-US" sz="7600">
                <a:solidFill>
                  <a:srgbClr val="FFFFFF"/>
                </a:solidFill>
                <a:latin typeface="Lemon Tuesday"/>
                <a:ea typeface="Lemon Tuesday"/>
                <a:cs typeface="Lemon Tuesday"/>
                <a:sym typeface="Lemon Tuesday"/>
              </a:rPr>
              <a:t>Phonics Home Learning</a:t>
            </a:r>
          </a:p>
        </p:txBody>
      </p:sp>
      <p:sp>
        <p:nvSpPr>
          <p:cNvPr name="TextBox 13" id="13"/>
          <p:cNvSpPr txBox="true"/>
          <p:nvPr/>
        </p:nvSpPr>
        <p:spPr>
          <a:xfrm rot="0">
            <a:off x="1030556" y="3226440"/>
            <a:ext cx="8889798" cy="88836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Every Friday a sheet will be added to your child's book</a:t>
            </a:r>
          </a:p>
        </p:txBody>
      </p:sp>
      <p:sp>
        <p:nvSpPr>
          <p:cNvPr name="TextBox 14" id="14"/>
          <p:cNvSpPr txBox="true"/>
          <p:nvPr/>
        </p:nvSpPr>
        <p:spPr>
          <a:xfrm rot="0">
            <a:off x="1030556" y="4440322"/>
            <a:ext cx="7814392" cy="5048250"/>
          </a:xfrm>
          <a:prstGeom prst="rect">
            <a:avLst/>
          </a:prstGeom>
        </p:spPr>
        <p:txBody>
          <a:bodyPr anchor="t" rtlCol="false" tIns="0" lIns="0" bIns="0" rIns="0">
            <a:spAutoFit/>
          </a:bodyPr>
          <a:lstStyle/>
          <a:p>
            <a:pPr algn="l">
              <a:lnSpc>
                <a:spcPts val="3300"/>
              </a:lnSpc>
            </a:pPr>
            <a:r>
              <a:rPr lang="en-US" sz="3000">
                <a:solidFill>
                  <a:srgbClr val="FFFFFF"/>
                </a:solidFill>
                <a:latin typeface="Kalam Light"/>
                <a:ea typeface="Kalam Light"/>
                <a:cs typeface="Kalam Light"/>
                <a:sym typeface="Kalam Light"/>
              </a:rPr>
              <a:t>Phonemes- Say sound and mnemonic e.g i i iguana, i </a:t>
            </a:r>
          </a:p>
          <a:p>
            <a:pPr algn="l">
              <a:lnSpc>
                <a:spcPts val="3300"/>
              </a:lnSpc>
            </a:pPr>
          </a:p>
          <a:p>
            <a:pPr algn="l">
              <a:lnSpc>
                <a:spcPts val="3300"/>
              </a:lnSpc>
            </a:pPr>
            <a:r>
              <a:rPr lang="en-US" sz="3000">
                <a:solidFill>
                  <a:srgbClr val="FFFFFF"/>
                </a:solidFill>
                <a:latin typeface="Kalam Light"/>
                <a:ea typeface="Kalam Light"/>
                <a:cs typeface="Kalam Light"/>
                <a:sym typeface="Kalam Light"/>
              </a:rPr>
              <a:t>Initial Sounds- Say each word, can your child say the first sound</a:t>
            </a:r>
          </a:p>
          <a:p>
            <a:pPr algn="l">
              <a:lnSpc>
                <a:spcPts val="3300"/>
              </a:lnSpc>
            </a:pPr>
          </a:p>
          <a:p>
            <a:pPr algn="l">
              <a:lnSpc>
                <a:spcPts val="3300"/>
              </a:lnSpc>
            </a:pPr>
            <a:r>
              <a:rPr lang="en-US" sz="3000">
                <a:solidFill>
                  <a:srgbClr val="FFFFFF"/>
                </a:solidFill>
                <a:latin typeface="Kalam Light"/>
                <a:ea typeface="Kalam Light"/>
                <a:cs typeface="Kalam Light"/>
                <a:sym typeface="Kalam Light"/>
              </a:rPr>
              <a:t>Oral Blending- Say each sound, can your child repeat them and blend them together to say the word</a:t>
            </a:r>
          </a:p>
          <a:p>
            <a:pPr algn="l">
              <a:lnSpc>
                <a:spcPts val="3300"/>
              </a:lnSpc>
            </a:pPr>
          </a:p>
          <a:p>
            <a:pPr algn="l">
              <a:lnSpc>
                <a:spcPts val="3300"/>
              </a:lnSpc>
            </a:pPr>
            <a:r>
              <a:rPr lang="en-US" sz="3000">
                <a:solidFill>
                  <a:srgbClr val="FFFFFF"/>
                </a:solidFill>
                <a:latin typeface="Kalam Light"/>
                <a:ea typeface="Kalam Light"/>
                <a:cs typeface="Kalam Light"/>
                <a:sym typeface="Kalam Light"/>
              </a:rPr>
              <a:t>Reading- Can your child say each sound and blend them together. </a:t>
            </a: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AutoShape 2" id="2"/>
          <p:cNvSpPr/>
          <p:nvPr/>
        </p:nvSpPr>
        <p:spPr>
          <a:xfrm rot="0">
            <a:off x="0" y="0"/>
            <a:ext cx="350761" cy="10287000"/>
          </a:xfrm>
          <a:prstGeom prst="rect">
            <a:avLst/>
          </a:prstGeom>
          <a:solidFill>
            <a:srgbClr val="BF977B"/>
          </a:solidFill>
        </p:spPr>
      </p:sp>
      <p:sp>
        <p:nvSpPr>
          <p:cNvPr name="AutoShape 3" id="3"/>
          <p:cNvSpPr/>
          <p:nvPr/>
        </p:nvSpPr>
        <p:spPr>
          <a:xfrm rot="0">
            <a:off x="17937239" y="0"/>
            <a:ext cx="350761" cy="10287000"/>
          </a:xfrm>
          <a:prstGeom prst="rect">
            <a:avLst/>
          </a:prstGeom>
          <a:solidFill>
            <a:srgbClr val="BF977B"/>
          </a:solidFill>
        </p:spPr>
      </p:sp>
      <p:sp>
        <p:nvSpPr>
          <p:cNvPr name="Freeform 4" id="4"/>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6" id="6"/>
          <p:cNvSpPr/>
          <p:nvPr/>
        </p:nvSpPr>
        <p:spPr>
          <a:xfrm rot="5400000">
            <a:off x="8968619" y="-8968619"/>
            <a:ext cx="350761" cy="18288000"/>
          </a:xfrm>
          <a:prstGeom prst="rect">
            <a:avLst/>
          </a:prstGeom>
          <a:solidFill>
            <a:srgbClr val="BF977B"/>
          </a:solidFill>
        </p:spPr>
      </p:sp>
      <p:sp>
        <p:nvSpPr>
          <p:cNvPr name="Freeform 7" id="7"/>
          <p:cNvSpPr/>
          <p:nvPr/>
        </p:nvSpPr>
        <p:spPr>
          <a:xfrm flipH="false" flipV="false" rot="343461">
            <a:off x="10675254" y="9250078"/>
            <a:ext cx="5191729" cy="604129"/>
          </a:xfrm>
          <a:custGeom>
            <a:avLst/>
            <a:gdLst/>
            <a:ahLst/>
            <a:cxnLst/>
            <a:rect r="r" b="b" t="t" l="l"/>
            <a:pathLst>
              <a:path h="604129" w="5191729">
                <a:moveTo>
                  <a:pt x="0" y="0"/>
                </a:moveTo>
                <a:lnTo>
                  <a:pt x="5191729" y="0"/>
                </a:lnTo>
                <a:lnTo>
                  <a:pt x="5191729" y="604129"/>
                </a:lnTo>
                <a:lnTo>
                  <a:pt x="0" y="60412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AutoShape 8" id="8"/>
          <p:cNvSpPr/>
          <p:nvPr/>
        </p:nvSpPr>
        <p:spPr>
          <a:xfrm rot="5400000">
            <a:off x="8968619" y="967619"/>
            <a:ext cx="350761" cy="18288000"/>
          </a:xfrm>
          <a:prstGeom prst="rect">
            <a:avLst/>
          </a:prstGeom>
          <a:solidFill>
            <a:srgbClr val="BF977B"/>
          </a:solidFill>
        </p:spPr>
      </p:sp>
      <p:sp>
        <p:nvSpPr>
          <p:cNvPr name="Freeform 9" id="9"/>
          <p:cNvSpPr/>
          <p:nvPr/>
        </p:nvSpPr>
        <p:spPr>
          <a:xfrm flipH="false" flipV="false" rot="0">
            <a:off x="10876583" y="1811101"/>
            <a:ext cx="5604808" cy="7673696"/>
          </a:xfrm>
          <a:custGeom>
            <a:avLst/>
            <a:gdLst/>
            <a:ahLst/>
            <a:cxnLst/>
            <a:rect r="r" b="b" t="t" l="l"/>
            <a:pathLst>
              <a:path h="7673696" w="5604808">
                <a:moveTo>
                  <a:pt x="0" y="0"/>
                </a:moveTo>
                <a:lnTo>
                  <a:pt x="5604808" y="0"/>
                </a:lnTo>
                <a:lnTo>
                  <a:pt x="5604808" y="7673697"/>
                </a:lnTo>
                <a:lnTo>
                  <a:pt x="0" y="7673697"/>
                </a:lnTo>
                <a:lnTo>
                  <a:pt x="0" y="0"/>
                </a:lnTo>
                <a:close/>
              </a:path>
            </a:pathLst>
          </a:custGeom>
          <a:blipFill>
            <a:blip r:embed="rId6"/>
            <a:stretch>
              <a:fillRect l="0" t="0" r="0" b="0"/>
            </a:stretch>
          </a:blipFill>
        </p:spPr>
      </p:sp>
      <p:sp>
        <p:nvSpPr>
          <p:cNvPr name="Freeform 10" id="10"/>
          <p:cNvSpPr/>
          <p:nvPr/>
        </p:nvSpPr>
        <p:spPr>
          <a:xfrm flipH="true" flipV="false" rot="-4443930">
            <a:off x="13336243" y="514651"/>
            <a:ext cx="1206211" cy="1858308"/>
          </a:xfrm>
          <a:custGeom>
            <a:avLst/>
            <a:gdLst/>
            <a:ahLst/>
            <a:cxnLst/>
            <a:rect r="r" b="b" t="t" l="l"/>
            <a:pathLst>
              <a:path h="1858308" w="1206211">
                <a:moveTo>
                  <a:pt x="1206211" y="0"/>
                </a:moveTo>
                <a:lnTo>
                  <a:pt x="0" y="0"/>
                </a:lnTo>
                <a:lnTo>
                  <a:pt x="0" y="1858307"/>
                </a:lnTo>
                <a:lnTo>
                  <a:pt x="1206211" y="1858307"/>
                </a:lnTo>
                <a:lnTo>
                  <a:pt x="1206211"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1" id="11"/>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12" id="12"/>
          <p:cNvSpPr txBox="true"/>
          <p:nvPr/>
        </p:nvSpPr>
        <p:spPr>
          <a:xfrm rot="0">
            <a:off x="1028700" y="1802246"/>
            <a:ext cx="9629370" cy="1227454"/>
          </a:xfrm>
          <a:prstGeom prst="rect">
            <a:avLst/>
          </a:prstGeom>
        </p:spPr>
        <p:txBody>
          <a:bodyPr anchor="t" rtlCol="false" tIns="0" lIns="0" bIns="0" rIns="0">
            <a:spAutoFit/>
          </a:bodyPr>
          <a:lstStyle/>
          <a:p>
            <a:pPr algn="l">
              <a:lnSpc>
                <a:spcPts val="9880"/>
              </a:lnSpc>
            </a:pPr>
            <a:r>
              <a:rPr lang="en-US" sz="7600">
                <a:solidFill>
                  <a:srgbClr val="FFFFFF"/>
                </a:solidFill>
                <a:latin typeface="Lemon Tuesday"/>
                <a:ea typeface="Lemon Tuesday"/>
                <a:cs typeface="Lemon Tuesday"/>
                <a:sym typeface="Lemon Tuesday"/>
              </a:rPr>
              <a:t>Phonics Home Learning</a:t>
            </a:r>
          </a:p>
        </p:txBody>
      </p:sp>
      <p:sp>
        <p:nvSpPr>
          <p:cNvPr name="TextBox 13" id="13"/>
          <p:cNvSpPr txBox="true"/>
          <p:nvPr/>
        </p:nvSpPr>
        <p:spPr>
          <a:xfrm rot="0">
            <a:off x="1028700" y="3496425"/>
            <a:ext cx="7814392" cy="4210050"/>
          </a:xfrm>
          <a:prstGeom prst="rect">
            <a:avLst/>
          </a:prstGeom>
        </p:spPr>
        <p:txBody>
          <a:bodyPr anchor="t" rtlCol="false" tIns="0" lIns="0" bIns="0" rIns="0">
            <a:spAutoFit/>
          </a:bodyPr>
          <a:lstStyle/>
          <a:p>
            <a:pPr algn="l">
              <a:lnSpc>
                <a:spcPts val="3300"/>
              </a:lnSpc>
            </a:pPr>
            <a:r>
              <a:rPr lang="en-US" sz="3000">
                <a:solidFill>
                  <a:srgbClr val="FFFFFF"/>
                </a:solidFill>
                <a:latin typeface="Kalam Light"/>
                <a:ea typeface="Kalam Light"/>
                <a:cs typeface="Kalam Light"/>
                <a:sym typeface="Kalam Light"/>
              </a:rPr>
              <a:t>You can adapt each activity for example writing sounds with paint or in shaving foam. </a:t>
            </a:r>
          </a:p>
          <a:p>
            <a:pPr algn="l">
              <a:lnSpc>
                <a:spcPts val="3300"/>
              </a:lnSpc>
            </a:pPr>
          </a:p>
          <a:p>
            <a:pPr algn="l">
              <a:lnSpc>
                <a:spcPts val="3300"/>
              </a:lnSpc>
            </a:pPr>
            <a:r>
              <a:rPr lang="en-US" sz="3000">
                <a:solidFill>
                  <a:srgbClr val="FFFFFF"/>
                </a:solidFill>
                <a:latin typeface="Kalam Light"/>
                <a:ea typeface="Kalam Light"/>
                <a:cs typeface="Kalam Light"/>
                <a:sym typeface="Kalam Light"/>
              </a:rPr>
              <a:t>Hide sounds/words around the room, can your child find the sound or word</a:t>
            </a:r>
          </a:p>
          <a:p>
            <a:pPr algn="l">
              <a:lnSpc>
                <a:spcPts val="3300"/>
              </a:lnSpc>
            </a:pPr>
          </a:p>
          <a:p>
            <a:pPr algn="l">
              <a:lnSpc>
                <a:spcPts val="3300"/>
              </a:lnSpc>
            </a:pPr>
            <a:r>
              <a:rPr lang="en-US" sz="3000">
                <a:solidFill>
                  <a:srgbClr val="FFFFFF"/>
                </a:solidFill>
                <a:latin typeface="Kalam Light"/>
                <a:ea typeface="Kalam Light"/>
                <a:cs typeface="Kalam Light"/>
                <a:sym typeface="Kalam Light"/>
              </a:rPr>
              <a:t>If your child does want to practise writing, please write on a separate piece of paper. If you wish to share with use please upload to Tapestry and we will celebrate their learning in class.</a:t>
            </a:r>
          </a:p>
        </p:txBody>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Freeform 2" id="2"/>
          <p:cNvSpPr/>
          <p:nvPr/>
        </p:nvSpPr>
        <p:spPr>
          <a:xfrm flipH="false" flipV="false" rot="0">
            <a:off x="8654352" y="2764000"/>
            <a:ext cx="9139610" cy="4759001"/>
          </a:xfrm>
          <a:custGeom>
            <a:avLst/>
            <a:gdLst/>
            <a:ahLst/>
            <a:cxnLst/>
            <a:rect r="r" b="b" t="t" l="l"/>
            <a:pathLst>
              <a:path h="4759001" w="9139610">
                <a:moveTo>
                  <a:pt x="0" y="0"/>
                </a:moveTo>
                <a:lnTo>
                  <a:pt x="9139610" y="0"/>
                </a:lnTo>
                <a:lnTo>
                  <a:pt x="9139610" y="4759000"/>
                </a:lnTo>
                <a:lnTo>
                  <a:pt x="0" y="4759000"/>
                </a:lnTo>
                <a:lnTo>
                  <a:pt x="0" y="0"/>
                </a:lnTo>
                <a:close/>
              </a:path>
            </a:pathLst>
          </a:custGeom>
          <a:blipFill>
            <a:blip r:embed="rId2"/>
            <a:stretch>
              <a:fillRect l="0" t="0" r="0" b="0"/>
            </a:stretch>
          </a:blipFill>
        </p:spPr>
      </p:sp>
      <p:sp>
        <p:nvSpPr>
          <p:cNvPr name="TextBox 3" id="3"/>
          <p:cNvSpPr txBox="true"/>
          <p:nvPr/>
        </p:nvSpPr>
        <p:spPr>
          <a:xfrm rot="0">
            <a:off x="8649706" y="399295"/>
            <a:ext cx="9144256" cy="1600200"/>
          </a:xfrm>
          <a:prstGeom prst="rect">
            <a:avLst/>
          </a:prstGeom>
        </p:spPr>
        <p:txBody>
          <a:bodyPr anchor="t" rtlCol="false" tIns="0" lIns="0" bIns="0" rIns="0">
            <a:spAutoFit/>
          </a:bodyPr>
          <a:lstStyle/>
          <a:p>
            <a:pPr algn="ctr" marL="0" indent="0" lvl="0">
              <a:lnSpc>
                <a:spcPts val="12694"/>
              </a:lnSpc>
              <a:spcBef>
                <a:spcPct val="0"/>
              </a:spcBef>
            </a:pPr>
            <a:r>
              <a:rPr lang="en-US" sz="10578">
                <a:solidFill>
                  <a:srgbClr val="FFFFFF"/>
                </a:solidFill>
                <a:latin typeface="Lemon Tuesday"/>
                <a:ea typeface="Lemon Tuesday"/>
                <a:cs typeface="Lemon Tuesday"/>
                <a:sym typeface="Lemon Tuesday"/>
              </a:rPr>
              <a:t>Sharing Books</a:t>
            </a:r>
          </a:p>
        </p:txBody>
      </p:sp>
      <p:sp>
        <p:nvSpPr>
          <p:cNvPr name="TextBox 4" id="4"/>
          <p:cNvSpPr txBox="true"/>
          <p:nvPr/>
        </p:nvSpPr>
        <p:spPr>
          <a:xfrm rot="0">
            <a:off x="450898" y="701778"/>
            <a:ext cx="7588950" cy="8778669"/>
          </a:xfrm>
          <a:prstGeom prst="rect">
            <a:avLst/>
          </a:prstGeom>
        </p:spPr>
        <p:txBody>
          <a:bodyPr anchor="t" rtlCol="false" tIns="0" lIns="0" bIns="0" rIns="0">
            <a:spAutoFit/>
          </a:bodyPr>
          <a:lstStyle/>
          <a:p>
            <a:pPr algn="ctr">
              <a:lnSpc>
                <a:spcPts val="5008"/>
              </a:lnSpc>
            </a:pPr>
            <a:r>
              <a:rPr lang="en-US" sz="3338">
                <a:solidFill>
                  <a:srgbClr val="FFFFFF"/>
                </a:solidFill>
                <a:latin typeface="Kalam Light"/>
                <a:ea typeface="Kalam Light"/>
                <a:cs typeface="Kalam Light"/>
                <a:sym typeface="Kalam Light"/>
              </a:rPr>
              <a:t>Sharing books makes a big difference to your child’s education.</a:t>
            </a:r>
          </a:p>
          <a:p>
            <a:pPr algn="ctr">
              <a:lnSpc>
                <a:spcPts val="5008"/>
              </a:lnSpc>
            </a:pPr>
          </a:p>
          <a:p>
            <a:pPr algn="ctr">
              <a:lnSpc>
                <a:spcPts val="5008"/>
              </a:lnSpc>
            </a:pPr>
            <a:r>
              <a:rPr lang="en-US" sz="3338">
                <a:solidFill>
                  <a:srgbClr val="FFFFFF"/>
                </a:solidFill>
                <a:latin typeface="Kalam Light"/>
                <a:ea typeface="Kalam Light"/>
                <a:cs typeface="Kalam Light"/>
                <a:sym typeface="Kalam Light"/>
              </a:rPr>
              <a:t>When you read to your child you are making a positive impact on your child’s reading ability and their love of reading.</a:t>
            </a:r>
          </a:p>
          <a:p>
            <a:pPr algn="ctr">
              <a:lnSpc>
                <a:spcPts val="5008"/>
              </a:lnSpc>
            </a:pPr>
            <a:r>
              <a:rPr lang="en-US" sz="3338">
                <a:solidFill>
                  <a:srgbClr val="FFFFFF"/>
                </a:solidFill>
                <a:latin typeface="Kalam Light"/>
                <a:ea typeface="Kalam Light"/>
                <a:cs typeface="Kalam Light"/>
                <a:sym typeface="Kalam Light"/>
              </a:rPr>
              <a:t> </a:t>
            </a:r>
          </a:p>
          <a:p>
            <a:pPr algn="ctr">
              <a:lnSpc>
                <a:spcPts val="5008"/>
              </a:lnSpc>
            </a:pPr>
            <a:r>
              <a:rPr lang="en-US" sz="3338">
                <a:solidFill>
                  <a:srgbClr val="FFFFFF"/>
                </a:solidFill>
                <a:latin typeface="Kalam Light"/>
                <a:ea typeface="Kalam Light"/>
                <a:cs typeface="Kalam Light"/>
                <a:sym typeface="Kalam Light"/>
              </a:rPr>
              <a:t>Reading books your child has chosen to read for pleasure is one of the best things you can do to help them succeed at school.</a:t>
            </a:r>
          </a:p>
          <a:p>
            <a:pPr algn="ctr">
              <a:lnSpc>
                <a:spcPts val="5008"/>
              </a:lnSpc>
            </a:pPr>
          </a:p>
          <a:p>
            <a:pPr algn="ctr" marL="0" indent="0" lvl="0">
              <a:lnSpc>
                <a:spcPts val="5008"/>
              </a:lnSpc>
              <a:spcBef>
                <a:spcPct val="0"/>
              </a:spcBef>
            </a:pPr>
            <a:r>
              <a:rPr lang="en-US" sz="3338">
                <a:solidFill>
                  <a:srgbClr val="FFFFFF"/>
                </a:solidFill>
                <a:latin typeface="Kalam Light"/>
                <a:ea typeface="Kalam Light"/>
                <a:cs typeface="Kalam Light"/>
                <a:sym typeface="Kalam Light"/>
              </a:rPr>
              <a:t>A love of reading is the biggest indicator of future academic success! </a:t>
            </a:r>
          </a:p>
        </p:txBody>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Freeform 2" id="2"/>
          <p:cNvSpPr/>
          <p:nvPr/>
        </p:nvSpPr>
        <p:spPr>
          <a:xfrm flipH="false" flipV="true" rot="-5400000">
            <a:off x="4815118" y="7356960"/>
            <a:ext cx="601006" cy="2777757"/>
          </a:xfrm>
          <a:custGeom>
            <a:avLst/>
            <a:gdLst/>
            <a:ahLst/>
            <a:cxnLst/>
            <a:rect r="r" b="b" t="t" l="l"/>
            <a:pathLst>
              <a:path h="2777757" w="601006">
                <a:moveTo>
                  <a:pt x="0" y="2777757"/>
                </a:moveTo>
                <a:lnTo>
                  <a:pt x="601006" y="2777757"/>
                </a:lnTo>
                <a:lnTo>
                  <a:pt x="601006" y="0"/>
                </a:lnTo>
                <a:lnTo>
                  <a:pt x="0" y="0"/>
                </a:lnTo>
                <a:lnTo>
                  <a:pt x="0" y="2777757"/>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50696">
            <a:off x="6303354" y="1285454"/>
            <a:ext cx="2133136" cy="1431140"/>
          </a:xfrm>
          <a:custGeom>
            <a:avLst/>
            <a:gdLst/>
            <a:ahLst/>
            <a:cxnLst/>
            <a:rect r="r" b="b" t="t" l="l"/>
            <a:pathLst>
              <a:path h="1431140" w="2133136">
                <a:moveTo>
                  <a:pt x="0" y="0"/>
                </a:moveTo>
                <a:lnTo>
                  <a:pt x="2133136" y="0"/>
                </a:lnTo>
                <a:lnTo>
                  <a:pt x="2133136" y="1431141"/>
                </a:lnTo>
                <a:lnTo>
                  <a:pt x="0" y="1431141"/>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true" flipV="false" rot="-150696">
            <a:off x="6987774" y="1521736"/>
            <a:ext cx="787430" cy="768818"/>
          </a:xfrm>
          <a:custGeom>
            <a:avLst/>
            <a:gdLst/>
            <a:ahLst/>
            <a:cxnLst/>
            <a:rect r="r" b="b" t="t" l="l"/>
            <a:pathLst>
              <a:path h="768818" w="787430">
                <a:moveTo>
                  <a:pt x="787429" y="0"/>
                </a:moveTo>
                <a:lnTo>
                  <a:pt x="0" y="0"/>
                </a:lnTo>
                <a:lnTo>
                  <a:pt x="0" y="768818"/>
                </a:lnTo>
                <a:lnTo>
                  <a:pt x="787429" y="768818"/>
                </a:lnTo>
                <a:lnTo>
                  <a:pt x="787429"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970666">
            <a:off x="10619209" y="9776240"/>
            <a:ext cx="9610711" cy="401902"/>
          </a:xfrm>
          <a:custGeom>
            <a:avLst/>
            <a:gdLst/>
            <a:ahLst/>
            <a:cxnLst/>
            <a:rect r="r" b="b" t="t" l="l"/>
            <a:pathLst>
              <a:path h="401902" w="9610711">
                <a:moveTo>
                  <a:pt x="0" y="0"/>
                </a:moveTo>
                <a:lnTo>
                  <a:pt x="9610710" y="0"/>
                </a:lnTo>
                <a:lnTo>
                  <a:pt x="9610710" y="401903"/>
                </a:lnTo>
                <a:lnTo>
                  <a:pt x="0" y="40190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970666">
            <a:off x="-3776655" y="723990"/>
            <a:ext cx="9610711" cy="401902"/>
          </a:xfrm>
          <a:custGeom>
            <a:avLst/>
            <a:gdLst/>
            <a:ahLst/>
            <a:cxnLst/>
            <a:rect r="r" b="b" t="t" l="l"/>
            <a:pathLst>
              <a:path h="401902" w="9610711">
                <a:moveTo>
                  <a:pt x="0" y="0"/>
                </a:moveTo>
                <a:lnTo>
                  <a:pt x="9610710" y="0"/>
                </a:lnTo>
                <a:lnTo>
                  <a:pt x="9610710" y="401902"/>
                </a:lnTo>
                <a:lnTo>
                  <a:pt x="0" y="40190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AutoShape 7" id="7"/>
          <p:cNvSpPr/>
          <p:nvPr/>
        </p:nvSpPr>
        <p:spPr>
          <a:xfrm rot="0">
            <a:off x="0" y="0"/>
            <a:ext cx="350761" cy="10287000"/>
          </a:xfrm>
          <a:prstGeom prst="rect">
            <a:avLst/>
          </a:prstGeom>
          <a:solidFill>
            <a:srgbClr val="BF977B"/>
          </a:solidFill>
        </p:spPr>
      </p:sp>
      <p:sp>
        <p:nvSpPr>
          <p:cNvPr name="AutoShape 8" id="8"/>
          <p:cNvSpPr/>
          <p:nvPr/>
        </p:nvSpPr>
        <p:spPr>
          <a:xfrm rot="0">
            <a:off x="17937239" y="0"/>
            <a:ext cx="350761" cy="10287000"/>
          </a:xfrm>
          <a:prstGeom prst="rect">
            <a:avLst/>
          </a:prstGeom>
          <a:solidFill>
            <a:srgbClr val="BF977B"/>
          </a:solidFill>
        </p:spPr>
      </p:sp>
      <p:sp>
        <p:nvSpPr>
          <p:cNvPr name="AutoShape 9" id="9"/>
          <p:cNvSpPr/>
          <p:nvPr/>
        </p:nvSpPr>
        <p:spPr>
          <a:xfrm rot="5400000">
            <a:off x="8968619" y="-8968619"/>
            <a:ext cx="350761" cy="18288000"/>
          </a:xfrm>
          <a:prstGeom prst="rect">
            <a:avLst/>
          </a:prstGeom>
          <a:solidFill>
            <a:srgbClr val="BF977B"/>
          </a:solidFill>
        </p:spPr>
      </p:sp>
      <p:sp>
        <p:nvSpPr>
          <p:cNvPr name="AutoShape 10" id="10"/>
          <p:cNvSpPr/>
          <p:nvPr/>
        </p:nvSpPr>
        <p:spPr>
          <a:xfrm rot="5400000">
            <a:off x="8968619" y="967619"/>
            <a:ext cx="350761" cy="18288000"/>
          </a:xfrm>
          <a:prstGeom prst="rect">
            <a:avLst/>
          </a:prstGeom>
          <a:solidFill>
            <a:srgbClr val="BF977B"/>
          </a:solidFill>
        </p:spPr>
      </p:sp>
      <p:sp>
        <p:nvSpPr>
          <p:cNvPr name="Freeform 11" id="11"/>
          <p:cNvSpPr/>
          <p:nvPr/>
        </p:nvSpPr>
        <p:spPr>
          <a:xfrm flipH="false" flipV="false" rot="-828464">
            <a:off x="2805788" y="1691066"/>
            <a:ext cx="749024" cy="1531462"/>
          </a:xfrm>
          <a:custGeom>
            <a:avLst/>
            <a:gdLst/>
            <a:ahLst/>
            <a:cxnLst/>
            <a:rect r="r" b="b" t="t" l="l"/>
            <a:pathLst>
              <a:path h="1531462" w="749024">
                <a:moveTo>
                  <a:pt x="0" y="0"/>
                </a:moveTo>
                <a:lnTo>
                  <a:pt x="749024" y="0"/>
                </a:lnTo>
                <a:lnTo>
                  <a:pt x="749024" y="1531462"/>
                </a:lnTo>
                <a:lnTo>
                  <a:pt x="0" y="1531462"/>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2" id="12"/>
          <p:cNvSpPr/>
          <p:nvPr/>
        </p:nvSpPr>
        <p:spPr>
          <a:xfrm flipH="false" flipV="false" rot="1730450">
            <a:off x="11811212" y="548115"/>
            <a:ext cx="5846963" cy="4114800"/>
          </a:xfrm>
          <a:custGeom>
            <a:avLst/>
            <a:gdLst/>
            <a:ahLst/>
            <a:cxnLst/>
            <a:rect r="r" b="b" t="t" l="l"/>
            <a:pathLst>
              <a:path h="4114800" w="5846963">
                <a:moveTo>
                  <a:pt x="0" y="0"/>
                </a:moveTo>
                <a:lnTo>
                  <a:pt x="5846963" y="0"/>
                </a:lnTo>
                <a:lnTo>
                  <a:pt x="5846963" y="4114800"/>
                </a:lnTo>
                <a:lnTo>
                  <a:pt x="0" y="4114800"/>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grpSp>
        <p:nvGrpSpPr>
          <p:cNvPr name="Group 13" id="13"/>
          <p:cNvGrpSpPr/>
          <p:nvPr/>
        </p:nvGrpSpPr>
        <p:grpSpPr>
          <a:xfrm rot="0">
            <a:off x="683962" y="3431892"/>
            <a:ext cx="6949954" cy="5835101"/>
            <a:chOff x="0" y="0"/>
            <a:chExt cx="8764270" cy="7358380"/>
          </a:xfrm>
        </p:grpSpPr>
        <p:sp>
          <p:nvSpPr>
            <p:cNvPr name="Freeform 14" id="14"/>
            <p:cNvSpPr/>
            <p:nvPr/>
          </p:nvSpPr>
          <p:spPr>
            <a:xfrm flipH="false" flipV="false" rot="0">
              <a:off x="505460" y="585470"/>
              <a:ext cx="7753350" cy="4354830"/>
            </a:xfrm>
            <a:custGeom>
              <a:avLst/>
              <a:gdLst/>
              <a:ahLst/>
              <a:cxnLst/>
              <a:rect r="r" b="b" t="t" l="l"/>
              <a:pathLst>
                <a:path h="4354830" w="7753350">
                  <a:moveTo>
                    <a:pt x="0" y="0"/>
                  </a:moveTo>
                  <a:lnTo>
                    <a:pt x="7753350" y="0"/>
                  </a:lnTo>
                  <a:lnTo>
                    <a:pt x="7753350" y="4354830"/>
                  </a:lnTo>
                  <a:lnTo>
                    <a:pt x="0" y="4354830"/>
                  </a:lnTo>
                  <a:close/>
                </a:path>
              </a:pathLst>
            </a:custGeom>
            <a:blipFill>
              <a:blip r:embed="rId14"/>
              <a:stretch>
                <a:fillRect l="-993" t="0" r="-993" b="0"/>
              </a:stretch>
            </a:blipFill>
          </p:spPr>
        </p:sp>
      </p:grpSp>
      <p:sp>
        <p:nvSpPr>
          <p:cNvPr name="TextBox 15" id="15"/>
          <p:cNvSpPr txBox="true"/>
          <p:nvPr/>
        </p:nvSpPr>
        <p:spPr>
          <a:xfrm rot="0">
            <a:off x="7791671" y="4569937"/>
            <a:ext cx="10320882" cy="1527175"/>
          </a:xfrm>
          <a:prstGeom prst="rect">
            <a:avLst/>
          </a:prstGeom>
        </p:spPr>
        <p:txBody>
          <a:bodyPr anchor="t" rtlCol="false" tIns="0" lIns="0" bIns="0" rIns="0">
            <a:spAutoFit/>
          </a:bodyPr>
          <a:lstStyle/>
          <a:p>
            <a:pPr algn="l">
              <a:lnSpc>
                <a:spcPts val="12350"/>
              </a:lnSpc>
            </a:pPr>
            <a:r>
              <a:rPr lang="en-US" sz="9500">
                <a:solidFill>
                  <a:srgbClr val="FFFFFF"/>
                </a:solidFill>
                <a:latin typeface="Lemon Tuesday"/>
                <a:ea typeface="Lemon Tuesday"/>
                <a:cs typeface="Lemon Tuesday"/>
                <a:sym typeface="Lemon Tuesday"/>
              </a:rPr>
              <a:t>Literacy</a:t>
            </a:r>
          </a:p>
        </p:txBody>
      </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AutoShape 2" id="2"/>
          <p:cNvSpPr/>
          <p:nvPr/>
        </p:nvSpPr>
        <p:spPr>
          <a:xfrm rot="0">
            <a:off x="0" y="0"/>
            <a:ext cx="350761" cy="10287000"/>
          </a:xfrm>
          <a:prstGeom prst="rect">
            <a:avLst/>
          </a:prstGeom>
          <a:solidFill>
            <a:srgbClr val="BF977B"/>
          </a:solidFill>
        </p:spPr>
      </p:sp>
      <p:sp>
        <p:nvSpPr>
          <p:cNvPr name="AutoShape 3" id="3"/>
          <p:cNvSpPr/>
          <p:nvPr/>
        </p:nvSpPr>
        <p:spPr>
          <a:xfrm rot="0">
            <a:off x="17937239" y="0"/>
            <a:ext cx="350761" cy="10287000"/>
          </a:xfrm>
          <a:prstGeom prst="rect">
            <a:avLst/>
          </a:prstGeom>
          <a:solidFill>
            <a:srgbClr val="BF977B"/>
          </a:solidFill>
        </p:spPr>
      </p:sp>
      <p:sp>
        <p:nvSpPr>
          <p:cNvPr name="Freeform 4" id="4"/>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6" id="6"/>
          <p:cNvSpPr/>
          <p:nvPr/>
        </p:nvSpPr>
        <p:spPr>
          <a:xfrm rot="5400000">
            <a:off x="8968619" y="-8968619"/>
            <a:ext cx="350761" cy="18288000"/>
          </a:xfrm>
          <a:prstGeom prst="rect">
            <a:avLst/>
          </a:prstGeom>
          <a:solidFill>
            <a:srgbClr val="BF977B"/>
          </a:solidFill>
        </p:spPr>
      </p:sp>
      <p:sp>
        <p:nvSpPr>
          <p:cNvPr name="Freeform 7" id="7"/>
          <p:cNvSpPr/>
          <p:nvPr/>
        </p:nvSpPr>
        <p:spPr>
          <a:xfrm flipH="false" flipV="false" rot="343461">
            <a:off x="10675254" y="9250078"/>
            <a:ext cx="5191729" cy="604129"/>
          </a:xfrm>
          <a:custGeom>
            <a:avLst/>
            <a:gdLst/>
            <a:ahLst/>
            <a:cxnLst/>
            <a:rect r="r" b="b" t="t" l="l"/>
            <a:pathLst>
              <a:path h="604129" w="5191729">
                <a:moveTo>
                  <a:pt x="0" y="0"/>
                </a:moveTo>
                <a:lnTo>
                  <a:pt x="5191729" y="0"/>
                </a:lnTo>
                <a:lnTo>
                  <a:pt x="5191729" y="604129"/>
                </a:lnTo>
                <a:lnTo>
                  <a:pt x="0" y="60412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AutoShape 8" id="8"/>
          <p:cNvSpPr/>
          <p:nvPr/>
        </p:nvSpPr>
        <p:spPr>
          <a:xfrm rot="5400000">
            <a:off x="8968619" y="967619"/>
            <a:ext cx="350761" cy="18288000"/>
          </a:xfrm>
          <a:prstGeom prst="rect">
            <a:avLst/>
          </a:prstGeom>
          <a:solidFill>
            <a:srgbClr val="BF977B"/>
          </a:solidFill>
        </p:spPr>
      </p:sp>
      <p:sp>
        <p:nvSpPr>
          <p:cNvPr name="Freeform 9" id="9"/>
          <p:cNvSpPr/>
          <p:nvPr/>
        </p:nvSpPr>
        <p:spPr>
          <a:xfrm flipH="true" flipV="false" rot="-4443930">
            <a:off x="13336243" y="514651"/>
            <a:ext cx="1206211" cy="1858308"/>
          </a:xfrm>
          <a:custGeom>
            <a:avLst/>
            <a:gdLst/>
            <a:ahLst/>
            <a:cxnLst/>
            <a:rect r="r" b="b" t="t" l="l"/>
            <a:pathLst>
              <a:path h="1858308" w="1206211">
                <a:moveTo>
                  <a:pt x="1206211" y="0"/>
                </a:moveTo>
                <a:lnTo>
                  <a:pt x="0" y="0"/>
                </a:lnTo>
                <a:lnTo>
                  <a:pt x="0" y="1858307"/>
                </a:lnTo>
                <a:lnTo>
                  <a:pt x="1206211" y="1858307"/>
                </a:lnTo>
                <a:lnTo>
                  <a:pt x="1206211"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0">
            <a:off x="10891901" y="2454073"/>
            <a:ext cx="5085567" cy="6356958"/>
          </a:xfrm>
          <a:custGeom>
            <a:avLst/>
            <a:gdLst/>
            <a:ahLst/>
            <a:cxnLst/>
            <a:rect r="r" b="b" t="t" l="l"/>
            <a:pathLst>
              <a:path h="6356958" w="5085567">
                <a:moveTo>
                  <a:pt x="0" y="0"/>
                </a:moveTo>
                <a:lnTo>
                  <a:pt x="5085566" y="0"/>
                </a:lnTo>
                <a:lnTo>
                  <a:pt x="5085566" y="6356958"/>
                </a:lnTo>
                <a:lnTo>
                  <a:pt x="0" y="6356958"/>
                </a:lnTo>
                <a:lnTo>
                  <a:pt x="0" y="0"/>
                </a:lnTo>
                <a:close/>
              </a:path>
            </a:pathLst>
          </a:custGeom>
          <a:blipFill>
            <a:blip r:embed="rId10"/>
            <a:stretch>
              <a:fillRect l="0" t="0" r="0" b="0"/>
            </a:stretch>
          </a:blipFill>
        </p:spPr>
      </p:sp>
      <p:sp>
        <p:nvSpPr>
          <p:cNvPr name="TextBox 12" id="12"/>
          <p:cNvSpPr txBox="true"/>
          <p:nvPr/>
        </p:nvSpPr>
        <p:spPr>
          <a:xfrm rot="0">
            <a:off x="1028700" y="1802246"/>
            <a:ext cx="9629370" cy="1227454"/>
          </a:xfrm>
          <a:prstGeom prst="rect">
            <a:avLst/>
          </a:prstGeom>
        </p:spPr>
        <p:txBody>
          <a:bodyPr anchor="t" rtlCol="false" tIns="0" lIns="0" bIns="0" rIns="0">
            <a:spAutoFit/>
          </a:bodyPr>
          <a:lstStyle/>
          <a:p>
            <a:pPr algn="l">
              <a:lnSpc>
                <a:spcPts val="9880"/>
              </a:lnSpc>
            </a:pPr>
            <a:r>
              <a:rPr lang="en-US" sz="7600">
                <a:solidFill>
                  <a:srgbClr val="FFFFFF"/>
                </a:solidFill>
                <a:latin typeface="Lemon Tuesday"/>
                <a:ea typeface="Lemon Tuesday"/>
                <a:cs typeface="Lemon Tuesday"/>
                <a:sym typeface="Lemon Tuesday"/>
              </a:rPr>
              <a:t>Prewriting</a:t>
            </a:r>
          </a:p>
        </p:txBody>
      </p:sp>
      <p:sp>
        <p:nvSpPr>
          <p:cNvPr name="TextBox 13" id="13"/>
          <p:cNvSpPr txBox="true"/>
          <p:nvPr/>
        </p:nvSpPr>
        <p:spPr>
          <a:xfrm rot="0">
            <a:off x="708955" y="3315758"/>
            <a:ext cx="9949115" cy="5889413"/>
          </a:xfrm>
          <a:prstGeom prst="rect">
            <a:avLst/>
          </a:prstGeom>
        </p:spPr>
        <p:txBody>
          <a:bodyPr anchor="t" rtlCol="false" tIns="0" lIns="0" bIns="0" rIns="0">
            <a:spAutoFit/>
          </a:bodyPr>
          <a:lstStyle/>
          <a:p>
            <a:pPr algn="l">
              <a:lnSpc>
                <a:spcPts val="4201"/>
              </a:lnSpc>
            </a:pPr>
            <a:r>
              <a:rPr lang="en-US" sz="3819">
                <a:solidFill>
                  <a:srgbClr val="FFFFFF"/>
                </a:solidFill>
                <a:latin typeface="Kalam Light"/>
                <a:ea typeface="Kalam Light"/>
                <a:cs typeface="Kalam Light"/>
                <a:sym typeface="Kalam Light"/>
              </a:rPr>
              <a:t>Prewriting can be split roughly into four key areas: </a:t>
            </a:r>
          </a:p>
          <a:p>
            <a:pPr algn="l">
              <a:lnSpc>
                <a:spcPts val="4201"/>
              </a:lnSpc>
            </a:pPr>
            <a:r>
              <a:rPr lang="en-US" sz="3819">
                <a:solidFill>
                  <a:srgbClr val="FFFFFF"/>
                </a:solidFill>
                <a:latin typeface="Kalam Light"/>
                <a:ea typeface="Kalam Light"/>
                <a:cs typeface="Kalam Light"/>
                <a:sym typeface="Kalam Light"/>
              </a:rPr>
              <a:t>• Finger / Hand exercises to strengthen and improve manipulative ability to develop the correct grip on a pencil. </a:t>
            </a:r>
          </a:p>
          <a:p>
            <a:pPr algn="l">
              <a:lnSpc>
                <a:spcPts val="4201"/>
              </a:lnSpc>
            </a:pPr>
            <a:r>
              <a:rPr lang="en-US" sz="3819">
                <a:solidFill>
                  <a:srgbClr val="FFFFFF"/>
                </a:solidFill>
                <a:latin typeface="Kalam Light"/>
                <a:ea typeface="Kalam Light"/>
                <a:cs typeface="Kalam Light"/>
                <a:sym typeface="Kalam Light"/>
              </a:rPr>
              <a:t>• Developing the correct pressure for using a pencil. </a:t>
            </a:r>
          </a:p>
          <a:p>
            <a:pPr algn="l">
              <a:lnSpc>
                <a:spcPts val="4201"/>
              </a:lnSpc>
            </a:pPr>
            <a:r>
              <a:rPr lang="en-US" sz="3819">
                <a:solidFill>
                  <a:srgbClr val="FFFFFF"/>
                </a:solidFill>
                <a:latin typeface="Kalam Light"/>
                <a:ea typeface="Kalam Light"/>
                <a:cs typeface="Kalam Light"/>
                <a:sym typeface="Kalam Light"/>
              </a:rPr>
              <a:t>• Understanding that writing goes from left to right. </a:t>
            </a:r>
          </a:p>
          <a:p>
            <a:pPr algn="l">
              <a:lnSpc>
                <a:spcPts val="4201"/>
              </a:lnSpc>
            </a:pPr>
            <a:r>
              <a:rPr lang="en-US" sz="3819">
                <a:solidFill>
                  <a:srgbClr val="FFFFFF"/>
                </a:solidFill>
                <a:latin typeface="Kalam Light"/>
                <a:ea typeface="Kalam Light"/>
                <a:cs typeface="Kalam Light"/>
                <a:sym typeface="Kalam Light"/>
              </a:rPr>
              <a:t>• Developing good pencil control by practising continuous movement when holding a pencil.</a:t>
            </a:r>
          </a:p>
        </p:txBody>
      </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AutoShape 2" id="2"/>
          <p:cNvSpPr/>
          <p:nvPr/>
        </p:nvSpPr>
        <p:spPr>
          <a:xfrm rot="0">
            <a:off x="0" y="0"/>
            <a:ext cx="350761" cy="10287000"/>
          </a:xfrm>
          <a:prstGeom prst="rect">
            <a:avLst/>
          </a:prstGeom>
          <a:solidFill>
            <a:srgbClr val="BF977B"/>
          </a:solidFill>
        </p:spPr>
      </p:sp>
      <p:sp>
        <p:nvSpPr>
          <p:cNvPr name="AutoShape 3" id="3"/>
          <p:cNvSpPr/>
          <p:nvPr/>
        </p:nvSpPr>
        <p:spPr>
          <a:xfrm rot="0">
            <a:off x="17937239" y="0"/>
            <a:ext cx="350761" cy="10287000"/>
          </a:xfrm>
          <a:prstGeom prst="rect">
            <a:avLst/>
          </a:prstGeom>
          <a:solidFill>
            <a:srgbClr val="BF977B"/>
          </a:solidFill>
        </p:spPr>
      </p:sp>
      <p:sp>
        <p:nvSpPr>
          <p:cNvPr name="Freeform 4" id="4"/>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6" id="6"/>
          <p:cNvSpPr/>
          <p:nvPr/>
        </p:nvSpPr>
        <p:spPr>
          <a:xfrm rot="5400000">
            <a:off x="8968619" y="-8968619"/>
            <a:ext cx="350761" cy="18288000"/>
          </a:xfrm>
          <a:prstGeom prst="rect">
            <a:avLst/>
          </a:prstGeom>
          <a:solidFill>
            <a:srgbClr val="BF977B"/>
          </a:solidFill>
        </p:spPr>
      </p:sp>
      <p:sp>
        <p:nvSpPr>
          <p:cNvPr name="Freeform 7" id="7"/>
          <p:cNvSpPr/>
          <p:nvPr/>
        </p:nvSpPr>
        <p:spPr>
          <a:xfrm flipH="false" flipV="false" rot="343461">
            <a:off x="10675254" y="9250078"/>
            <a:ext cx="5191729" cy="604129"/>
          </a:xfrm>
          <a:custGeom>
            <a:avLst/>
            <a:gdLst/>
            <a:ahLst/>
            <a:cxnLst/>
            <a:rect r="r" b="b" t="t" l="l"/>
            <a:pathLst>
              <a:path h="604129" w="5191729">
                <a:moveTo>
                  <a:pt x="0" y="0"/>
                </a:moveTo>
                <a:lnTo>
                  <a:pt x="5191729" y="0"/>
                </a:lnTo>
                <a:lnTo>
                  <a:pt x="5191729" y="604129"/>
                </a:lnTo>
                <a:lnTo>
                  <a:pt x="0" y="60412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AutoShape 8" id="8"/>
          <p:cNvSpPr/>
          <p:nvPr/>
        </p:nvSpPr>
        <p:spPr>
          <a:xfrm rot="5400000">
            <a:off x="8968619" y="967619"/>
            <a:ext cx="350761" cy="18288000"/>
          </a:xfrm>
          <a:prstGeom prst="rect">
            <a:avLst/>
          </a:prstGeom>
          <a:solidFill>
            <a:srgbClr val="BF977B"/>
          </a:solidFill>
        </p:spPr>
      </p:sp>
      <p:sp>
        <p:nvSpPr>
          <p:cNvPr name="Freeform 9" id="9"/>
          <p:cNvSpPr/>
          <p:nvPr/>
        </p:nvSpPr>
        <p:spPr>
          <a:xfrm flipH="true" flipV="false" rot="-4443930">
            <a:off x="13336243" y="514651"/>
            <a:ext cx="1206211" cy="1858308"/>
          </a:xfrm>
          <a:custGeom>
            <a:avLst/>
            <a:gdLst/>
            <a:ahLst/>
            <a:cxnLst/>
            <a:rect r="r" b="b" t="t" l="l"/>
            <a:pathLst>
              <a:path h="1858308" w="1206211">
                <a:moveTo>
                  <a:pt x="1206211" y="0"/>
                </a:moveTo>
                <a:lnTo>
                  <a:pt x="0" y="0"/>
                </a:lnTo>
                <a:lnTo>
                  <a:pt x="0" y="1858307"/>
                </a:lnTo>
                <a:lnTo>
                  <a:pt x="1206211" y="1858307"/>
                </a:lnTo>
                <a:lnTo>
                  <a:pt x="1206211"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0">
            <a:off x="10377551" y="3845550"/>
            <a:ext cx="5564704" cy="3580391"/>
          </a:xfrm>
          <a:custGeom>
            <a:avLst/>
            <a:gdLst/>
            <a:ahLst/>
            <a:cxnLst/>
            <a:rect r="r" b="b" t="t" l="l"/>
            <a:pathLst>
              <a:path h="3580391" w="5564704">
                <a:moveTo>
                  <a:pt x="0" y="0"/>
                </a:moveTo>
                <a:lnTo>
                  <a:pt x="5564704" y="0"/>
                </a:lnTo>
                <a:lnTo>
                  <a:pt x="5564704" y="3580391"/>
                </a:lnTo>
                <a:lnTo>
                  <a:pt x="0" y="3580391"/>
                </a:lnTo>
                <a:lnTo>
                  <a:pt x="0" y="0"/>
                </a:lnTo>
                <a:close/>
              </a:path>
            </a:pathLst>
          </a:custGeom>
          <a:blipFill>
            <a:blip r:embed="rId10"/>
            <a:stretch>
              <a:fillRect l="0" t="0" r="0" b="0"/>
            </a:stretch>
          </a:blipFill>
        </p:spPr>
      </p:sp>
      <p:sp>
        <p:nvSpPr>
          <p:cNvPr name="TextBox 12" id="12"/>
          <p:cNvSpPr txBox="true"/>
          <p:nvPr/>
        </p:nvSpPr>
        <p:spPr>
          <a:xfrm rot="0">
            <a:off x="1028700" y="1802246"/>
            <a:ext cx="9629370" cy="1227454"/>
          </a:xfrm>
          <a:prstGeom prst="rect">
            <a:avLst/>
          </a:prstGeom>
        </p:spPr>
        <p:txBody>
          <a:bodyPr anchor="t" rtlCol="false" tIns="0" lIns="0" bIns="0" rIns="0">
            <a:spAutoFit/>
          </a:bodyPr>
          <a:lstStyle/>
          <a:p>
            <a:pPr algn="l">
              <a:lnSpc>
                <a:spcPts val="9880"/>
              </a:lnSpc>
            </a:pPr>
            <a:r>
              <a:rPr lang="en-US" sz="7600">
                <a:solidFill>
                  <a:srgbClr val="FFFFFF"/>
                </a:solidFill>
                <a:latin typeface="Lemon Tuesday"/>
                <a:ea typeface="Lemon Tuesday"/>
                <a:cs typeface="Lemon Tuesday"/>
                <a:sym typeface="Lemon Tuesday"/>
              </a:rPr>
              <a:t>The Process of Writing</a:t>
            </a:r>
          </a:p>
        </p:txBody>
      </p:sp>
      <p:sp>
        <p:nvSpPr>
          <p:cNvPr name="TextBox 13" id="13"/>
          <p:cNvSpPr txBox="true"/>
          <p:nvPr/>
        </p:nvSpPr>
        <p:spPr>
          <a:xfrm rot="0">
            <a:off x="803624" y="3505950"/>
            <a:ext cx="9573927" cy="5247605"/>
          </a:xfrm>
          <a:prstGeom prst="rect">
            <a:avLst/>
          </a:prstGeom>
        </p:spPr>
        <p:txBody>
          <a:bodyPr anchor="t" rtlCol="false" tIns="0" lIns="0" bIns="0" rIns="0">
            <a:spAutoFit/>
          </a:bodyPr>
          <a:lstStyle/>
          <a:p>
            <a:pPr algn="l">
              <a:lnSpc>
                <a:spcPts val="2948"/>
              </a:lnSpc>
            </a:pPr>
            <a:r>
              <a:rPr lang="en-US" sz="2680">
                <a:solidFill>
                  <a:srgbClr val="FFFFFF"/>
                </a:solidFill>
                <a:latin typeface="Kalam Light"/>
                <a:ea typeface="Kalam Light"/>
                <a:cs typeface="Kalam Light"/>
                <a:sym typeface="Kalam Light"/>
              </a:rPr>
              <a:t>To be a successful writer children will be introduced to the key rationale of writing: </a:t>
            </a:r>
          </a:p>
          <a:p>
            <a:pPr algn="l">
              <a:lnSpc>
                <a:spcPts val="2948"/>
              </a:lnSpc>
            </a:pPr>
            <a:r>
              <a:rPr lang="en-US" sz="2680">
                <a:solidFill>
                  <a:srgbClr val="FFFFFF"/>
                </a:solidFill>
                <a:latin typeface="Kalam Light"/>
                <a:ea typeface="Kalam Light"/>
                <a:cs typeface="Kalam Light"/>
                <a:sym typeface="Kalam Light"/>
              </a:rPr>
              <a:t>• That print carries meaning. </a:t>
            </a:r>
          </a:p>
          <a:p>
            <a:pPr algn="l">
              <a:lnSpc>
                <a:spcPts val="2948"/>
              </a:lnSpc>
            </a:pPr>
          </a:p>
          <a:p>
            <a:pPr algn="l">
              <a:lnSpc>
                <a:spcPts val="2948"/>
              </a:lnSpc>
            </a:pPr>
            <a:r>
              <a:rPr lang="en-US" sz="2680">
                <a:solidFill>
                  <a:srgbClr val="FFFFFF"/>
                </a:solidFill>
                <a:latin typeface="Kalam Light"/>
                <a:ea typeface="Kalam Light"/>
                <a:cs typeface="Kalam Light"/>
                <a:sym typeface="Kalam Light"/>
              </a:rPr>
              <a:t>• Writing goes from left to right. </a:t>
            </a:r>
          </a:p>
          <a:p>
            <a:pPr algn="l">
              <a:lnSpc>
                <a:spcPts val="2948"/>
              </a:lnSpc>
            </a:pPr>
          </a:p>
          <a:p>
            <a:pPr algn="l">
              <a:lnSpc>
                <a:spcPts val="2948"/>
              </a:lnSpc>
            </a:pPr>
            <a:r>
              <a:rPr lang="en-US" sz="2680">
                <a:solidFill>
                  <a:srgbClr val="FFFFFF"/>
                </a:solidFill>
                <a:latin typeface="Kalam Light"/>
                <a:ea typeface="Kalam Light"/>
                <a:cs typeface="Kalam Light"/>
                <a:sym typeface="Kalam Light"/>
              </a:rPr>
              <a:t>• Writing is a sequence of words that are separated by spaces.</a:t>
            </a:r>
          </a:p>
          <a:p>
            <a:pPr algn="l">
              <a:lnSpc>
                <a:spcPts val="2948"/>
              </a:lnSpc>
            </a:pPr>
            <a:r>
              <a:rPr lang="en-US" sz="2680">
                <a:solidFill>
                  <a:srgbClr val="FFFFFF"/>
                </a:solidFill>
                <a:latin typeface="Kalam Light"/>
                <a:ea typeface="Kalam Light"/>
                <a:cs typeface="Kalam Light"/>
                <a:sym typeface="Kalam Light"/>
              </a:rPr>
              <a:t> </a:t>
            </a:r>
          </a:p>
          <a:p>
            <a:pPr algn="l">
              <a:lnSpc>
                <a:spcPts val="2948"/>
              </a:lnSpc>
            </a:pPr>
            <a:r>
              <a:rPr lang="en-US" sz="2680">
                <a:solidFill>
                  <a:srgbClr val="FFFFFF"/>
                </a:solidFill>
                <a:latin typeface="Kalam Light"/>
                <a:ea typeface="Kalam Light"/>
                <a:cs typeface="Kalam Light"/>
                <a:sym typeface="Kalam Light"/>
              </a:rPr>
              <a:t>• Words are made from a set of phonemes. </a:t>
            </a:r>
          </a:p>
          <a:p>
            <a:pPr algn="l">
              <a:lnSpc>
                <a:spcPts val="2948"/>
              </a:lnSpc>
            </a:pPr>
          </a:p>
          <a:p>
            <a:pPr algn="l">
              <a:lnSpc>
                <a:spcPts val="2948"/>
              </a:lnSpc>
            </a:pPr>
            <a:r>
              <a:rPr lang="en-US" sz="2680">
                <a:solidFill>
                  <a:srgbClr val="FFFFFF"/>
                </a:solidFill>
                <a:latin typeface="Kalam Light"/>
                <a:ea typeface="Kalam Light"/>
                <a:cs typeface="Kalam Light"/>
                <a:sym typeface="Kalam Light"/>
              </a:rPr>
              <a:t>• Letters need to be formed correctly. This is our main focus of the Autumn term. We are tracing our names, copying our names using a starting dot and will begin to copy words and captions we can read. </a:t>
            </a:r>
          </a:p>
        </p:txBody>
      </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AutoShape 2" id="2"/>
          <p:cNvSpPr/>
          <p:nvPr/>
        </p:nvSpPr>
        <p:spPr>
          <a:xfrm rot="0">
            <a:off x="0" y="0"/>
            <a:ext cx="350761" cy="10287000"/>
          </a:xfrm>
          <a:prstGeom prst="rect">
            <a:avLst/>
          </a:prstGeom>
          <a:solidFill>
            <a:srgbClr val="BF977B"/>
          </a:solidFill>
        </p:spPr>
      </p:sp>
      <p:sp>
        <p:nvSpPr>
          <p:cNvPr name="AutoShape 3" id="3"/>
          <p:cNvSpPr/>
          <p:nvPr/>
        </p:nvSpPr>
        <p:spPr>
          <a:xfrm rot="0">
            <a:off x="17937239" y="0"/>
            <a:ext cx="350761" cy="10287000"/>
          </a:xfrm>
          <a:prstGeom prst="rect">
            <a:avLst/>
          </a:prstGeom>
          <a:solidFill>
            <a:srgbClr val="BF977B"/>
          </a:solidFill>
        </p:spPr>
      </p:sp>
      <p:sp>
        <p:nvSpPr>
          <p:cNvPr name="Freeform 4" id="4"/>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6" id="6"/>
          <p:cNvSpPr/>
          <p:nvPr/>
        </p:nvSpPr>
        <p:spPr>
          <a:xfrm rot="5400000">
            <a:off x="8968619" y="-8968619"/>
            <a:ext cx="350761" cy="18288000"/>
          </a:xfrm>
          <a:prstGeom prst="rect">
            <a:avLst/>
          </a:prstGeom>
          <a:solidFill>
            <a:srgbClr val="BF977B"/>
          </a:solidFill>
        </p:spPr>
      </p:sp>
      <p:sp>
        <p:nvSpPr>
          <p:cNvPr name="Freeform 7" id="7"/>
          <p:cNvSpPr/>
          <p:nvPr/>
        </p:nvSpPr>
        <p:spPr>
          <a:xfrm flipH="false" flipV="false" rot="343461">
            <a:off x="10675254" y="9250078"/>
            <a:ext cx="5191729" cy="604129"/>
          </a:xfrm>
          <a:custGeom>
            <a:avLst/>
            <a:gdLst/>
            <a:ahLst/>
            <a:cxnLst/>
            <a:rect r="r" b="b" t="t" l="l"/>
            <a:pathLst>
              <a:path h="604129" w="5191729">
                <a:moveTo>
                  <a:pt x="0" y="0"/>
                </a:moveTo>
                <a:lnTo>
                  <a:pt x="5191729" y="0"/>
                </a:lnTo>
                <a:lnTo>
                  <a:pt x="5191729" y="604129"/>
                </a:lnTo>
                <a:lnTo>
                  <a:pt x="0" y="60412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AutoShape 8" id="8"/>
          <p:cNvSpPr/>
          <p:nvPr/>
        </p:nvSpPr>
        <p:spPr>
          <a:xfrm rot="5400000">
            <a:off x="8968619" y="967619"/>
            <a:ext cx="350761" cy="18288000"/>
          </a:xfrm>
          <a:prstGeom prst="rect">
            <a:avLst/>
          </a:prstGeom>
          <a:solidFill>
            <a:srgbClr val="BF977B"/>
          </a:solidFill>
        </p:spPr>
      </p:sp>
      <p:sp>
        <p:nvSpPr>
          <p:cNvPr name="Freeform 9" id="9"/>
          <p:cNvSpPr/>
          <p:nvPr/>
        </p:nvSpPr>
        <p:spPr>
          <a:xfrm flipH="true" flipV="false" rot="-4443930">
            <a:off x="13336243" y="514651"/>
            <a:ext cx="1206211" cy="1858308"/>
          </a:xfrm>
          <a:custGeom>
            <a:avLst/>
            <a:gdLst/>
            <a:ahLst/>
            <a:cxnLst/>
            <a:rect r="r" b="b" t="t" l="l"/>
            <a:pathLst>
              <a:path h="1858308" w="1206211">
                <a:moveTo>
                  <a:pt x="1206211" y="0"/>
                </a:moveTo>
                <a:lnTo>
                  <a:pt x="0" y="0"/>
                </a:lnTo>
                <a:lnTo>
                  <a:pt x="0" y="1858307"/>
                </a:lnTo>
                <a:lnTo>
                  <a:pt x="1206211" y="1858307"/>
                </a:lnTo>
                <a:lnTo>
                  <a:pt x="1206211"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0">
            <a:off x="10658070" y="2536000"/>
            <a:ext cx="5422730" cy="6006427"/>
          </a:xfrm>
          <a:custGeom>
            <a:avLst/>
            <a:gdLst/>
            <a:ahLst/>
            <a:cxnLst/>
            <a:rect r="r" b="b" t="t" l="l"/>
            <a:pathLst>
              <a:path h="6006427" w="5422730">
                <a:moveTo>
                  <a:pt x="0" y="0"/>
                </a:moveTo>
                <a:lnTo>
                  <a:pt x="5422730" y="0"/>
                </a:lnTo>
                <a:lnTo>
                  <a:pt x="5422730" y="6006426"/>
                </a:lnTo>
                <a:lnTo>
                  <a:pt x="0" y="6006426"/>
                </a:lnTo>
                <a:lnTo>
                  <a:pt x="0" y="0"/>
                </a:lnTo>
                <a:close/>
              </a:path>
            </a:pathLst>
          </a:custGeom>
          <a:blipFill>
            <a:blip r:embed="rId10"/>
            <a:stretch>
              <a:fillRect l="0" t="0" r="0" b="0"/>
            </a:stretch>
          </a:blipFill>
        </p:spPr>
      </p:sp>
      <p:sp>
        <p:nvSpPr>
          <p:cNvPr name="TextBox 12" id="12"/>
          <p:cNvSpPr txBox="true"/>
          <p:nvPr/>
        </p:nvSpPr>
        <p:spPr>
          <a:xfrm rot="0">
            <a:off x="1028700" y="1802246"/>
            <a:ext cx="9629370" cy="1227454"/>
          </a:xfrm>
          <a:prstGeom prst="rect">
            <a:avLst/>
          </a:prstGeom>
        </p:spPr>
        <p:txBody>
          <a:bodyPr anchor="t" rtlCol="false" tIns="0" lIns="0" bIns="0" rIns="0">
            <a:spAutoFit/>
          </a:bodyPr>
          <a:lstStyle/>
          <a:p>
            <a:pPr algn="l">
              <a:lnSpc>
                <a:spcPts val="9880"/>
              </a:lnSpc>
            </a:pPr>
            <a:r>
              <a:rPr lang="en-US" sz="7600">
                <a:solidFill>
                  <a:srgbClr val="FFFFFF"/>
                </a:solidFill>
                <a:latin typeface="Lemon Tuesday"/>
                <a:ea typeface="Lemon Tuesday"/>
                <a:cs typeface="Lemon Tuesday"/>
                <a:sym typeface="Lemon Tuesday"/>
              </a:rPr>
              <a:t>Literacy Lessons</a:t>
            </a:r>
          </a:p>
        </p:txBody>
      </p:sp>
      <p:sp>
        <p:nvSpPr>
          <p:cNvPr name="TextBox 13" id="13"/>
          <p:cNvSpPr txBox="true"/>
          <p:nvPr/>
        </p:nvSpPr>
        <p:spPr>
          <a:xfrm rot="0">
            <a:off x="803624" y="3505950"/>
            <a:ext cx="9573927" cy="4873166"/>
          </a:xfrm>
          <a:prstGeom prst="rect">
            <a:avLst/>
          </a:prstGeom>
        </p:spPr>
        <p:txBody>
          <a:bodyPr anchor="t" rtlCol="false" tIns="0" lIns="0" bIns="0" rIns="0">
            <a:spAutoFit/>
          </a:bodyPr>
          <a:lstStyle/>
          <a:p>
            <a:pPr algn="l">
              <a:lnSpc>
                <a:spcPts val="2948"/>
              </a:lnSpc>
            </a:pPr>
            <a:r>
              <a:rPr lang="en-US" sz="2680">
                <a:solidFill>
                  <a:srgbClr val="FFFFFF"/>
                </a:solidFill>
                <a:latin typeface="Kalam Light"/>
                <a:ea typeface="Kalam Light"/>
                <a:cs typeface="Kalam Light"/>
                <a:sym typeface="Kalam Light"/>
              </a:rPr>
              <a:t>Happens 4 times a week</a:t>
            </a:r>
          </a:p>
          <a:p>
            <a:pPr algn="l">
              <a:lnSpc>
                <a:spcPts val="2948"/>
              </a:lnSpc>
            </a:pPr>
          </a:p>
          <a:p>
            <a:pPr algn="l">
              <a:lnSpc>
                <a:spcPts val="2948"/>
              </a:lnSpc>
            </a:pPr>
            <a:r>
              <a:rPr lang="en-US" sz="2680">
                <a:solidFill>
                  <a:srgbClr val="FFFFFF"/>
                </a:solidFill>
                <a:latin typeface="Kalam Light"/>
                <a:ea typeface="Kalam Light"/>
                <a:cs typeface="Kalam Light"/>
                <a:sym typeface="Kalam Light"/>
              </a:rPr>
              <a:t>We delve into a book each week and introduce new vocabulary. </a:t>
            </a:r>
          </a:p>
          <a:p>
            <a:pPr algn="l">
              <a:lnSpc>
                <a:spcPts val="2948"/>
              </a:lnSpc>
            </a:pPr>
          </a:p>
          <a:p>
            <a:pPr algn="l">
              <a:lnSpc>
                <a:spcPts val="2948"/>
              </a:lnSpc>
            </a:pPr>
            <a:r>
              <a:rPr lang="en-US" sz="2680">
                <a:solidFill>
                  <a:srgbClr val="FFFFFF"/>
                </a:solidFill>
                <a:latin typeface="Kalam Light"/>
                <a:ea typeface="Kalam Light"/>
                <a:cs typeface="Kalam Light"/>
                <a:sym typeface="Kalam Light"/>
              </a:rPr>
              <a:t>Lesson 1 is handwriting- working on forming letters correctly</a:t>
            </a:r>
          </a:p>
          <a:p>
            <a:pPr algn="l">
              <a:lnSpc>
                <a:spcPts val="2948"/>
              </a:lnSpc>
            </a:pPr>
          </a:p>
          <a:p>
            <a:pPr algn="l">
              <a:lnSpc>
                <a:spcPts val="2948"/>
              </a:lnSpc>
            </a:pPr>
            <a:r>
              <a:rPr lang="en-US" sz="2680">
                <a:solidFill>
                  <a:srgbClr val="FFFFFF"/>
                </a:solidFill>
                <a:latin typeface="Kalam Light"/>
                <a:ea typeface="Kalam Light"/>
                <a:cs typeface="Kalam Light"/>
                <a:sym typeface="Kalam Light"/>
              </a:rPr>
              <a:t>Lesson 2 and 3 is demonstrating a new skills and the children applying the skills in focus writing sessions. </a:t>
            </a:r>
          </a:p>
          <a:p>
            <a:pPr algn="l">
              <a:lnSpc>
                <a:spcPts val="2948"/>
              </a:lnSpc>
            </a:pPr>
          </a:p>
          <a:p>
            <a:pPr algn="l">
              <a:lnSpc>
                <a:spcPts val="2948"/>
              </a:lnSpc>
            </a:pPr>
            <a:r>
              <a:rPr lang="en-US" sz="2680">
                <a:solidFill>
                  <a:srgbClr val="FFFFFF"/>
                </a:solidFill>
                <a:latin typeface="Kalam Light"/>
                <a:ea typeface="Kalam Light"/>
                <a:cs typeface="Kalam Light"/>
                <a:sym typeface="Kalam Light"/>
              </a:rPr>
              <a:t>Lesson 4- Interventions- Children work 1:1 with the class teacher to practise any skills they needed support in. </a:t>
            </a:r>
          </a:p>
          <a:p>
            <a:pPr algn="l">
              <a:lnSpc>
                <a:spcPts val="2948"/>
              </a:lnSpc>
            </a:pPr>
          </a:p>
          <a:p>
            <a:pPr algn="l">
              <a:lnSpc>
                <a:spcPts val="2948"/>
              </a:lnSpc>
            </a:pPr>
            <a:r>
              <a:rPr lang="en-US" sz="2680">
                <a:solidFill>
                  <a:srgbClr val="FFFFFF"/>
                </a:solidFill>
                <a:latin typeface="Kalam Light"/>
                <a:ea typeface="Kalam Light"/>
                <a:cs typeface="Kalam Light"/>
                <a:sym typeface="Kalam Light"/>
              </a:rPr>
              <a:t> </a:t>
            </a:r>
          </a:p>
        </p:txBody>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AutoShape 2" id="2"/>
          <p:cNvSpPr/>
          <p:nvPr/>
        </p:nvSpPr>
        <p:spPr>
          <a:xfrm rot="0">
            <a:off x="0" y="0"/>
            <a:ext cx="350761" cy="10287000"/>
          </a:xfrm>
          <a:prstGeom prst="rect">
            <a:avLst/>
          </a:prstGeom>
          <a:solidFill>
            <a:srgbClr val="BF977B"/>
          </a:solidFill>
        </p:spPr>
      </p:sp>
      <p:sp>
        <p:nvSpPr>
          <p:cNvPr name="AutoShape 3" id="3"/>
          <p:cNvSpPr/>
          <p:nvPr/>
        </p:nvSpPr>
        <p:spPr>
          <a:xfrm rot="0">
            <a:off x="17937239" y="0"/>
            <a:ext cx="350761" cy="10287000"/>
          </a:xfrm>
          <a:prstGeom prst="rect">
            <a:avLst/>
          </a:prstGeom>
          <a:solidFill>
            <a:srgbClr val="BF977B"/>
          </a:solidFill>
        </p:spPr>
      </p:sp>
      <p:sp>
        <p:nvSpPr>
          <p:cNvPr name="Freeform 4" id="4"/>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6" id="6"/>
          <p:cNvSpPr/>
          <p:nvPr/>
        </p:nvSpPr>
        <p:spPr>
          <a:xfrm rot="5400000">
            <a:off x="8968619" y="-8968619"/>
            <a:ext cx="350761" cy="18288000"/>
          </a:xfrm>
          <a:prstGeom prst="rect">
            <a:avLst/>
          </a:prstGeom>
          <a:solidFill>
            <a:srgbClr val="BF977B"/>
          </a:solidFill>
        </p:spPr>
      </p:sp>
      <p:sp>
        <p:nvSpPr>
          <p:cNvPr name="AutoShape 7" id="7"/>
          <p:cNvSpPr/>
          <p:nvPr/>
        </p:nvSpPr>
        <p:spPr>
          <a:xfrm rot="5400000">
            <a:off x="8968619" y="967619"/>
            <a:ext cx="350761" cy="18288000"/>
          </a:xfrm>
          <a:prstGeom prst="rect">
            <a:avLst/>
          </a:prstGeom>
          <a:solidFill>
            <a:srgbClr val="BF977B"/>
          </a:solidFill>
        </p:spPr>
      </p:sp>
      <p:sp>
        <p:nvSpPr>
          <p:cNvPr name="Freeform 8" id="8"/>
          <p:cNvSpPr/>
          <p:nvPr/>
        </p:nvSpPr>
        <p:spPr>
          <a:xfrm flipH="true" flipV="false" rot="-4443930">
            <a:off x="13336243" y="514651"/>
            <a:ext cx="1206211" cy="1858308"/>
          </a:xfrm>
          <a:custGeom>
            <a:avLst/>
            <a:gdLst/>
            <a:ahLst/>
            <a:cxnLst/>
            <a:rect r="r" b="b" t="t" l="l"/>
            <a:pathLst>
              <a:path h="1858308" w="1206211">
                <a:moveTo>
                  <a:pt x="1206211" y="0"/>
                </a:moveTo>
                <a:lnTo>
                  <a:pt x="0" y="0"/>
                </a:lnTo>
                <a:lnTo>
                  <a:pt x="0" y="1858307"/>
                </a:lnTo>
                <a:lnTo>
                  <a:pt x="1206211" y="1858307"/>
                </a:lnTo>
                <a:lnTo>
                  <a:pt x="1206211"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0">
            <a:off x="2682393" y="2680783"/>
            <a:ext cx="12923214" cy="7013322"/>
          </a:xfrm>
          <a:custGeom>
            <a:avLst/>
            <a:gdLst/>
            <a:ahLst/>
            <a:cxnLst/>
            <a:rect r="r" b="b" t="t" l="l"/>
            <a:pathLst>
              <a:path h="7013322" w="12923214">
                <a:moveTo>
                  <a:pt x="0" y="0"/>
                </a:moveTo>
                <a:lnTo>
                  <a:pt x="12923214" y="0"/>
                </a:lnTo>
                <a:lnTo>
                  <a:pt x="12923214" y="7013322"/>
                </a:lnTo>
                <a:lnTo>
                  <a:pt x="0" y="7013322"/>
                </a:lnTo>
                <a:lnTo>
                  <a:pt x="0" y="0"/>
                </a:lnTo>
                <a:close/>
              </a:path>
            </a:pathLst>
          </a:custGeom>
          <a:blipFill>
            <a:blip r:embed="rId8"/>
            <a:stretch>
              <a:fillRect l="0" t="0" r="0" b="0"/>
            </a:stretch>
          </a:blipFill>
        </p:spPr>
      </p:sp>
      <p:sp>
        <p:nvSpPr>
          <p:cNvPr name="TextBox 11" id="11"/>
          <p:cNvSpPr txBox="true"/>
          <p:nvPr/>
        </p:nvSpPr>
        <p:spPr>
          <a:xfrm rot="0">
            <a:off x="925486" y="1367604"/>
            <a:ext cx="13121451" cy="1227454"/>
          </a:xfrm>
          <a:prstGeom prst="rect">
            <a:avLst/>
          </a:prstGeom>
        </p:spPr>
        <p:txBody>
          <a:bodyPr anchor="t" rtlCol="false" tIns="0" lIns="0" bIns="0" rIns="0">
            <a:spAutoFit/>
          </a:bodyPr>
          <a:lstStyle/>
          <a:p>
            <a:pPr algn="l">
              <a:lnSpc>
                <a:spcPts val="9880"/>
              </a:lnSpc>
            </a:pPr>
            <a:r>
              <a:rPr lang="en-US" sz="7600">
                <a:solidFill>
                  <a:srgbClr val="FFFFFF"/>
                </a:solidFill>
                <a:latin typeface="Lemon Tuesday"/>
                <a:ea typeface="Lemon Tuesday"/>
                <a:cs typeface="Lemon Tuesday"/>
                <a:sym typeface="Lemon Tuesday"/>
              </a:rPr>
              <a:t>Prewriting Skills Ladder</a:t>
            </a:r>
          </a:p>
        </p:txBody>
      </p:sp>
    </p:spTree>
  </p:cSld>
  <p:clrMapOvr>
    <a:masterClrMapping/>
  </p:clrMapOvr>
</p:sld>
</file>

<file path=ppt/slides/slide26.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AutoShape 2" id="2"/>
          <p:cNvSpPr/>
          <p:nvPr/>
        </p:nvSpPr>
        <p:spPr>
          <a:xfrm rot="0">
            <a:off x="0" y="0"/>
            <a:ext cx="350761" cy="10287000"/>
          </a:xfrm>
          <a:prstGeom prst="rect">
            <a:avLst/>
          </a:prstGeom>
          <a:solidFill>
            <a:srgbClr val="BF977B"/>
          </a:solidFill>
        </p:spPr>
      </p:sp>
      <p:sp>
        <p:nvSpPr>
          <p:cNvPr name="AutoShape 3" id="3"/>
          <p:cNvSpPr/>
          <p:nvPr/>
        </p:nvSpPr>
        <p:spPr>
          <a:xfrm rot="0">
            <a:off x="17937239" y="0"/>
            <a:ext cx="350761" cy="10287000"/>
          </a:xfrm>
          <a:prstGeom prst="rect">
            <a:avLst/>
          </a:prstGeom>
          <a:solidFill>
            <a:srgbClr val="BF977B"/>
          </a:solidFill>
        </p:spPr>
      </p:sp>
      <p:sp>
        <p:nvSpPr>
          <p:cNvPr name="Freeform 4" id="4"/>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6" id="6"/>
          <p:cNvSpPr/>
          <p:nvPr/>
        </p:nvSpPr>
        <p:spPr>
          <a:xfrm rot="5400000">
            <a:off x="8968619" y="-8968619"/>
            <a:ext cx="350761" cy="18288000"/>
          </a:xfrm>
          <a:prstGeom prst="rect">
            <a:avLst/>
          </a:prstGeom>
          <a:solidFill>
            <a:srgbClr val="BF977B"/>
          </a:solidFill>
        </p:spPr>
      </p:sp>
      <p:sp>
        <p:nvSpPr>
          <p:cNvPr name="AutoShape 7" id="7"/>
          <p:cNvSpPr/>
          <p:nvPr/>
        </p:nvSpPr>
        <p:spPr>
          <a:xfrm rot="5400000">
            <a:off x="8968619" y="967619"/>
            <a:ext cx="350761" cy="18288000"/>
          </a:xfrm>
          <a:prstGeom prst="rect">
            <a:avLst/>
          </a:prstGeom>
          <a:solidFill>
            <a:srgbClr val="BF977B"/>
          </a:solidFill>
        </p:spPr>
      </p:sp>
      <p:sp>
        <p:nvSpPr>
          <p:cNvPr name="Freeform 8" id="8"/>
          <p:cNvSpPr/>
          <p:nvPr/>
        </p:nvSpPr>
        <p:spPr>
          <a:xfrm flipH="true" flipV="false" rot="-4443930">
            <a:off x="13336243" y="514651"/>
            <a:ext cx="1206211" cy="1858308"/>
          </a:xfrm>
          <a:custGeom>
            <a:avLst/>
            <a:gdLst/>
            <a:ahLst/>
            <a:cxnLst/>
            <a:rect r="r" b="b" t="t" l="l"/>
            <a:pathLst>
              <a:path h="1858308" w="1206211">
                <a:moveTo>
                  <a:pt x="1206211" y="0"/>
                </a:moveTo>
                <a:lnTo>
                  <a:pt x="0" y="0"/>
                </a:lnTo>
                <a:lnTo>
                  <a:pt x="0" y="1858307"/>
                </a:lnTo>
                <a:lnTo>
                  <a:pt x="1206211" y="1858307"/>
                </a:lnTo>
                <a:lnTo>
                  <a:pt x="1206211"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0">
            <a:off x="3520010" y="2547586"/>
            <a:ext cx="10526926" cy="7388653"/>
          </a:xfrm>
          <a:custGeom>
            <a:avLst/>
            <a:gdLst/>
            <a:ahLst/>
            <a:cxnLst/>
            <a:rect r="r" b="b" t="t" l="l"/>
            <a:pathLst>
              <a:path h="7388653" w="10526926">
                <a:moveTo>
                  <a:pt x="0" y="0"/>
                </a:moveTo>
                <a:lnTo>
                  <a:pt x="10526927" y="0"/>
                </a:lnTo>
                <a:lnTo>
                  <a:pt x="10526927" y="7388653"/>
                </a:lnTo>
                <a:lnTo>
                  <a:pt x="0" y="7388653"/>
                </a:lnTo>
                <a:lnTo>
                  <a:pt x="0" y="0"/>
                </a:lnTo>
                <a:close/>
              </a:path>
            </a:pathLst>
          </a:custGeom>
          <a:blipFill>
            <a:blip r:embed="rId8"/>
            <a:stretch>
              <a:fillRect l="0" t="0" r="0" b="0"/>
            </a:stretch>
          </a:blipFill>
        </p:spPr>
      </p:sp>
      <p:sp>
        <p:nvSpPr>
          <p:cNvPr name="TextBox 11" id="11"/>
          <p:cNvSpPr txBox="true"/>
          <p:nvPr/>
        </p:nvSpPr>
        <p:spPr>
          <a:xfrm rot="0">
            <a:off x="925486" y="1136316"/>
            <a:ext cx="13121451" cy="1227454"/>
          </a:xfrm>
          <a:prstGeom prst="rect">
            <a:avLst/>
          </a:prstGeom>
        </p:spPr>
        <p:txBody>
          <a:bodyPr anchor="t" rtlCol="false" tIns="0" lIns="0" bIns="0" rIns="0">
            <a:spAutoFit/>
          </a:bodyPr>
          <a:lstStyle/>
          <a:p>
            <a:pPr algn="l">
              <a:lnSpc>
                <a:spcPts val="9880"/>
              </a:lnSpc>
            </a:pPr>
            <a:r>
              <a:rPr lang="en-US" sz="7600">
                <a:solidFill>
                  <a:srgbClr val="FFFFFF"/>
                </a:solidFill>
                <a:latin typeface="Lemon Tuesday"/>
                <a:ea typeface="Lemon Tuesday"/>
                <a:cs typeface="Lemon Tuesday"/>
                <a:sym typeface="Lemon Tuesday"/>
              </a:rPr>
              <a:t>Autumn Term Writing Ladder</a:t>
            </a:r>
          </a:p>
        </p:txBody>
      </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AutoShape 2" id="2"/>
          <p:cNvSpPr/>
          <p:nvPr/>
        </p:nvSpPr>
        <p:spPr>
          <a:xfrm rot="0">
            <a:off x="0" y="0"/>
            <a:ext cx="350761" cy="10287000"/>
          </a:xfrm>
          <a:prstGeom prst="rect">
            <a:avLst/>
          </a:prstGeom>
          <a:solidFill>
            <a:srgbClr val="BF977B"/>
          </a:solidFill>
        </p:spPr>
      </p:sp>
      <p:sp>
        <p:nvSpPr>
          <p:cNvPr name="AutoShape 3" id="3"/>
          <p:cNvSpPr/>
          <p:nvPr/>
        </p:nvSpPr>
        <p:spPr>
          <a:xfrm rot="0">
            <a:off x="17937239" y="0"/>
            <a:ext cx="350761" cy="10287000"/>
          </a:xfrm>
          <a:prstGeom prst="rect">
            <a:avLst/>
          </a:prstGeom>
          <a:solidFill>
            <a:srgbClr val="BF977B"/>
          </a:solidFill>
        </p:spPr>
      </p:sp>
      <p:sp>
        <p:nvSpPr>
          <p:cNvPr name="Freeform 4" id="4"/>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6" id="6"/>
          <p:cNvSpPr/>
          <p:nvPr/>
        </p:nvSpPr>
        <p:spPr>
          <a:xfrm rot="5400000">
            <a:off x="8968619" y="-8968619"/>
            <a:ext cx="350761" cy="18288000"/>
          </a:xfrm>
          <a:prstGeom prst="rect">
            <a:avLst/>
          </a:prstGeom>
          <a:solidFill>
            <a:srgbClr val="BF977B"/>
          </a:solidFill>
        </p:spPr>
      </p:sp>
      <p:sp>
        <p:nvSpPr>
          <p:cNvPr name="AutoShape 7" id="7"/>
          <p:cNvSpPr/>
          <p:nvPr/>
        </p:nvSpPr>
        <p:spPr>
          <a:xfrm rot="5400000">
            <a:off x="8968619" y="967619"/>
            <a:ext cx="350761" cy="18288000"/>
          </a:xfrm>
          <a:prstGeom prst="rect">
            <a:avLst/>
          </a:prstGeom>
          <a:solidFill>
            <a:srgbClr val="BF977B"/>
          </a:solidFill>
        </p:spPr>
      </p:sp>
      <p:sp>
        <p:nvSpPr>
          <p:cNvPr name="Freeform 8" id="8"/>
          <p:cNvSpPr/>
          <p:nvPr/>
        </p:nvSpPr>
        <p:spPr>
          <a:xfrm flipH="true" flipV="false" rot="-4443930">
            <a:off x="13336243" y="514651"/>
            <a:ext cx="1206211" cy="1858308"/>
          </a:xfrm>
          <a:custGeom>
            <a:avLst/>
            <a:gdLst/>
            <a:ahLst/>
            <a:cxnLst/>
            <a:rect r="r" b="b" t="t" l="l"/>
            <a:pathLst>
              <a:path h="1858308" w="1206211">
                <a:moveTo>
                  <a:pt x="1206211" y="0"/>
                </a:moveTo>
                <a:lnTo>
                  <a:pt x="0" y="0"/>
                </a:lnTo>
                <a:lnTo>
                  <a:pt x="0" y="1858307"/>
                </a:lnTo>
                <a:lnTo>
                  <a:pt x="1206211" y="1858307"/>
                </a:lnTo>
                <a:lnTo>
                  <a:pt x="1206211"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0">
            <a:off x="16211298" y="4014729"/>
            <a:ext cx="1208517" cy="1270907"/>
          </a:xfrm>
          <a:custGeom>
            <a:avLst/>
            <a:gdLst/>
            <a:ahLst/>
            <a:cxnLst/>
            <a:rect r="r" b="b" t="t" l="l"/>
            <a:pathLst>
              <a:path h="1270907" w="1208517">
                <a:moveTo>
                  <a:pt x="0" y="0"/>
                </a:moveTo>
                <a:lnTo>
                  <a:pt x="1208517" y="0"/>
                </a:lnTo>
                <a:lnTo>
                  <a:pt x="1208517" y="1270907"/>
                </a:lnTo>
                <a:lnTo>
                  <a:pt x="0" y="127090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0">
            <a:off x="925486" y="2815803"/>
            <a:ext cx="15127774" cy="6442497"/>
          </a:xfrm>
          <a:custGeom>
            <a:avLst/>
            <a:gdLst/>
            <a:ahLst/>
            <a:cxnLst/>
            <a:rect r="r" b="b" t="t" l="l"/>
            <a:pathLst>
              <a:path h="6442497" w="15127774">
                <a:moveTo>
                  <a:pt x="0" y="0"/>
                </a:moveTo>
                <a:lnTo>
                  <a:pt x="15127774" y="0"/>
                </a:lnTo>
                <a:lnTo>
                  <a:pt x="15127774" y="6442497"/>
                </a:lnTo>
                <a:lnTo>
                  <a:pt x="0" y="6442497"/>
                </a:lnTo>
                <a:lnTo>
                  <a:pt x="0" y="0"/>
                </a:lnTo>
                <a:close/>
              </a:path>
            </a:pathLst>
          </a:custGeom>
          <a:blipFill>
            <a:blip r:embed="rId8"/>
            <a:stretch>
              <a:fillRect l="0" t="0" r="0" b="0"/>
            </a:stretch>
          </a:blipFill>
        </p:spPr>
      </p:sp>
      <p:sp>
        <p:nvSpPr>
          <p:cNvPr name="TextBox 11" id="11"/>
          <p:cNvSpPr txBox="true"/>
          <p:nvPr/>
        </p:nvSpPr>
        <p:spPr>
          <a:xfrm rot="0">
            <a:off x="925486" y="1136316"/>
            <a:ext cx="13121451" cy="1227454"/>
          </a:xfrm>
          <a:prstGeom prst="rect">
            <a:avLst/>
          </a:prstGeom>
        </p:spPr>
        <p:txBody>
          <a:bodyPr anchor="t" rtlCol="false" tIns="0" lIns="0" bIns="0" rIns="0">
            <a:spAutoFit/>
          </a:bodyPr>
          <a:lstStyle/>
          <a:p>
            <a:pPr algn="l">
              <a:lnSpc>
                <a:spcPts val="9880"/>
              </a:lnSpc>
            </a:pPr>
            <a:r>
              <a:rPr lang="en-US" sz="7600">
                <a:solidFill>
                  <a:srgbClr val="FFFFFF"/>
                </a:solidFill>
                <a:latin typeface="Lemon Tuesday"/>
                <a:ea typeface="Lemon Tuesday"/>
                <a:cs typeface="Lemon Tuesday"/>
                <a:sym typeface="Lemon Tuesday"/>
              </a:rPr>
              <a:t>Spring Term Writing Ladder</a:t>
            </a:r>
          </a:p>
        </p:txBody>
      </p:sp>
    </p:spTree>
  </p:cSld>
  <p:clrMapOvr>
    <a:masterClrMapping/>
  </p:clrMapOvr>
</p:sld>
</file>

<file path=ppt/slides/slide28.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AutoShape 2" id="2"/>
          <p:cNvSpPr/>
          <p:nvPr/>
        </p:nvSpPr>
        <p:spPr>
          <a:xfrm rot="0">
            <a:off x="0" y="0"/>
            <a:ext cx="350761" cy="10287000"/>
          </a:xfrm>
          <a:prstGeom prst="rect">
            <a:avLst/>
          </a:prstGeom>
          <a:solidFill>
            <a:srgbClr val="BF977B"/>
          </a:solidFill>
        </p:spPr>
      </p:sp>
      <p:sp>
        <p:nvSpPr>
          <p:cNvPr name="AutoShape 3" id="3"/>
          <p:cNvSpPr/>
          <p:nvPr/>
        </p:nvSpPr>
        <p:spPr>
          <a:xfrm rot="0">
            <a:off x="17937239" y="0"/>
            <a:ext cx="350761" cy="10287000"/>
          </a:xfrm>
          <a:prstGeom prst="rect">
            <a:avLst/>
          </a:prstGeom>
          <a:solidFill>
            <a:srgbClr val="BF977B"/>
          </a:solidFill>
        </p:spPr>
      </p:sp>
      <p:sp>
        <p:nvSpPr>
          <p:cNvPr name="Freeform 4" id="4"/>
          <p:cNvSpPr/>
          <p:nvPr/>
        </p:nvSpPr>
        <p:spPr>
          <a:xfrm flipH="false" flipV="false" rot="0">
            <a:off x="7994977" y="188869"/>
            <a:ext cx="2298045" cy="839831"/>
          </a:xfrm>
          <a:custGeom>
            <a:avLst/>
            <a:gdLst/>
            <a:ahLst/>
            <a:cxnLst/>
            <a:rect r="r" b="b" t="t" l="l"/>
            <a:pathLst>
              <a:path h="839831" w="2298045">
                <a:moveTo>
                  <a:pt x="0" y="0"/>
                </a:moveTo>
                <a:lnTo>
                  <a:pt x="2298046" y="0"/>
                </a:lnTo>
                <a:lnTo>
                  <a:pt x="2298046" y="839831"/>
                </a:lnTo>
                <a:lnTo>
                  <a:pt x="0" y="83983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0">
            <a:off x="5475455" y="802724"/>
            <a:ext cx="1523955" cy="556936"/>
          </a:xfrm>
          <a:custGeom>
            <a:avLst/>
            <a:gdLst/>
            <a:ahLst/>
            <a:cxnLst/>
            <a:rect r="r" b="b" t="t" l="l"/>
            <a:pathLst>
              <a:path h="556936" w="1523955">
                <a:moveTo>
                  <a:pt x="0" y="0"/>
                </a:moveTo>
                <a:lnTo>
                  <a:pt x="1523955" y="0"/>
                </a:lnTo>
                <a:lnTo>
                  <a:pt x="1523955" y="556936"/>
                </a:lnTo>
                <a:lnTo>
                  <a:pt x="0" y="55693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6" id="6"/>
          <p:cNvSpPr/>
          <p:nvPr/>
        </p:nvSpPr>
        <p:spPr>
          <a:xfrm rot="5400000">
            <a:off x="8968619" y="-8968619"/>
            <a:ext cx="350761" cy="18288000"/>
          </a:xfrm>
          <a:prstGeom prst="rect">
            <a:avLst/>
          </a:prstGeom>
          <a:solidFill>
            <a:srgbClr val="BF977B"/>
          </a:solidFill>
        </p:spPr>
      </p:sp>
      <p:sp>
        <p:nvSpPr>
          <p:cNvPr name="AutoShape 7" id="7"/>
          <p:cNvSpPr/>
          <p:nvPr/>
        </p:nvSpPr>
        <p:spPr>
          <a:xfrm rot="5400000">
            <a:off x="8968619" y="967619"/>
            <a:ext cx="350761" cy="18288000"/>
          </a:xfrm>
          <a:prstGeom prst="rect">
            <a:avLst/>
          </a:prstGeom>
          <a:solidFill>
            <a:srgbClr val="BF977B"/>
          </a:solidFill>
        </p:spPr>
      </p:sp>
      <p:sp>
        <p:nvSpPr>
          <p:cNvPr name="Freeform 8" id="8"/>
          <p:cNvSpPr/>
          <p:nvPr/>
        </p:nvSpPr>
        <p:spPr>
          <a:xfrm flipH="true" flipV="false" rot="-4443930">
            <a:off x="13336243" y="514651"/>
            <a:ext cx="1206211" cy="1858308"/>
          </a:xfrm>
          <a:custGeom>
            <a:avLst/>
            <a:gdLst/>
            <a:ahLst/>
            <a:cxnLst/>
            <a:rect r="r" b="b" t="t" l="l"/>
            <a:pathLst>
              <a:path h="1858308" w="1206211">
                <a:moveTo>
                  <a:pt x="1206211" y="0"/>
                </a:moveTo>
                <a:lnTo>
                  <a:pt x="0" y="0"/>
                </a:lnTo>
                <a:lnTo>
                  <a:pt x="0" y="1858307"/>
                </a:lnTo>
                <a:lnTo>
                  <a:pt x="1206211" y="1858307"/>
                </a:lnTo>
                <a:lnTo>
                  <a:pt x="1206211"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0">
            <a:off x="1448563" y="4055724"/>
            <a:ext cx="15390875" cy="2853491"/>
          </a:xfrm>
          <a:custGeom>
            <a:avLst/>
            <a:gdLst/>
            <a:ahLst/>
            <a:cxnLst/>
            <a:rect r="r" b="b" t="t" l="l"/>
            <a:pathLst>
              <a:path h="2853491" w="15390875">
                <a:moveTo>
                  <a:pt x="0" y="0"/>
                </a:moveTo>
                <a:lnTo>
                  <a:pt x="15390874" y="0"/>
                </a:lnTo>
                <a:lnTo>
                  <a:pt x="15390874" y="2853491"/>
                </a:lnTo>
                <a:lnTo>
                  <a:pt x="0" y="2853491"/>
                </a:lnTo>
                <a:lnTo>
                  <a:pt x="0" y="0"/>
                </a:lnTo>
                <a:close/>
              </a:path>
            </a:pathLst>
          </a:custGeom>
          <a:blipFill>
            <a:blip r:embed="rId6"/>
            <a:stretch>
              <a:fillRect l="0" t="0" r="0" b="0"/>
            </a:stretch>
          </a:blipFill>
        </p:spPr>
      </p:sp>
      <p:sp>
        <p:nvSpPr>
          <p:cNvPr name="TextBox 10" id="10"/>
          <p:cNvSpPr txBox="true"/>
          <p:nvPr/>
        </p:nvSpPr>
        <p:spPr>
          <a:xfrm rot="0">
            <a:off x="925486" y="1731135"/>
            <a:ext cx="14072890" cy="1227454"/>
          </a:xfrm>
          <a:prstGeom prst="rect">
            <a:avLst/>
          </a:prstGeom>
        </p:spPr>
        <p:txBody>
          <a:bodyPr anchor="t" rtlCol="false" tIns="0" lIns="0" bIns="0" rIns="0">
            <a:spAutoFit/>
          </a:bodyPr>
          <a:lstStyle/>
          <a:p>
            <a:pPr algn="l">
              <a:lnSpc>
                <a:spcPts val="9880"/>
              </a:lnSpc>
            </a:pPr>
            <a:r>
              <a:rPr lang="en-US" sz="7600">
                <a:solidFill>
                  <a:srgbClr val="FFFFFF"/>
                </a:solidFill>
                <a:latin typeface="Lemon Tuesday"/>
                <a:ea typeface="Lemon Tuesday"/>
                <a:cs typeface="Lemon Tuesday"/>
                <a:sym typeface="Lemon Tuesday"/>
              </a:rPr>
              <a:t>Summer Term Writing Ladder</a:t>
            </a:r>
          </a:p>
        </p:txBody>
      </p:sp>
    </p:spTree>
  </p:cSld>
  <p:clrMapOvr>
    <a:masterClrMapping/>
  </p:clrMapOvr>
</p:sld>
</file>

<file path=ppt/slides/slide29.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0" r="0" b="0"/>
            </a:stretch>
          </a:blipFill>
        </p:spPr>
      </p:sp>
    </p:spTree>
  </p:cSld>
  <p:clrMapOvr>
    <a:masterClrMapping/>
  </p:clrMapOvr>
</p:sld>
</file>

<file path=ppt/slides/slide30.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0" r="0" b="0"/>
            </a:stretch>
          </a:blipFill>
        </p:spPr>
      </p:sp>
    </p:spTree>
  </p:cSld>
  <p:clrMapOvr>
    <a:masterClrMapping/>
  </p:clrMapOvr>
</p:sld>
</file>

<file path=ppt/slides/slide31.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0" r="0" b="0"/>
            </a:stretch>
          </a:blipFill>
        </p:spPr>
      </p:sp>
    </p:spTree>
  </p:cSld>
  <p:clrMapOvr>
    <a:masterClrMapping/>
  </p:clrMapOvr>
</p:sld>
</file>

<file path=ppt/slides/slide32.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Freeform 2" id="2"/>
          <p:cNvSpPr/>
          <p:nvPr/>
        </p:nvSpPr>
        <p:spPr>
          <a:xfrm flipH="false" flipV="false" rot="0">
            <a:off x="16230435" y="867320"/>
            <a:ext cx="2057731" cy="3378364"/>
          </a:xfrm>
          <a:custGeom>
            <a:avLst/>
            <a:gdLst/>
            <a:ahLst/>
            <a:cxnLst/>
            <a:rect r="r" b="b" t="t" l="l"/>
            <a:pathLst>
              <a:path h="3378364" w="2057731">
                <a:moveTo>
                  <a:pt x="0" y="0"/>
                </a:moveTo>
                <a:lnTo>
                  <a:pt x="2057730" y="0"/>
                </a:lnTo>
                <a:lnTo>
                  <a:pt x="2057730" y="3378363"/>
                </a:lnTo>
                <a:lnTo>
                  <a:pt x="0" y="337836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3" id="3"/>
          <p:cNvSpPr/>
          <p:nvPr/>
        </p:nvSpPr>
        <p:spPr>
          <a:xfrm rot="0">
            <a:off x="-260267" y="-1735108"/>
            <a:ext cx="611028" cy="12022108"/>
          </a:xfrm>
          <a:prstGeom prst="rect">
            <a:avLst/>
          </a:prstGeom>
          <a:solidFill>
            <a:srgbClr val="BF977B"/>
          </a:solidFill>
        </p:spPr>
      </p:sp>
      <p:sp>
        <p:nvSpPr>
          <p:cNvPr name="AutoShape 4" id="4"/>
          <p:cNvSpPr/>
          <p:nvPr/>
        </p:nvSpPr>
        <p:spPr>
          <a:xfrm rot="0">
            <a:off x="17937239" y="0"/>
            <a:ext cx="350761" cy="10287000"/>
          </a:xfrm>
          <a:prstGeom prst="rect">
            <a:avLst/>
          </a:prstGeom>
          <a:solidFill>
            <a:srgbClr val="BF977B"/>
          </a:solidFill>
        </p:spPr>
      </p:sp>
      <p:sp>
        <p:nvSpPr>
          <p:cNvPr name="AutoShape 5" id="5"/>
          <p:cNvSpPr/>
          <p:nvPr/>
        </p:nvSpPr>
        <p:spPr>
          <a:xfrm rot="5400000">
            <a:off x="8968619" y="-8968619"/>
            <a:ext cx="350761" cy="18288000"/>
          </a:xfrm>
          <a:prstGeom prst="rect">
            <a:avLst/>
          </a:prstGeom>
          <a:solidFill>
            <a:srgbClr val="BF977B"/>
          </a:solidFill>
        </p:spPr>
      </p:sp>
      <p:sp>
        <p:nvSpPr>
          <p:cNvPr name="Freeform 6" id="6"/>
          <p:cNvSpPr/>
          <p:nvPr/>
        </p:nvSpPr>
        <p:spPr>
          <a:xfrm flipH="false" flipV="false" rot="0">
            <a:off x="16317275" y="8277271"/>
            <a:ext cx="1619963" cy="1760830"/>
          </a:xfrm>
          <a:custGeom>
            <a:avLst/>
            <a:gdLst/>
            <a:ahLst/>
            <a:cxnLst/>
            <a:rect r="r" b="b" t="t" l="l"/>
            <a:pathLst>
              <a:path h="1760830" w="1619963">
                <a:moveTo>
                  <a:pt x="0" y="0"/>
                </a:moveTo>
                <a:lnTo>
                  <a:pt x="1619964" y="0"/>
                </a:lnTo>
                <a:lnTo>
                  <a:pt x="1619964" y="1760830"/>
                </a:lnTo>
                <a:lnTo>
                  <a:pt x="0" y="176083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AutoShape 7" id="7"/>
          <p:cNvSpPr/>
          <p:nvPr/>
        </p:nvSpPr>
        <p:spPr>
          <a:xfrm rot="5400000">
            <a:off x="8968619" y="967619"/>
            <a:ext cx="350761" cy="18288000"/>
          </a:xfrm>
          <a:prstGeom prst="rect">
            <a:avLst/>
          </a:prstGeom>
          <a:solidFill>
            <a:srgbClr val="BF977B"/>
          </a:solidFill>
        </p:spPr>
      </p:sp>
      <p:sp>
        <p:nvSpPr>
          <p:cNvPr name="Freeform 8" id="8"/>
          <p:cNvSpPr/>
          <p:nvPr/>
        </p:nvSpPr>
        <p:spPr>
          <a:xfrm flipH="false" flipV="false" rot="0">
            <a:off x="10871832" y="2963648"/>
            <a:ext cx="2906110" cy="412139"/>
          </a:xfrm>
          <a:custGeom>
            <a:avLst/>
            <a:gdLst/>
            <a:ahLst/>
            <a:cxnLst/>
            <a:rect r="r" b="b" t="t" l="l"/>
            <a:pathLst>
              <a:path h="412139" w="2906110">
                <a:moveTo>
                  <a:pt x="0" y="0"/>
                </a:moveTo>
                <a:lnTo>
                  <a:pt x="2906110" y="0"/>
                </a:lnTo>
                <a:lnTo>
                  <a:pt x="2906110" y="412139"/>
                </a:lnTo>
                <a:lnTo>
                  <a:pt x="0" y="41213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0">
            <a:off x="541910" y="3424026"/>
            <a:ext cx="973580" cy="870912"/>
          </a:xfrm>
          <a:custGeom>
            <a:avLst/>
            <a:gdLst/>
            <a:ahLst/>
            <a:cxnLst/>
            <a:rect r="r" b="b" t="t" l="l"/>
            <a:pathLst>
              <a:path h="870912" w="973580">
                <a:moveTo>
                  <a:pt x="0" y="0"/>
                </a:moveTo>
                <a:lnTo>
                  <a:pt x="973580" y="0"/>
                </a:lnTo>
                <a:lnTo>
                  <a:pt x="973580" y="870912"/>
                </a:lnTo>
                <a:lnTo>
                  <a:pt x="0" y="87091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0" id="10"/>
          <p:cNvSpPr/>
          <p:nvPr/>
        </p:nvSpPr>
        <p:spPr>
          <a:xfrm flipH="false" flipV="false" rot="0">
            <a:off x="529195" y="7353550"/>
            <a:ext cx="973580" cy="870912"/>
          </a:xfrm>
          <a:custGeom>
            <a:avLst/>
            <a:gdLst/>
            <a:ahLst/>
            <a:cxnLst/>
            <a:rect r="r" b="b" t="t" l="l"/>
            <a:pathLst>
              <a:path h="870912" w="973580">
                <a:moveTo>
                  <a:pt x="0" y="0"/>
                </a:moveTo>
                <a:lnTo>
                  <a:pt x="973580" y="0"/>
                </a:lnTo>
                <a:lnTo>
                  <a:pt x="973580" y="870912"/>
                </a:lnTo>
                <a:lnTo>
                  <a:pt x="0" y="87091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1" id="11"/>
          <p:cNvSpPr txBox="true"/>
          <p:nvPr/>
        </p:nvSpPr>
        <p:spPr>
          <a:xfrm rot="0">
            <a:off x="9144000" y="313489"/>
            <a:ext cx="6361774" cy="2475229"/>
          </a:xfrm>
          <a:prstGeom prst="rect">
            <a:avLst/>
          </a:prstGeom>
        </p:spPr>
        <p:txBody>
          <a:bodyPr anchor="t" rtlCol="false" tIns="0" lIns="0" bIns="0" rIns="0">
            <a:spAutoFit/>
          </a:bodyPr>
          <a:lstStyle/>
          <a:p>
            <a:pPr algn="ctr">
              <a:lnSpc>
                <a:spcPts val="9880"/>
              </a:lnSpc>
            </a:pPr>
            <a:r>
              <a:rPr lang="en-US" sz="7600">
                <a:solidFill>
                  <a:srgbClr val="FFFFFF"/>
                </a:solidFill>
                <a:latin typeface="Lemon Tuesday"/>
                <a:ea typeface="Lemon Tuesday"/>
                <a:cs typeface="Lemon Tuesday"/>
                <a:sym typeface="Lemon Tuesday"/>
              </a:rPr>
              <a:t>How to help at home</a:t>
            </a:r>
          </a:p>
        </p:txBody>
      </p:sp>
      <p:sp>
        <p:nvSpPr>
          <p:cNvPr name="TextBox 12" id="12"/>
          <p:cNvSpPr txBox="true"/>
          <p:nvPr/>
        </p:nvSpPr>
        <p:spPr>
          <a:xfrm rot="0">
            <a:off x="1776972" y="5305739"/>
            <a:ext cx="4682828" cy="45021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Phonics Home Learning</a:t>
            </a:r>
          </a:p>
        </p:txBody>
      </p:sp>
      <p:sp>
        <p:nvSpPr>
          <p:cNvPr name="TextBox 13" id="13"/>
          <p:cNvSpPr txBox="true"/>
          <p:nvPr/>
        </p:nvSpPr>
        <p:spPr>
          <a:xfrm rot="0">
            <a:off x="10871832" y="5309966"/>
            <a:ext cx="4682828" cy="866775"/>
          </a:xfrm>
          <a:prstGeom prst="rect">
            <a:avLst/>
          </a:prstGeom>
        </p:spPr>
        <p:txBody>
          <a:bodyPr anchor="t" rtlCol="false" tIns="0" lIns="0" bIns="0" rIns="0">
            <a:spAutoFit/>
          </a:bodyPr>
          <a:lstStyle/>
          <a:p>
            <a:pPr algn="l">
              <a:lnSpc>
                <a:spcPts val="6600"/>
              </a:lnSpc>
            </a:pPr>
            <a:r>
              <a:rPr lang="en-US" sz="6000">
                <a:solidFill>
                  <a:srgbClr val="FFFFFF"/>
                </a:solidFill>
                <a:latin typeface="Kalam Bold"/>
                <a:ea typeface="Kalam Bold"/>
                <a:cs typeface="Kalam Bold"/>
                <a:sym typeface="Kalam Bold"/>
              </a:rPr>
              <a:t>PLAY</a:t>
            </a:r>
          </a:p>
        </p:txBody>
      </p:sp>
      <p:sp>
        <p:nvSpPr>
          <p:cNvPr name="TextBox 14" id="14"/>
          <p:cNvSpPr txBox="true"/>
          <p:nvPr/>
        </p:nvSpPr>
        <p:spPr>
          <a:xfrm rot="0">
            <a:off x="1683750" y="5775004"/>
            <a:ext cx="5924777" cy="857250"/>
          </a:xfrm>
          <a:prstGeom prst="rect">
            <a:avLst/>
          </a:prstGeom>
        </p:spPr>
        <p:txBody>
          <a:bodyPr anchor="t" rtlCol="false" tIns="0" lIns="0" bIns="0" rIns="0">
            <a:spAutoFit/>
          </a:bodyPr>
          <a:lstStyle/>
          <a:p>
            <a:pPr algn="l">
              <a:lnSpc>
                <a:spcPts val="3300"/>
              </a:lnSpc>
            </a:pPr>
            <a:r>
              <a:rPr lang="en-US" sz="3000">
                <a:solidFill>
                  <a:srgbClr val="FFFFFF"/>
                </a:solidFill>
                <a:latin typeface="Kalam Light"/>
                <a:ea typeface="Kalam Light"/>
                <a:cs typeface="Kalam Light"/>
                <a:sym typeface="Kalam Light"/>
              </a:rPr>
              <a:t>Support your child in practising their phonics at home. </a:t>
            </a:r>
          </a:p>
        </p:txBody>
      </p:sp>
      <p:sp>
        <p:nvSpPr>
          <p:cNvPr name="Freeform 15" id="15"/>
          <p:cNvSpPr/>
          <p:nvPr/>
        </p:nvSpPr>
        <p:spPr>
          <a:xfrm flipH="false" flipV="false" rot="0">
            <a:off x="529195" y="5409363"/>
            <a:ext cx="973580" cy="870912"/>
          </a:xfrm>
          <a:custGeom>
            <a:avLst/>
            <a:gdLst/>
            <a:ahLst/>
            <a:cxnLst/>
            <a:rect r="r" b="b" t="t" l="l"/>
            <a:pathLst>
              <a:path h="870912" w="973580">
                <a:moveTo>
                  <a:pt x="0" y="0"/>
                </a:moveTo>
                <a:lnTo>
                  <a:pt x="973580" y="0"/>
                </a:lnTo>
                <a:lnTo>
                  <a:pt x="973580" y="870912"/>
                </a:lnTo>
                <a:lnTo>
                  <a:pt x="0" y="87091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6" id="16"/>
          <p:cNvSpPr txBox="true"/>
          <p:nvPr/>
        </p:nvSpPr>
        <p:spPr>
          <a:xfrm rot="0">
            <a:off x="1705990" y="3164967"/>
            <a:ext cx="4685369" cy="45021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Listen to your child read</a:t>
            </a:r>
          </a:p>
        </p:txBody>
      </p:sp>
      <p:sp>
        <p:nvSpPr>
          <p:cNvPr name="TextBox 17" id="17"/>
          <p:cNvSpPr txBox="true"/>
          <p:nvPr/>
        </p:nvSpPr>
        <p:spPr>
          <a:xfrm rot="0">
            <a:off x="1705990" y="3771389"/>
            <a:ext cx="5553437" cy="857250"/>
          </a:xfrm>
          <a:prstGeom prst="rect">
            <a:avLst/>
          </a:prstGeom>
        </p:spPr>
        <p:txBody>
          <a:bodyPr anchor="t" rtlCol="false" tIns="0" lIns="0" bIns="0" rIns="0">
            <a:spAutoFit/>
          </a:bodyPr>
          <a:lstStyle/>
          <a:p>
            <a:pPr algn="l">
              <a:lnSpc>
                <a:spcPts val="3300"/>
              </a:lnSpc>
            </a:pPr>
            <a:r>
              <a:rPr lang="en-US" sz="3000">
                <a:solidFill>
                  <a:srgbClr val="FFFFFF"/>
                </a:solidFill>
                <a:latin typeface="Kalam Light"/>
                <a:ea typeface="Kalam Light"/>
                <a:cs typeface="Kalam Light"/>
                <a:sym typeface="Kalam Light"/>
              </a:rPr>
              <a:t>Listen to your child read daily and record in reading record.</a:t>
            </a:r>
          </a:p>
        </p:txBody>
      </p:sp>
      <p:sp>
        <p:nvSpPr>
          <p:cNvPr name="Freeform 18" id="18"/>
          <p:cNvSpPr/>
          <p:nvPr/>
        </p:nvSpPr>
        <p:spPr>
          <a:xfrm flipH="false" flipV="false" rot="0">
            <a:off x="574792" y="1440286"/>
            <a:ext cx="973580" cy="870912"/>
          </a:xfrm>
          <a:custGeom>
            <a:avLst/>
            <a:gdLst/>
            <a:ahLst/>
            <a:cxnLst/>
            <a:rect r="r" b="b" t="t" l="l"/>
            <a:pathLst>
              <a:path h="870912" w="973580">
                <a:moveTo>
                  <a:pt x="0" y="0"/>
                </a:moveTo>
                <a:lnTo>
                  <a:pt x="973580" y="0"/>
                </a:lnTo>
                <a:lnTo>
                  <a:pt x="973580" y="870912"/>
                </a:lnTo>
                <a:lnTo>
                  <a:pt x="0" y="87091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9" id="19"/>
          <p:cNvSpPr txBox="true"/>
          <p:nvPr/>
        </p:nvSpPr>
        <p:spPr>
          <a:xfrm rot="0">
            <a:off x="1683750" y="7338791"/>
            <a:ext cx="4682828" cy="45021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Support with Maths</a:t>
            </a:r>
          </a:p>
        </p:txBody>
      </p:sp>
      <p:sp>
        <p:nvSpPr>
          <p:cNvPr name="TextBox 20" id="20"/>
          <p:cNvSpPr txBox="true"/>
          <p:nvPr/>
        </p:nvSpPr>
        <p:spPr>
          <a:xfrm rot="0">
            <a:off x="1548372" y="7857500"/>
            <a:ext cx="5924777" cy="1695450"/>
          </a:xfrm>
          <a:prstGeom prst="rect">
            <a:avLst/>
          </a:prstGeom>
        </p:spPr>
        <p:txBody>
          <a:bodyPr anchor="t" rtlCol="false" tIns="0" lIns="0" bIns="0" rIns="0">
            <a:spAutoFit/>
          </a:bodyPr>
          <a:lstStyle/>
          <a:p>
            <a:pPr algn="l">
              <a:lnSpc>
                <a:spcPts val="3300"/>
              </a:lnSpc>
            </a:pPr>
            <a:r>
              <a:rPr lang="en-US" sz="3000">
                <a:solidFill>
                  <a:srgbClr val="FFFFFF"/>
                </a:solidFill>
                <a:latin typeface="Kalam Light"/>
                <a:ea typeface="Kalam Light"/>
                <a:cs typeface="Kalam Light"/>
                <a:sym typeface="Kalam Light"/>
              </a:rPr>
              <a:t>Practise counting, recognise numbers in the environment, play board games, sing number songs, explore different shapes </a:t>
            </a:r>
          </a:p>
        </p:txBody>
      </p:sp>
      <p:sp>
        <p:nvSpPr>
          <p:cNvPr name="TextBox 21" id="21"/>
          <p:cNvSpPr txBox="true"/>
          <p:nvPr/>
        </p:nvSpPr>
        <p:spPr>
          <a:xfrm rot="0">
            <a:off x="10871832" y="6900641"/>
            <a:ext cx="4682828" cy="866775"/>
          </a:xfrm>
          <a:prstGeom prst="rect">
            <a:avLst/>
          </a:prstGeom>
        </p:spPr>
        <p:txBody>
          <a:bodyPr anchor="t" rtlCol="false" tIns="0" lIns="0" bIns="0" rIns="0">
            <a:spAutoFit/>
          </a:bodyPr>
          <a:lstStyle/>
          <a:p>
            <a:pPr algn="l">
              <a:lnSpc>
                <a:spcPts val="6600"/>
              </a:lnSpc>
            </a:pPr>
            <a:r>
              <a:rPr lang="en-US" sz="6000">
                <a:solidFill>
                  <a:srgbClr val="FFFFFF"/>
                </a:solidFill>
                <a:latin typeface="Kalam Bold"/>
                <a:ea typeface="Kalam Bold"/>
                <a:cs typeface="Kalam Bold"/>
                <a:sym typeface="Kalam Bold"/>
              </a:rPr>
              <a:t>EXPLORE</a:t>
            </a:r>
          </a:p>
        </p:txBody>
      </p:sp>
      <p:sp>
        <p:nvSpPr>
          <p:cNvPr name="TextBox 22" id="22"/>
          <p:cNvSpPr txBox="true"/>
          <p:nvPr/>
        </p:nvSpPr>
        <p:spPr>
          <a:xfrm rot="0">
            <a:off x="10736269" y="8391525"/>
            <a:ext cx="4682828" cy="866775"/>
          </a:xfrm>
          <a:prstGeom prst="rect">
            <a:avLst/>
          </a:prstGeom>
        </p:spPr>
        <p:txBody>
          <a:bodyPr anchor="t" rtlCol="false" tIns="0" lIns="0" bIns="0" rIns="0">
            <a:spAutoFit/>
          </a:bodyPr>
          <a:lstStyle/>
          <a:p>
            <a:pPr algn="l">
              <a:lnSpc>
                <a:spcPts val="6600"/>
              </a:lnSpc>
            </a:pPr>
            <a:r>
              <a:rPr lang="en-US" sz="6000">
                <a:solidFill>
                  <a:srgbClr val="FFFFFF"/>
                </a:solidFill>
                <a:latin typeface="Kalam Bold"/>
                <a:ea typeface="Kalam Bold"/>
                <a:cs typeface="Kalam Bold"/>
                <a:sym typeface="Kalam Bold"/>
              </a:rPr>
              <a:t>TALK</a:t>
            </a:r>
          </a:p>
        </p:txBody>
      </p:sp>
      <p:sp>
        <p:nvSpPr>
          <p:cNvPr name="Freeform 23" id="23"/>
          <p:cNvSpPr/>
          <p:nvPr/>
        </p:nvSpPr>
        <p:spPr>
          <a:xfrm flipH="false" flipV="false" rot="0">
            <a:off x="8996083" y="3447463"/>
            <a:ext cx="1435386" cy="1284018"/>
          </a:xfrm>
          <a:custGeom>
            <a:avLst/>
            <a:gdLst/>
            <a:ahLst/>
            <a:cxnLst/>
            <a:rect r="r" b="b" t="t" l="l"/>
            <a:pathLst>
              <a:path h="1284018" w="1435386">
                <a:moveTo>
                  <a:pt x="0" y="0"/>
                </a:moveTo>
                <a:lnTo>
                  <a:pt x="1435386" y="0"/>
                </a:lnTo>
                <a:lnTo>
                  <a:pt x="1435386" y="1284018"/>
                </a:lnTo>
                <a:lnTo>
                  <a:pt x="0" y="128401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24" id="24"/>
          <p:cNvSpPr txBox="true"/>
          <p:nvPr/>
        </p:nvSpPr>
        <p:spPr>
          <a:xfrm rot="0">
            <a:off x="1776972" y="1229466"/>
            <a:ext cx="4682828" cy="45021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Mark Make</a:t>
            </a:r>
          </a:p>
        </p:txBody>
      </p:sp>
      <p:sp>
        <p:nvSpPr>
          <p:cNvPr name="TextBox 25" id="25"/>
          <p:cNvSpPr txBox="true"/>
          <p:nvPr/>
        </p:nvSpPr>
        <p:spPr>
          <a:xfrm rot="0">
            <a:off x="1776972" y="1699251"/>
            <a:ext cx="5924777" cy="857250"/>
          </a:xfrm>
          <a:prstGeom prst="rect">
            <a:avLst/>
          </a:prstGeom>
        </p:spPr>
        <p:txBody>
          <a:bodyPr anchor="t" rtlCol="false" tIns="0" lIns="0" bIns="0" rIns="0">
            <a:spAutoFit/>
          </a:bodyPr>
          <a:lstStyle/>
          <a:p>
            <a:pPr algn="l">
              <a:lnSpc>
                <a:spcPts val="3300"/>
              </a:lnSpc>
            </a:pPr>
            <a:r>
              <a:rPr lang="en-US" sz="3000">
                <a:solidFill>
                  <a:srgbClr val="FFFFFF"/>
                </a:solidFill>
                <a:latin typeface="Kalam Light"/>
                <a:ea typeface="Kalam Light"/>
                <a:cs typeface="Kalam Light"/>
                <a:sym typeface="Kalam Light"/>
              </a:rPr>
              <a:t>Encourage your child to mark-make using various different media. </a:t>
            </a:r>
          </a:p>
        </p:txBody>
      </p:sp>
      <p:sp>
        <p:nvSpPr>
          <p:cNvPr name="TextBox 26" id="26"/>
          <p:cNvSpPr txBox="true"/>
          <p:nvPr/>
        </p:nvSpPr>
        <p:spPr>
          <a:xfrm rot="0">
            <a:off x="10822946" y="3754067"/>
            <a:ext cx="4682828" cy="847724"/>
          </a:xfrm>
          <a:prstGeom prst="rect">
            <a:avLst/>
          </a:prstGeom>
        </p:spPr>
        <p:txBody>
          <a:bodyPr anchor="t" rtlCol="false" tIns="0" lIns="0" bIns="0" rIns="0">
            <a:spAutoFit/>
          </a:bodyPr>
          <a:lstStyle/>
          <a:p>
            <a:pPr algn="l">
              <a:lnSpc>
                <a:spcPts val="6599"/>
              </a:lnSpc>
            </a:pPr>
            <a:r>
              <a:rPr lang="en-US" sz="5999">
                <a:solidFill>
                  <a:srgbClr val="FFFFFF"/>
                </a:solidFill>
                <a:latin typeface="Kalam Bold"/>
                <a:ea typeface="Kalam Bold"/>
                <a:cs typeface="Kalam Bold"/>
                <a:sym typeface="Kalam Bold"/>
              </a:rPr>
              <a:t>READ</a:t>
            </a:r>
          </a:p>
        </p:txBody>
      </p:sp>
      <p:sp>
        <p:nvSpPr>
          <p:cNvPr name="Freeform 27" id="27"/>
          <p:cNvSpPr/>
          <p:nvPr/>
        </p:nvSpPr>
        <p:spPr>
          <a:xfrm flipH="false" flipV="false" rot="0">
            <a:off x="9002314" y="4965431"/>
            <a:ext cx="1435386" cy="1284018"/>
          </a:xfrm>
          <a:custGeom>
            <a:avLst/>
            <a:gdLst/>
            <a:ahLst/>
            <a:cxnLst/>
            <a:rect r="r" b="b" t="t" l="l"/>
            <a:pathLst>
              <a:path h="1284018" w="1435386">
                <a:moveTo>
                  <a:pt x="0" y="0"/>
                </a:moveTo>
                <a:lnTo>
                  <a:pt x="1435386" y="0"/>
                </a:lnTo>
                <a:lnTo>
                  <a:pt x="1435386" y="1284017"/>
                </a:lnTo>
                <a:lnTo>
                  <a:pt x="0" y="128401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28" id="28"/>
          <p:cNvSpPr/>
          <p:nvPr/>
        </p:nvSpPr>
        <p:spPr>
          <a:xfrm flipH="false" flipV="false" rot="0">
            <a:off x="9002314" y="6483398"/>
            <a:ext cx="1435386" cy="1284018"/>
          </a:xfrm>
          <a:custGeom>
            <a:avLst/>
            <a:gdLst/>
            <a:ahLst/>
            <a:cxnLst/>
            <a:rect r="r" b="b" t="t" l="l"/>
            <a:pathLst>
              <a:path h="1284018" w="1435386">
                <a:moveTo>
                  <a:pt x="0" y="0"/>
                </a:moveTo>
                <a:lnTo>
                  <a:pt x="1435386" y="0"/>
                </a:lnTo>
                <a:lnTo>
                  <a:pt x="1435386" y="1284018"/>
                </a:lnTo>
                <a:lnTo>
                  <a:pt x="0" y="128401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29" id="29"/>
          <p:cNvSpPr/>
          <p:nvPr/>
        </p:nvSpPr>
        <p:spPr>
          <a:xfrm flipH="false" flipV="false" rot="0">
            <a:off x="8996083" y="7974282"/>
            <a:ext cx="1435386" cy="1284018"/>
          </a:xfrm>
          <a:custGeom>
            <a:avLst/>
            <a:gdLst/>
            <a:ahLst/>
            <a:cxnLst/>
            <a:rect r="r" b="b" t="t" l="l"/>
            <a:pathLst>
              <a:path h="1284018" w="1435386">
                <a:moveTo>
                  <a:pt x="0" y="0"/>
                </a:moveTo>
                <a:lnTo>
                  <a:pt x="1435386" y="0"/>
                </a:lnTo>
                <a:lnTo>
                  <a:pt x="1435386" y="1284018"/>
                </a:lnTo>
                <a:lnTo>
                  <a:pt x="0" y="128401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Tree>
  </p:cSld>
  <p:clrMapOvr>
    <a:masterClrMapping/>
  </p:clrMapOvr>
</p:sld>
</file>

<file path=ppt/slides/slide33.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AutoShape 2" id="2"/>
          <p:cNvSpPr/>
          <p:nvPr/>
        </p:nvSpPr>
        <p:spPr>
          <a:xfrm rot="0">
            <a:off x="-260267" y="-1735108"/>
            <a:ext cx="611028" cy="12022108"/>
          </a:xfrm>
          <a:prstGeom prst="rect">
            <a:avLst/>
          </a:prstGeom>
          <a:solidFill>
            <a:srgbClr val="BF977B"/>
          </a:solidFill>
        </p:spPr>
      </p:sp>
      <p:sp>
        <p:nvSpPr>
          <p:cNvPr name="AutoShape 3" id="3"/>
          <p:cNvSpPr/>
          <p:nvPr/>
        </p:nvSpPr>
        <p:spPr>
          <a:xfrm rot="0">
            <a:off x="17937239" y="0"/>
            <a:ext cx="350761" cy="10287000"/>
          </a:xfrm>
          <a:prstGeom prst="rect">
            <a:avLst/>
          </a:prstGeom>
          <a:solidFill>
            <a:srgbClr val="BF977B"/>
          </a:solidFill>
        </p:spPr>
      </p:sp>
      <p:sp>
        <p:nvSpPr>
          <p:cNvPr name="AutoShape 4" id="4"/>
          <p:cNvSpPr/>
          <p:nvPr/>
        </p:nvSpPr>
        <p:spPr>
          <a:xfrm rot="5400000">
            <a:off x="8968619" y="-8968619"/>
            <a:ext cx="350761" cy="18288000"/>
          </a:xfrm>
          <a:prstGeom prst="rect">
            <a:avLst/>
          </a:prstGeom>
          <a:solidFill>
            <a:srgbClr val="BF977B"/>
          </a:solidFill>
        </p:spPr>
      </p:sp>
      <p:sp>
        <p:nvSpPr>
          <p:cNvPr name="Freeform 5" id="5"/>
          <p:cNvSpPr/>
          <p:nvPr/>
        </p:nvSpPr>
        <p:spPr>
          <a:xfrm flipH="true" flipV="false" rot="-162238">
            <a:off x="4086297" y="5923568"/>
            <a:ext cx="2378420" cy="4012671"/>
          </a:xfrm>
          <a:custGeom>
            <a:avLst/>
            <a:gdLst/>
            <a:ahLst/>
            <a:cxnLst/>
            <a:rect r="r" b="b" t="t" l="l"/>
            <a:pathLst>
              <a:path h="4012671" w="2378420">
                <a:moveTo>
                  <a:pt x="2378419" y="0"/>
                </a:moveTo>
                <a:lnTo>
                  <a:pt x="0" y="0"/>
                </a:lnTo>
                <a:lnTo>
                  <a:pt x="0" y="4012671"/>
                </a:lnTo>
                <a:lnTo>
                  <a:pt x="2378419" y="4012671"/>
                </a:lnTo>
                <a:lnTo>
                  <a:pt x="2378419"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6" id="6"/>
          <p:cNvSpPr/>
          <p:nvPr/>
        </p:nvSpPr>
        <p:spPr>
          <a:xfrm rot="5400000">
            <a:off x="8968619" y="967619"/>
            <a:ext cx="350761" cy="18288000"/>
          </a:xfrm>
          <a:prstGeom prst="rect">
            <a:avLst/>
          </a:prstGeom>
          <a:solidFill>
            <a:srgbClr val="BF977B"/>
          </a:solidFill>
        </p:spPr>
      </p:sp>
      <p:sp>
        <p:nvSpPr>
          <p:cNvPr name="TextBox 7" id="7"/>
          <p:cNvSpPr txBox="true"/>
          <p:nvPr/>
        </p:nvSpPr>
        <p:spPr>
          <a:xfrm rot="0">
            <a:off x="1268388" y="2307043"/>
            <a:ext cx="6355039" cy="1227454"/>
          </a:xfrm>
          <a:prstGeom prst="rect">
            <a:avLst/>
          </a:prstGeom>
        </p:spPr>
        <p:txBody>
          <a:bodyPr anchor="t" rtlCol="false" tIns="0" lIns="0" bIns="0" rIns="0">
            <a:spAutoFit/>
          </a:bodyPr>
          <a:lstStyle/>
          <a:p>
            <a:pPr algn="ctr">
              <a:lnSpc>
                <a:spcPts val="9880"/>
              </a:lnSpc>
            </a:pPr>
            <a:r>
              <a:rPr lang="en-US" sz="7600">
                <a:solidFill>
                  <a:srgbClr val="FFFFFF"/>
                </a:solidFill>
                <a:latin typeface="Lemon Tuesday"/>
                <a:ea typeface="Lemon Tuesday"/>
                <a:cs typeface="Lemon Tuesday"/>
                <a:sym typeface="Lemon Tuesday"/>
              </a:rPr>
              <a:t>Useful Links</a:t>
            </a:r>
          </a:p>
        </p:txBody>
      </p:sp>
      <p:sp>
        <p:nvSpPr>
          <p:cNvPr name="TextBox 8" id="8"/>
          <p:cNvSpPr txBox="true"/>
          <p:nvPr/>
        </p:nvSpPr>
        <p:spPr>
          <a:xfrm rot="0">
            <a:off x="9781339" y="4045699"/>
            <a:ext cx="7601786" cy="88836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https://www.littlewandlelettersandsounds.org.uk/resources/for-parents/ </a:t>
            </a:r>
          </a:p>
        </p:txBody>
      </p:sp>
      <p:sp>
        <p:nvSpPr>
          <p:cNvPr name="TextBox 9" id="9"/>
          <p:cNvSpPr txBox="true"/>
          <p:nvPr/>
        </p:nvSpPr>
        <p:spPr>
          <a:xfrm rot="0">
            <a:off x="9657514" y="1683936"/>
            <a:ext cx="7601786" cy="88836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https://www.chalfontstpeterinfantschool.co.uk/curriculum-1/ </a:t>
            </a:r>
          </a:p>
        </p:txBody>
      </p:sp>
      <p:sp>
        <p:nvSpPr>
          <p:cNvPr name="TextBox 10" id="10"/>
          <p:cNvSpPr txBox="true"/>
          <p:nvPr/>
        </p:nvSpPr>
        <p:spPr>
          <a:xfrm rot="0">
            <a:off x="9781339" y="6498335"/>
            <a:ext cx="7601786" cy="88836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https://www.bbc.co.uk/iplayer/episodes/b08bzfnh/numberblocks</a:t>
            </a:r>
          </a:p>
        </p:txBody>
      </p:sp>
      <p:sp>
        <p:nvSpPr>
          <p:cNvPr name="Freeform 11" id="11"/>
          <p:cNvSpPr/>
          <p:nvPr/>
        </p:nvSpPr>
        <p:spPr>
          <a:xfrm flipH="false" flipV="false" rot="0">
            <a:off x="8290204" y="1914182"/>
            <a:ext cx="1161977" cy="399297"/>
          </a:xfrm>
          <a:custGeom>
            <a:avLst/>
            <a:gdLst/>
            <a:ahLst/>
            <a:cxnLst/>
            <a:rect r="r" b="b" t="t" l="l"/>
            <a:pathLst>
              <a:path h="399297" w="1161977">
                <a:moveTo>
                  <a:pt x="0" y="0"/>
                </a:moveTo>
                <a:lnTo>
                  <a:pt x="1161976" y="0"/>
                </a:lnTo>
                <a:lnTo>
                  <a:pt x="1161976" y="399298"/>
                </a:lnTo>
                <a:lnTo>
                  <a:pt x="0" y="39929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2" id="12"/>
          <p:cNvSpPr/>
          <p:nvPr/>
        </p:nvSpPr>
        <p:spPr>
          <a:xfrm flipH="false" flipV="false" rot="0">
            <a:off x="8290204" y="4275946"/>
            <a:ext cx="1161977" cy="399297"/>
          </a:xfrm>
          <a:custGeom>
            <a:avLst/>
            <a:gdLst/>
            <a:ahLst/>
            <a:cxnLst/>
            <a:rect r="r" b="b" t="t" l="l"/>
            <a:pathLst>
              <a:path h="399297" w="1161977">
                <a:moveTo>
                  <a:pt x="0" y="0"/>
                </a:moveTo>
                <a:lnTo>
                  <a:pt x="1161976" y="0"/>
                </a:lnTo>
                <a:lnTo>
                  <a:pt x="1161976" y="399297"/>
                </a:lnTo>
                <a:lnTo>
                  <a:pt x="0" y="39929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0">
            <a:off x="8290204" y="6532294"/>
            <a:ext cx="1161977" cy="399297"/>
          </a:xfrm>
          <a:custGeom>
            <a:avLst/>
            <a:gdLst/>
            <a:ahLst/>
            <a:cxnLst/>
            <a:rect r="r" b="b" t="t" l="l"/>
            <a:pathLst>
              <a:path h="399297" w="1161977">
                <a:moveTo>
                  <a:pt x="0" y="0"/>
                </a:moveTo>
                <a:lnTo>
                  <a:pt x="1161976" y="0"/>
                </a:lnTo>
                <a:lnTo>
                  <a:pt x="1161976" y="399298"/>
                </a:lnTo>
                <a:lnTo>
                  <a:pt x="0" y="39929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4" id="14"/>
          <p:cNvSpPr/>
          <p:nvPr/>
        </p:nvSpPr>
        <p:spPr>
          <a:xfrm flipH="false" flipV="false" rot="0">
            <a:off x="1698551" y="7936909"/>
            <a:ext cx="2041576" cy="746103"/>
          </a:xfrm>
          <a:custGeom>
            <a:avLst/>
            <a:gdLst/>
            <a:ahLst/>
            <a:cxnLst/>
            <a:rect r="r" b="b" t="t" l="l"/>
            <a:pathLst>
              <a:path h="746103" w="2041576">
                <a:moveTo>
                  <a:pt x="0" y="0"/>
                </a:moveTo>
                <a:lnTo>
                  <a:pt x="2041576" y="0"/>
                </a:lnTo>
                <a:lnTo>
                  <a:pt x="2041576" y="746103"/>
                </a:lnTo>
                <a:lnTo>
                  <a:pt x="0" y="7461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5" id="15"/>
          <p:cNvSpPr/>
          <p:nvPr/>
        </p:nvSpPr>
        <p:spPr>
          <a:xfrm flipH="false" flipV="false" rot="0">
            <a:off x="6137049" y="7501000"/>
            <a:ext cx="1486378" cy="543204"/>
          </a:xfrm>
          <a:custGeom>
            <a:avLst/>
            <a:gdLst/>
            <a:ahLst/>
            <a:cxnLst/>
            <a:rect r="r" b="b" t="t" l="l"/>
            <a:pathLst>
              <a:path h="543204" w="1486378">
                <a:moveTo>
                  <a:pt x="0" y="0"/>
                </a:moveTo>
                <a:lnTo>
                  <a:pt x="1486378" y="0"/>
                </a:lnTo>
                <a:lnTo>
                  <a:pt x="1486378" y="543203"/>
                </a:lnTo>
                <a:lnTo>
                  <a:pt x="0" y="5432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6" id="16"/>
          <p:cNvSpPr/>
          <p:nvPr/>
        </p:nvSpPr>
        <p:spPr>
          <a:xfrm flipH="false" flipV="false" rot="0">
            <a:off x="2719339" y="5689539"/>
            <a:ext cx="985957" cy="360322"/>
          </a:xfrm>
          <a:custGeom>
            <a:avLst/>
            <a:gdLst/>
            <a:ahLst/>
            <a:cxnLst/>
            <a:rect r="r" b="b" t="t" l="l"/>
            <a:pathLst>
              <a:path h="360322" w="985957">
                <a:moveTo>
                  <a:pt x="0" y="0"/>
                </a:moveTo>
                <a:lnTo>
                  <a:pt x="985956" y="0"/>
                </a:lnTo>
                <a:lnTo>
                  <a:pt x="985956" y="360322"/>
                </a:lnTo>
                <a:lnTo>
                  <a:pt x="0" y="36032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Tree>
  </p:cSld>
  <p:clrMapOvr>
    <a:masterClrMapping/>
  </p:clrMapOvr>
</p:sld>
</file>

<file path=ppt/slides/slide34.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AutoShape 2" id="2"/>
          <p:cNvSpPr/>
          <p:nvPr/>
        </p:nvSpPr>
        <p:spPr>
          <a:xfrm rot="0">
            <a:off x="-260267" y="-1735108"/>
            <a:ext cx="611028" cy="12022108"/>
          </a:xfrm>
          <a:prstGeom prst="rect">
            <a:avLst/>
          </a:prstGeom>
          <a:solidFill>
            <a:srgbClr val="BF977B"/>
          </a:solidFill>
        </p:spPr>
      </p:sp>
      <p:sp>
        <p:nvSpPr>
          <p:cNvPr name="AutoShape 3" id="3"/>
          <p:cNvSpPr/>
          <p:nvPr/>
        </p:nvSpPr>
        <p:spPr>
          <a:xfrm rot="0">
            <a:off x="17937239" y="0"/>
            <a:ext cx="350761" cy="10287000"/>
          </a:xfrm>
          <a:prstGeom prst="rect">
            <a:avLst/>
          </a:prstGeom>
          <a:solidFill>
            <a:srgbClr val="BF977B"/>
          </a:solidFill>
        </p:spPr>
      </p:sp>
      <p:sp>
        <p:nvSpPr>
          <p:cNvPr name="AutoShape 4" id="4"/>
          <p:cNvSpPr/>
          <p:nvPr/>
        </p:nvSpPr>
        <p:spPr>
          <a:xfrm rot="5400000">
            <a:off x="8968619" y="-8968619"/>
            <a:ext cx="350761" cy="18288000"/>
          </a:xfrm>
          <a:prstGeom prst="rect">
            <a:avLst/>
          </a:prstGeom>
          <a:solidFill>
            <a:srgbClr val="BF977B"/>
          </a:solidFill>
        </p:spPr>
      </p:sp>
      <p:sp>
        <p:nvSpPr>
          <p:cNvPr name="Freeform 5" id="5"/>
          <p:cNvSpPr/>
          <p:nvPr/>
        </p:nvSpPr>
        <p:spPr>
          <a:xfrm flipH="true" flipV="false" rot="-162238">
            <a:off x="4086297" y="5923568"/>
            <a:ext cx="2378420" cy="4012671"/>
          </a:xfrm>
          <a:custGeom>
            <a:avLst/>
            <a:gdLst/>
            <a:ahLst/>
            <a:cxnLst/>
            <a:rect r="r" b="b" t="t" l="l"/>
            <a:pathLst>
              <a:path h="4012671" w="2378420">
                <a:moveTo>
                  <a:pt x="2378419" y="0"/>
                </a:moveTo>
                <a:lnTo>
                  <a:pt x="0" y="0"/>
                </a:lnTo>
                <a:lnTo>
                  <a:pt x="0" y="4012671"/>
                </a:lnTo>
                <a:lnTo>
                  <a:pt x="2378419" y="4012671"/>
                </a:lnTo>
                <a:lnTo>
                  <a:pt x="2378419"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6" id="6"/>
          <p:cNvSpPr/>
          <p:nvPr/>
        </p:nvSpPr>
        <p:spPr>
          <a:xfrm rot="5400000">
            <a:off x="8968619" y="967619"/>
            <a:ext cx="350761" cy="18288000"/>
          </a:xfrm>
          <a:prstGeom prst="rect">
            <a:avLst/>
          </a:prstGeom>
          <a:solidFill>
            <a:srgbClr val="BF977B"/>
          </a:solidFill>
        </p:spPr>
      </p:sp>
      <p:sp>
        <p:nvSpPr>
          <p:cNvPr name="TextBox 7" id="7"/>
          <p:cNvSpPr txBox="true"/>
          <p:nvPr/>
        </p:nvSpPr>
        <p:spPr>
          <a:xfrm rot="0">
            <a:off x="1268388" y="2307043"/>
            <a:ext cx="6355039" cy="1227454"/>
          </a:xfrm>
          <a:prstGeom prst="rect">
            <a:avLst/>
          </a:prstGeom>
        </p:spPr>
        <p:txBody>
          <a:bodyPr anchor="t" rtlCol="false" tIns="0" lIns="0" bIns="0" rIns="0">
            <a:spAutoFit/>
          </a:bodyPr>
          <a:lstStyle/>
          <a:p>
            <a:pPr algn="ctr">
              <a:lnSpc>
                <a:spcPts val="9880"/>
              </a:lnSpc>
            </a:pPr>
            <a:r>
              <a:rPr lang="en-US" sz="7600">
                <a:solidFill>
                  <a:srgbClr val="FFFFFF"/>
                </a:solidFill>
                <a:latin typeface="Lemon Tuesday"/>
                <a:ea typeface="Lemon Tuesday"/>
                <a:cs typeface="Lemon Tuesday"/>
                <a:sym typeface="Lemon Tuesday"/>
              </a:rPr>
              <a:t>Reminders</a:t>
            </a:r>
          </a:p>
        </p:txBody>
      </p:sp>
      <p:sp>
        <p:nvSpPr>
          <p:cNvPr name="TextBox 8" id="8"/>
          <p:cNvSpPr txBox="true"/>
          <p:nvPr/>
        </p:nvSpPr>
        <p:spPr>
          <a:xfrm rot="0">
            <a:off x="9657514" y="4045699"/>
            <a:ext cx="7601786" cy="88836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Wellies and tracksuit bottoms to be kept in school</a:t>
            </a:r>
          </a:p>
        </p:txBody>
      </p:sp>
      <p:sp>
        <p:nvSpPr>
          <p:cNvPr name="TextBox 9" id="9"/>
          <p:cNvSpPr txBox="true"/>
          <p:nvPr/>
        </p:nvSpPr>
        <p:spPr>
          <a:xfrm rot="0">
            <a:off x="9452180" y="1464861"/>
            <a:ext cx="7601786" cy="132651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Please make sure your child has a water bottle, folder, school bag and a coat every day</a:t>
            </a:r>
          </a:p>
        </p:txBody>
      </p:sp>
      <p:sp>
        <p:nvSpPr>
          <p:cNvPr name="TextBox 10" id="10"/>
          <p:cNvSpPr txBox="true"/>
          <p:nvPr/>
        </p:nvSpPr>
        <p:spPr>
          <a:xfrm rot="0">
            <a:off x="9782171" y="6191365"/>
            <a:ext cx="7601786" cy="88836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Please write any going home messages in the front of your child's reading record</a:t>
            </a:r>
          </a:p>
        </p:txBody>
      </p:sp>
      <p:sp>
        <p:nvSpPr>
          <p:cNvPr name="Freeform 11" id="11"/>
          <p:cNvSpPr/>
          <p:nvPr/>
        </p:nvSpPr>
        <p:spPr>
          <a:xfrm flipH="false" flipV="false" rot="0">
            <a:off x="7982023" y="1914182"/>
            <a:ext cx="1161977" cy="399297"/>
          </a:xfrm>
          <a:custGeom>
            <a:avLst/>
            <a:gdLst/>
            <a:ahLst/>
            <a:cxnLst/>
            <a:rect r="r" b="b" t="t" l="l"/>
            <a:pathLst>
              <a:path h="399297" w="1161977">
                <a:moveTo>
                  <a:pt x="0" y="0"/>
                </a:moveTo>
                <a:lnTo>
                  <a:pt x="1161977" y="0"/>
                </a:lnTo>
                <a:lnTo>
                  <a:pt x="1161977" y="399298"/>
                </a:lnTo>
                <a:lnTo>
                  <a:pt x="0" y="39929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2" id="12"/>
          <p:cNvSpPr/>
          <p:nvPr/>
        </p:nvSpPr>
        <p:spPr>
          <a:xfrm flipH="false" flipV="false" rot="0">
            <a:off x="7982023" y="4274406"/>
            <a:ext cx="1161977" cy="399297"/>
          </a:xfrm>
          <a:custGeom>
            <a:avLst/>
            <a:gdLst/>
            <a:ahLst/>
            <a:cxnLst/>
            <a:rect r="r" b="b" t="t" l="l"/>
            <a:pathLst>
              <a:path h="399297" w="1161977">
                <a:moveTo>
                  <a:pt x="0" y="0"/>
                </a:moveTo>
                <a:lnTo>
                  <a:pt x="1161977" y="0"/>
                </a:lnTo>
                <a:lnTo>
                  <a:pt x="1161977" y="399297"/>
                </a:lnTo>
                <a:lnTo>
                  <a:pt x="0" y="39929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0">
            <a:off x="8066912" y="6270111"/>
            <a:ext cx="1161977" cy="399297"/>
          </a:xfrm>
          <a:custGeom>
            <a:avLst/>
            <a:gdLst/>
            <a:ahLst/>
            <a:cxnLst/>
            <a:rect r="r" b="b" t="t" l="l"/>
            <a:pathLst>
              <a:path h="399297" w="1161977">
                <a:moveTo>
                  <a:pt x="0" y="0"/>
                </a:moveTo>
                <a:lnTo>
                  <a:pt x="1161977" y="0"/>
                </a:lnTo>
                <a:lnTo>
                  <a:pt x="1161977" y="399297"/>
                </a:lnTo>
                <a:lnTo>
                  <a:pt x="0" y="39929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4" id="14"/>
          <p:cNvSpPr/>
          <p:nvPr/>
        </p:nvSpPr>
        <p:spPr>
          <a:xfrm flipH="false" flipV="false" rot="0">
            <a:off x="1698551" y="7936909"/>
            <a:ext cx="2041576" cy="746103"/>
          </a:xfrm>
          <a:custGeom>
            <a:avLst/>
            <a:gdLst/>
            <a:ahLst/>
            <a:cxnLst/>
            <a:rect r="r" b="b" t="t" l="l"/>
            <a:pathLst>
              <a:path h="746103" w="2041576">
                <a:moveTo>
                  <a:pt x="0" y="0"/>
                </a:moveTo>
                <a:lnTo>
                  <a:pt x="2041576" y="0"/>
                </a:lnTo>
                <a:lnTo>
                  <a:pt x="2041576" y="746103"/>
                </a:lnTo>
                <a:lnTo>
                  <a:pt x="0" y="7461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5" id="15"/>
          <p:cNvSpPr/>
          <p:nvPr/>
        </p:nvSpPr>
        <p:spPr>
          <a:xfrm flipH="false" flipV="false" rot="0">
            <a:off x="6137049" y="7501000"/>
            <a:ext cx="1486378" cy="543204"/>
          </a:xfrm>
          <a:custGeom>
            <a:avLst/>
            <a:gdLst/>
            <a:ahLst/>
            <a:cxnLst/>
            <a:rect r="r" b="b" t="t" l="l"/>
            <a:pathLst>
              <a:path h="543204" w="1486378">
                <a:moveTo>
                  <a:pt x="0" y="0"/>
                </a:moveTo>
                <a:lnTo>
                  <a:pt x="1486378" y="0"/>
                </a:lnTo>
                <a:lnTo>
                  <a:pt x="1486378" y="543203"/>
                </a:lnTo>
                <a:lnTo>
                  <a:pt x="0" y="5432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6" id="16"/>
          <p:cNvSpPr/>
          <p:nvPr/>
        </p:nvSpPr>
        <p:spPr>
          <a:xfrm flipH="false" flipV="false" rot="0">
            <a:off x="2719339" y="5689539"/>
            <a:ext cx="985957" cy="360322"/>
          </a:xfrm>
          <a:custGeom>
            <a:avLst/>
            <a:gdLst/>
            <a:ahLst/>
            <a:cxnLst/>
            <a:rect r="r" b="b" t="t" l="l"/>
            <a:pathLst>
              <a:path h="360322" w="985957">
                <a:moveTo>
                  <a:pt x="0" y="0"/>
                </a:moveTo>
                <a:lnTo>
                  <a:pt x="985956" y="0"/>
                </a:lnTo>
                <a:lnTo>
                  <a:pt x="985956" y="360322"/>
                </a:lnTo>
                <a:lnTo>
                  <a:pt x="0" y="36032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7" id="17"/>
          <p:cNvSpPr/>
          <p:nvPr/>
        </p:nvSpPr>
        <p:spPr>
          <a:xfrm flipH="false" flipV="false" rot="0">
            <a:off x="8066912" y="8110312"/>
            <a:ext cx="1161977" cy="399297"/>
          </a:xfrm>
          <a:custGeom>
            <a:avLst/>
            <a:gdLst/>
            <a:ahLst/>
            <a:cxnLst/>
            <a:rect r="r" b="b" t="t" l="l"/>
            <a:pathLst>
              <a:path h="399297" w="1161977">
                <a:moveTo>
                  <a:pt x="0" y="0"/>
                </a:moveTo>
                <a:lnTo>
                  <a:pt x="1161977" y="0"/>
                </a:lnTo>
                <a:lnTo>
                  <a:pt x="1161977" y="399297"/>
                </a:lnTo>
                <a:lnTo>
                  <a:pt x="0" y="39929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18" id="18"/>
          <p:cNvSpPr txBox="true"/>
          <p:nvPr/>
        </p:nvSpPr>
        <p:spPr>
          <a:xfrm rot="0">
            <a:off x="9781339" y="8079714"/>
            <a:ext cx="7601786" cy="888365"/>
          </a:xfrm>
          <a:prstGeom prst="rect">
            <a:avLst/>
          </a:prstGeom>
        </p:spPr>
        <p:txBody>
          <a:bodyPr anchor="t" rtlCol="false" tIns="0" lIns="0" bIns="0" rIns="0">
            <a:spAutoFit/>
          </a:bodyPr>
          <a:lstStyle/>
          <a:p>
            <a:pPr algn="l">
              <a:lnSpc>
                <a:spcPts val="3520"/>
              </a:lnSpc>
            </a:pPr>
            <a:r>
              <a:rPr lang="en-US" sz="3200">
                <a:solidFill>
                  <a:srgbClr val="FFFFFF"/>
                </a:solidFill>
                <a:latin typeface="Kalam Bold"/>
                <a:ea typeface="Kalam Bold"/>
                <a:cs typeface="Kalam Bold"/>
                <a:sym typeface="Kalam Bold"/>
              </a:rPr>
              <a:t>Please check all uniform is clearly labelled including shoes, hats, gloves etc</a:t>
            </a:r>
          </a:p>
        </p:txBody>
      </p:sp>
    </p:spTree>
  </p:cSld>
  <p:clrMapOvr>
    <a:masterClrMapping/>
  </p:clrMapOvr>
</p:sld>
</file>

<file path=ppt/slides/slide35.xml><?xml version="1.0" encoding="utf-8"?>
<p:sld xmlns:p="http://schemas.openxmlformats.org/presentationml/2006/main" xmlns:a="http://schemas.openxmlformats.org/drawingml/2006/main" xmlns:r="http://schemas.openxmlformats.org/officeDocument/2006/relationships">
  <p:cSld>
    <p:bg>
      <p:bgPr>
        <a:solidFill>
          <a:srgbClr val="41545B"/>
        </a:solidFill>
      </p:bgPr>
    </p:bg>
    <p:spTree>
      <p:nvGrpSpPr>
        <p:cNvPr id="1" name=""/>
        <p:cNvGrpSpPr/>
        <p:nvPr/>
      </p:nvGrpSpPr>
      <p:grpSpPr>
        <a:xfrm>
          <a:off x="0" y="0"/>
          <a:ext cx="0" cy="0"/>
          <a:chOff x="0" y="0"/>
          <a:chExt cx="0" cy="0"/>
        </a:xfrm>
      </p:grpSpPr>
      <p:sp>
        <p:nvSpPr>
          <p:cNvPr name="Freeform 2" id="2"/>
          <p:cNvSpPr/>
          <p:nvPr/>
        </p:nvSpPr>
        <p:spPr>
          <a:xfrm flipH="false" flipV="false" rot="0">
            <a:off x="133991" y="9451112"/>
            <a:ext cx="8551152" cy="839568"/>
          </a:xfrm>
          <a:custGeom>
            <a:avLst/>
            <a:gdLst/>
            <a:ahLst/>
            <a:cxnLst/>
            <a:rect r="r" b="b" t="t" l="l"/>
            <a:pathLst>
              <a:path h="839568" w="8551152">
                <a:moveTo>
                  <a:pt x="0" y="0"/>
                </a:moveTo>
                <a:lnTo>
                  <a:pt x="8551152" y="0"/>
                </a:lnTo>
                <a:lnTo>
                  <a:pt x="8551152" y="839568"/>
                </a:lnTo>
                <a:lnTo>
                  <a:pt x="0" y="83956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9736848" y="9451112"/>
            <a:ext cx="8551152" cy="839568"/>
          </a:xfrm>
          <a:custGeom>
            <a:avLst/>
            <a:gdLst/>
            <a:ahLst/>
            <a:cxnLst/>
            <a:rect r="r" b="b" t="t" l="l"/>
            <a:pathLst>
              <a:path h="839568" w="8551152">
                <a:moveTo>
                  <a:pt x="0" y="0"/>
                </a:moveTo>
                <a:lnTo>
                  <a:pt x="8551152" y="0"/>
                </a:lnTo>
                <a:lnTo>
                  <a:pt x="8551152" y="839568"/>
                </a:lnTo>
                <a:lnTo>
                  <a:pt x="0" y="83956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4" id="4"/>
          <p:cNvSpPr/>
          <p:nvPr/>
        </p:nvSpPr>
        <p:spPr>
          <a:xfrm rot="0">
            <a:off x="-260267" y="-1735108"/>
            <a:ext cx="611028" cy="12022108"/>
          </a:xfrm>
          <a:prstGeom prst="rect">
            <a:avLst/>
          </a:prstGeom>
          <a:solidFill>
            <a:srgbClr val="BF977B"/>
          </a:solidFill>
        </p:spPr>
      </p:sp>
      <p:sp>
        <p:nvSpPr>
          <p:cNvPr name="AutoShape 5" id="5"/>
          <p:cNvSpPr/>
          <p:nvPr/>
        </p:nvSpPr>
        <p:spPr>
          <a:xfrm rot="0">
            <a:off x="17937239" y="0"/>
            <a:ext cx="350761" cy="10287000"/>
          </a:xfrm>
          <a:prstGeom prst="rect">
            <a:avLst/>
          </a:prstGeom>
          <a:solidFill>
            <a:srgbClr val="BF977B"/>
          </a:solidFill>
        </p:spPr>
      </p:sp>
      <p:sp>
        <p:nvSpPr>
          <p:cNvPr name="AutoShape 6" id="6"/>
          <p:cNvSpPr/>
          <p:nvPr/>
        </p:nvSpPr>
        <p:spPr>
          <a:xfrm rot="5400000">
            <a:off x="8968619" y="-8968619"/>
            <a:ext cx="350761" cy="18288000"/>
          </a:xfrm>
          <a:prstGeom prst="rect">
            <a:avLst/>
          </a:prstGeom>
          <a:solidFill>
            <a:srgbClr val="BF977B"/>
          </a:solidFill>
        </p:spPr>
      </p:sp>
      <p:sp>
        <p:nvSpPr>
          <p:cNvPr name="Freeform 7" id="7"/>
          <p:cNvSpPr/>
          <p:nvPr/>
        </p:nvSpPr>
        <p:spPr>
          <a:xfrm flipH="false" flipV="false" rot="-4313484">
            <a:off x="6398702" y="8673988"/>
            <a:ext cx="4509914" cy="1721967"/>
          </a:xfrm>
          <a:custGeom>
            <a:avLst/>
            <a:gdLst/>
            <a:ahLst/>
            <a:cxnLst/>
            <a:rect r="r" b="b" t="t" l="l"/>
            <a:pathLst>
              <a:path h="1721967" w="4509914">
                <a:moveTo>
                  <a:pt x="0" y="0"/>
                </a:moveTo>
                <a:lnTo>
                  <a:pt x="4509914" y="0"/>
                </a:lnTo>
                <a:lnTo>
                  <a:pt x="4509914" y="1721967"/>
                </a:lnTo>
                <a:lnTo>
                  <a:pt x="0" y="172196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AutoShape 8" id="8"/>
          <p:cNvSpPr/>
          <p:nvPr/>
        </p:nvSpPr>
        <p:spPr>
          <a:xfrm rot="5400000">
            <a:off x="8968619" y="967619"/>
            <a:ext cx="350761" cy="18288000"/>
          </a:xfrm>
          <a:prstGeom prst="rect">
            <a:avLst/>
          </a:prstGeom>
          <a:solidFill>
            <a:srgbClr val="BF977B"/>
          </a:solidFill>
        </p:spPr>
      </p:sp>
      <p:sp>
        <p:nvSpPr>
          <p:cNvPr name="TextBox 9" id="9"/>
          <p:cNvSpPr txBox="true"/>
          <p:nvPr/>
        </p:nvSpPr>
        <p:spPr>
          <a:xfrm rot="0">
            <a:off x="3523773" y="5453088"/>
            <a:ext cx="11240454" cy="450215"/>
          </a:xfrm>
          <a:prstGeom prst="rect">
            <a:avLst/>
          </a:prstGeom>
        </p:spPr>
        <p:txBody>
          <a:bodyPr anchor="t" rtlCol="false" tIns="0" lIns="0" bIns="0" rIns="0">
            <a:spAutoFit/>
          </a:bodyPr>
          <a:lstStyle/>
          <a:p>
            <a:pPr algn="ctr">
              <a:lnSpc>
                <a:spcPts val="3520"/>
              </a:lnSpc>
            </a:pPr>
            <a:r>
              <a:rPr lang="en-US" sz="3200">
                <a:solidFill>
                  <a:srgbClr val="FFFFFF"/>
                </a:solidFill>
                <a:latin typeface="Kalam Bold"/>
                <a:ea typeface="Kalam Bold"/>
                <a:cs typeface="Kalam Bold"/>
                <a:sym typeface="Kalam Bold"/>
              </a:rPr>
              <a:t>Any Questions?</a:t>
            </a:r>
          </a:p>
        </p:txBody>
      </p:sp>
      <p:sp>
        <p:nvSpPr>
          <p:cNvPr name="TextBox 10" id="10"/>
          <p:cNvSpPr txBox="true"/>
          <p:nvPr/>
        </p:nvSpPr>
        <p:spPr>
          <a:xfrm rot="0">
            <a:off x="3523773" y="3279112"/>
            <a:ext cx="11240454" cy="1524934"/>
          </a:xfrm>
          <a:prstGeom prst="rect">
            <a:avLst/>
          </a:prstGeom>
        </p:spPr>
        <p:txBody>
          <a:bodyPr anchor="t" rtlCol="false" tIns="0" lIns="0" bIns="0" rIns="0">
            <a:spAutoFit/>
          </a:bodyPr>
          <a:lstStyle/>
          <a:p>
            <a:pPr algn="ctr">
              <a:lnSpc>
                <a:spcPts val="12350"/>
              </a:lnSpc>
            </a:pPr>
            <a:r>
              <a:rPr lang="en-US" sz="9500">
                <a:solidFill>
                  <a:srgbClr val="FFFFFF"/>
                </a:solidFill>
                <a:latin typeface="Lemon Tuesday"/>
                <a:ea typeface="Lemon Tuesday"/>
                <a:cs typeface="Lemon Tuesday"/>
                <a:sym typeface="Lemon Tuesday"/>
              </a:rPr>
              <a:t>Thank you!</a:t>
            </a:r>
          </a:p>
        </p:txBody>
      </p:sp>
      <p:sp>
        <p:nvSpPr>
          <p:cNvPr name="Freeform 11" id="11"/>
          <p:cNvSpPr/>
          <p:nvPr/>
        </p:nvSpPr>
        <p:spPr>
          <a:xfrm flipH="false" flipV="false" rot="0">
            <a:off x="5630294" y="1028700"/>
            <a:ext cx="1504144" cy="549696"/>
          </a:xfrm>
          <a:custGeom>
            <a:avLst/>
            <a:gdLst/>
            <a:ahLst/>
            <a:cxnLst/>
            <a:rect r="r" b="b" t="t" l="l"/>
            <a:pathLst>
              <a:path h="549696" w="1504144">
                <a:moveTo>
                  <a:pt x="0" y="0"/>
                </a:moveTo>
                <a:lnTo>
                  <a:pt x="1504144" y="0"/>
                </a:lnTo>
                <a:lnTo>
                  <a:pt x="1504144" y="549696"/>
                </a:lnTo>
                <a:lnTo>
                  <a:pt x="0" y="54969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2" id="12"/>
          <p:cNvSpPr/>
          <p:nvPr/>
        </p:nvSpPr>
        <p:spPr>
          <a:xfrm flipH="false" flipV="false" rot="0">
            <a:off x="15540075" y="3679469"/>
            <a:ext cx="1504144" cy="549696"/>
          </a:xfrm>
          <a:custGeom>
            <a:avLst/>
            <a:gdLst/>
            <a:ahLst/>
            <a:cxnLst/>
            <a:rect r="r" b="b" t="t" l="l"/>
            <a:pathLst>
              <a:path h="549696" w="1504144">
                <a:moveTo>
                  <a:pt x="0" y="0"/>
                </a:moveTo>
                <a:lnTo>
                  <a:pt x="1504144" y="0"/>
                </a:lnTo>
                <a:lnTo>
                  <a:pt x="1504144" y="549697"/>
                </a:lnTo>
                <a:lnTo>
                  <a:pt x="0" y="54969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3" id="13"/>
          <p:cNvSpPr/>
          <p:nvPr/>
        </p:nvSpPr>
        <p:spPr>
          <a:xfrm flipH="false" flipV="false" rot="0">
            <a:off x="1184034" y="2211410"/>
            <a:ext cx="2339739" cy="855068"/>
          </a:xfrm>
          <a:custGeom>
            <a:avLst/>
            <a:gdLst/>
            <a:ahLst/>
            <a:cxnLst/>
            <a:rect r="r" b="b" t="t" l="l"/>
            <a:pathLst>
              <a:path h="855068" w="2339739">
                <a:moveTo>
                  <a:pt x="0" y="0"/>
                </a:moveTo>
                <a:lnTo>
                  <a:pt x="2339739" y="0"/>
                </a:lnTo>
                <a:lnTo>
                  <a:pt x="2339739" y="855069"/>
                </a:lnTo>
                <a:lnTo>
                  <a:pt x="0" y="85506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4" id="14"/>
          <p:cNvSpPr/>
          <p:nvPr/>
        </p:nvSpPr>
        <p:spPr>
          <a:xfrm flipH="false" flipV="false" rot="0">
            <a:off x="11998343" y="8068079"/>
            <a:ext cx="2014081" cy="285633"/>
          </a:xfrm>
          <a:custGeom>
            <a:avLst/>
            <a:gdLst/>
            <a:ahLst/>
            <a:cxnLst/>
            <a:rect r="r" b="b" t="t" l="l"/>
            <a:pathLst>
              <a:path h="285633" w="2014081">
                <a:moveTo>
                  <a:pt x="0" y="0"/>
                </a:moveTo>
                <a:lnTo>
                  <a:pt x="2014081" y="0"/>
                </a:lnTo>
                <a:lnTo>
                  <a:pt x="2014081" y="285633"/>
                </a:lnTo>
                <a:lnTo>
                  <a:pt x="0" y="28563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5" id="15"/>
          <p:cNvSpPr/>
          <p:nvPr/>
        </p:nvSpPr>
        <p:spPr>
          <a:xfrm flipH="false" flipV="false" rot="0">
            <a:off x="4163244" y="8068079"/>
            <a:ext cx="2014081" cy="285633"/>
          </a:xfrm>
          <a:custGeom>
            <a:avLst/>
            <a:gdLst/>
            <a:ahLst/>
            <a:cxnLst/>
            <a:rect r="r" b="b" t="t" l="l"/>
            <a:pathLst>
              <a:path h="285633" w="2014081">
                <a:moveTo>
                  <a:pt x="0" y="0"/>
                </a:moveTo>
                <a:lnTo>
                  <a:pt x="2014080" y="0"/>
                </a:lnTo>
                <a:lnTo>
                  <a:pt x="2014080" y="285633"/>
                </a:lnTo>
                <a:lnTo>
                  <a:pt x="0" y="28563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6" id="16"/>
          <p:cNvSpPr/>
          <p:nvPr/>
        </p:nvSpPr>
        <p:spPr>
          <a:xfrm flipH="false" flipV="false" rot="0">
            <a:off x="14419664" y="1293894"/>
            <a:ext cx="1872483" cy="1835034"/>
          </a:xfrm>
          <a:custGeom>
            <a:avLst/>
            <a:gdLst/>
            <a:ahLst/>
            <a:cxnLst/>
            <a:rect r="r" b="b" t="t" l="l"/>
            <a:pathLst>
              <a:path h="1835034" w="1872483">
                <a:moveTo>
                  <a:pt x="0" y="0"/>
                </a:moveTo>
                <a:lnTo>
                  <a:pt x="1872483" y="0"/>
                </a:lnTo>
                <a:lnTo>
                  <a:pt x="1872483" y="1835033"/>
                </a:lnTo>
                <a:lnTo>
                  <a:pt x="0" y="1835033"/>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DAFMyj0PuPI</dc:identifier>
  <dcterms:modified xsi:type="dcterms:W3CDTF">2011-08-01T06:04:30Z</dcterms:modified>
  <cp:revision>1</cp:revision>
  <dc:title>Chalfont St Peter Infant School</dc:title>
</cp:coreProperties>
</file>