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7" r:id="rId2"/>
    <p:sldId id="282" r:id="rId3"/>
    <p:sldId id="283" r:id="rId4"/>
    <p:sldId id="286" r:id="rId5"/>
    <p:sldId id="287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85" r:id="rId14"/>
    <p:sldId id="296" r:id="rId15"/>
    <p:sldId id="284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Rg" panose="02000503030000020003" pitchFamily="50" charset="0"/>
      <p:regular r:id="rId23"/>
      <p:bold r:id="rId24"/>
    </p:embeddedFont>
    <p:embeddedFont>
      <p:font typeface="Sassoon Primary" pitchFamily="50" charset="0"/>
      <p:regular r:id="rId25"/>
    </p:embeddedFont>
    <p:embeddedFont>
      <p:font typeface="SassoonPrimaryInfant" pitchFamily="2" charset="0"/>
      <p:regular r:id="rId26"/>
      <p:bold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pitchFamily="2" charset="0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898A8"/>
    <a:srgbClr val="ACDDFC"/>
    <a:srgbClr val="80C1EB"/>
    <a:srgbClr val="18A0DB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C019C1D-90FE-4D4B-8238-C0DA1E4CC8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150199-5FA9-42EF-BF5A-78020180F71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7A1BE2-A71C-4C03-8091-F3E9758BDB17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02F7C3-CA86-4ECF-BD54-5A18C4799D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C4056B-7E43-4EBB-AC77-3003218887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E80EC0-C3D9-43CD-B799-40459DADF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18C0AD-0451-4558-8509-9B197F8E1F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B1DDBA-5A38-4D2A-879B-8877B0EBAF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796526-92D2-4B47-AE61-424F213E8676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1BE9C2F-86E4-42B1-A795-0AE285ECC3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D4A60A4-2D4F-42F8-A994-A7C477D81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C74BCB-4F0D-469A-91DD-FCA56177C8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9AE1D8-2A2B-4197-8A99-8CE81D2FF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B8BBED-EF65-4782-B78D-69006AAC2A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126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6DAA382-211B-4C99-832B-1BB0921E47A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573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FD6AC42-63D9-4CB3-B2EF-DB477C37B9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0096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06C73FF-E49C-4603-92F8-04D153F4430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B47E991-AFF0-49FF-A452-F51BC6DFD70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BA183D0-91DE-48BD-9CDE-111FD981D06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9680412-11F2-4461-BB94-BFA886ABDED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940B1B0-8A9E-4A8F-8791-6039D02772E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741316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A364A2F-C7BC-426F-8EF9-22C7BB91230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52D253E-2353-474B-AB0B-916FDA95F8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7" r:id="rId2"/>
    <p:sldLayoutId id="2147483698" r:id="rId3"/>
    <p:sldLayoutId id="2147483699" r:id="rId4"/>
    <p:sldLayoutId id="2147483696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3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3.png"/><Relationship Id="rId5" Type="http://schemas.openxmlformats.org/officeDocument/2006/relationships/image" Target="../media/image16.jpe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3.png"/><Relationship Id="rId5" Type="http://schemas.openxmlformats.org/officeDocument/2006/relationships/image" Target="../media/image17.jpe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1133490" y="250929"/>
            <a:ext cx="86113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u="sng" dirty="0">
                <a:solidFill>
                  <a:schemeClr val="bg1"/>
                </a:solidFill>
                <a:latin typeface="SassoonPrimaryInfant" pitchFamily="2" charset="0"/>
              </a:rPr>
              <a:t>Year 1 Phonics</a:t>
            </a:r>
          </a:p>
          <a:p>
            <a:endParaRPr lang="en-GB" sz="2400" b="1" u="sng" dirty="0">
              <a:latin typeface="SassoonPrimaryInfant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58918-3744-40B0-BFBD-8788A5C5389A}"/>
              </a:ext>
            </a:extLst>
          </p:cNvPr>
          <p:cNvSpPr/>
          <p:nvPr/>
        </p:nvSpPr>
        <p:spPr>
          <a:xfrm>
            <a:off x="1034406" y="1943700"/>
            <a:ext cx="7080894" cy="4130530"/>
          </a:xfrm>
          <a:prstGeom prst="rect">
            <a:avLst/>
          </a:prstGeom>
          <a:noFill/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SH Sound Articulation Therapy Guide | Speech Blubs">
            <a:extLst>
              <a:ext uri="{FF2B5EF4-FFF2-40B4-BE49-F238E27FC236}">
                <a16:creationId xmlns:a16="http://schemas.microsoft.com/office/drawing/2014/main" id="{BD27D938-268D-4473-822E-A77642B76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84" y="2116156"/>
            <a:ext cx="6760031" cy="3785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25E2254-1B36-4A30-BD5C-738BFEAE0A27}"/>
              </a:ext>
            </a:extLst>
          </p:cNvPr>
          <p:cNvSpPr txBox="1"/>
          <p:nvPr/>
        </p:nvSpPr>
        <p:spPr>
          <a:xfrm>
            <a:off x="6234977" y="2500397"/>
            <a:ext cx="1961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mb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011C2C-C509-4849-9687-3E8B1BDD8836}"/>
              </a:ext>
            </a:extLst>
          </p:cNvPr>
          <p:cNvSpPr txBox="1"/>
          <p:nvPr/>
        </p:nvSpPr>
        <p:spPr>
          <a:xfrm>
            <a:off x="1619434" y="2500397"/>
            <a:ext cx="1961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solidFill>
                  <a:schemeClr val="bg1"/>
                </a:solidFill>
              </a:rPr>
              <a:t>wr</a:t>
            </a:r>
            <a:endParaRPr lang="en-GB" sz="5400" dirty="0">
              <a:solidFill>
                <a:schemeClr val="bg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8BA1A8F-FB67-496B-934E-B6390351E0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86"/>
    </mc:Choice>
    <mc:Fallback>
      <p:transition spd="slow" advTm="71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B503B25-848B-442C-84F1-3C268A05AE3C}"/>
              </a:ext>
            </a:extLst>
          </p:cNvPr>
          <p:cNvSpPr txBox="1">
            <a:spLocks/>
          </p:cNvSpPr>
          <p:nvPr/>
        </p:nvSpPr>
        <p:spPr bwMode="auto">
          <a:xfrm>
            <a:off x="461962" y="382692"/>
            <a:ext cx="8220075" cy="994306"/>
          </a:xfrm>
          <a:prstGeom prst="roundRect">
            <a:avLst>
              <a:gd name="adj" fmla="val 9639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dirty="0"/>
              <a:t>Let’s Think about Silent Letters…</a:t>
            </a:r>
          </a:p>
        </p:txBody>
      </p:sp>
      <p:pic>
        <p:nvPicPr>
          <p:cNvPr id="2050" name="Picture 2" descr="373 Child Finger To Lips Photos - Free &amp; Royalty-Free Stock Photos from  Dreamstime">
            <a:extLst>
              <a:ext uri="{FF2B5EF4-FFF2-40B4-BE49-F238E27FC236}">
                <a16:creationId xmlns:a16="http://schemas.microsoft.com/office/drawing/2014/main" id="{F3B0B4C6-7177-4469-B974-DB8E140F2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326" y="1993279"/>
            <a:ext cx="2359347" cy="335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3DE5A6F-5CE4-4DFF-B17C-2874211B12D6}"/>
              </a:ext>
            </a:extLst>
          </p:cNvPr>
          <p:cNvSpPr/>
          <p:nvPr/>
        </p:nvSpPr>
        <p:spPr>
          <a:xfrm>
            <a:off x="3347529" y="5141842"/>
            <a:ext cx="2448940" cy="20221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395356C-C2A2-4A4E-A167-4958E8D13132}"/>
              </a:ext>
            </a:extLst>
          </p:cNvPr>
          <p:cNvSpPr/>
          <p:nvPr/>
        </p:nvSpPr>
        <p:spPr>
          <a:xfrm>
            <a:off x="3392326" y="1993277"/>
            <a:ext cx="2448940" cy="3350775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2" name="Picture 4" descr="Ganglion cyst | Contemporary Pediatrics">
            <a:extLst>
              <a:ext uri="{FF2B5EF4-FFF2-40B4-BE49-F238E27FC236}">
                <a16:creationId xmlns:a16="http://schemas.microsoft.com/office/drawing/2014/main" id="{5FF1F391-70EB-42A0-92FD-08E60588B9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43" y="2865437"/>
            <a:ext cx="1477914" cy="112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3B18F27-31F2-4EAE-B332-710DB3D82A9A}"/>
              </a:ext>
            </a:extLst>
          </p:cNvPr>
          <p:cNvSpPr/>
          <p:nvPr/>
        </p:nvSpPr>
        <p:spPr>
          <a:xfrm>
            <a:off x="1179443" y="2676939"/>
            <a:ext cx="1139719" cy="1524000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6544EA-755F-4DEA-9D25-DA530C954BD8}"/>
              </a:ext>
            </a:extLst>
          </p:cNvPr>
          <p:cNvSpPr txBox="1"/>
          <p:nvPr/>
        </p:nvSpPr>
        <p:spPr>
          <a:xfrm>
            <a:off x="1088576" y="4214042"/>
            <a:ext cx="1399723" cy="769441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PrimaryInfant" pitchFamily="2" charset="0"/>
              </a:rPr>
              <a:t>wrist</a:t>
            </a:r>
          </a:p>
        </p:txBody>
      </p:sp>
      <p:pic>
        <p:nvPicPr>
          <p:cNvPr id="2054" name="Picture 6" descr="https://encrypted-tbn0.gstatic.com/images?q=tbn:ANd9GcSZlCanKUg7_PWt2CvTgDnVoHlBmiW8ZEB-AktdyQR3OieSTZ3iINAEChNyDx4QcIQ9MFUFaVJ5&amp;usqp=CAc">
            <a:extLst>
              <a:ext uri="{FF2B5EF4-FFF2-40B4-BE49-F238E27FC236}">
                <a16:creationId xmlns:a16="http://schemas.microsoft.com/office/drawing/2014/main" id="{CBF53BCD-97A5-4E7B-AD15-E01F0BDE9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079" y="2550887"/>
            <a:ext cx="1486345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3D5ED36-1553-417F-9B87-750993CD75D9}"/>
              </a:ext>
            </a:extLst>
          </p:cNvPr>
          <p:cNvSpPr/>
          <p:nvPr/>
        </p:nvSpPr>
        <p:spPr>
          <a:xfrm>
            <a:off x="6569079" y="2544417"/>
            <a:ext cx="1486345" cy="2027583"/>
          </a:xfrm>
          <a:prstGeom prst="rect">
            <a:avLst/>
          </a:prstGeom>
          <a:solidFill>
            <a:srgbClr val="FFFFFF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65D49F0-887F-41DB-A13F-752A52ACC923}"/>
              </a:ext>
            </a:extLst>
          </p:cNvPr>
          <p:cNvSpPr txBox="1"/>
          <p:nvPr/>
        </p:nvSpPr>
        <p:spPr>
          <a:xfrm>
            <a:off x="6655700" y="4572000"/>
            <a:ext cx="1322046" cy="707886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PrimaryInfant" pitchFamily="2" charset="0"/>
              </a:rPr>
              <a:t>comb</a:t>
            </a:r>
          </a:p>
        </p:txBody>
      </p:sp>
      <p:pic>
        <p:nvPicPr>
          <p:cNvPr id="1026" name="Picture 2" descr="https://encrypted-tbn0.gstatic.com/images?q=tbn:ANd9GcTteItbx5qmmiDrpU3QpjtJQG2B4JKOHSADvbUsqeKXnOjmO9RjiR_5VjSK8EK374EONe-0NY8&amp;usqp=CAc">
            <a:extLst>
              <a:ext uri="{FF2B5EF4-FFF2-40B4-BE49-F238E27FC236}">
                <a16:creationId xmlns:a16="http://schemas.microsoft.com/office/drawing/2014/main" id="{AFF553E4-C70B-40BD-B935-862CA8A9A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93" y="2637205"/>
            <a:ext cx="1149060" cy="184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65C945-9B76-45B3-B777-2AE1242E0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08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639"/>
    </mc:Choice>
    <mc:Fallback>
      <p:transition spd="slow" advTm="52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AEE52-B0F7-4081-8A44-93672667982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Words that end with the sound ‘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m’ </a:t>
            </a: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are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sometimes spelt with the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 digraph ‘mb’.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2827" y="3034799"/>
            <a:ext cx="259556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  <a:latin typeface="Sassoon Primary" pitchFamily="50" charset="0"/>
              </a:rPr>
              <a:t>cli</a:t>
            </a:r>
            <a:r>
              <a:rPr lang="en-GB" altLang="en-US" sz="6600" b="1" dirty="0">
                <a:solidFill>
                  <a:schemeClr val="accent5">
                    <a:lumMod val="75000"/>
                  </a:schemeClr>
                </a:solidFill>
                <a:latin typeface="Sassoon Primary" pitchFamily="50" charset="0"/>
              </a:rPr>
              <a:t>mb</a:t>
            </a:r>
          </a:p>
        </p:txBody>
      </p:sp>
      <p:pic>
        <p:nvPicPr>
          <p:cNvPr id="2050" name="Picture 2" descr="What It's Like To Start Climbing In Your 60s">
            <a:extLst>
              <a:ext uri="{FF2B5EF4-FFF2-40B4-BE49-F238E27FC236}">
                <a16:creationId xmlns:a16="http://schemas.microsoft.com/office/drawing/2014/main" id="{F417C08B-117A-4435-8037-931B672FB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354" y="2662490"/>
            <a:ext cx="3365335" cy="195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84DDFF-3AF9-422A-B093-01AFA3E79E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488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745"/>
    </mc:Choice>
    <mc:Fallback>
      <p:transition spd="slow" advTm="33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AEE52-B0F7-4081-8A44-93672667982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Words that start with the sound ‘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r’ </a:t>
            </a: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are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sometimes spelt with the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 digraph ‘</a:t>
            </a:r>
            <a:r>
              <a:rPr lang="en-GB" sz="2400" b="1" dirty="0" err="1">
                <a:solidFill>
                  <a:schemeClr val="tx1"/>
                </a:solidFill>
                <a:latin typeface="Sassoon Primary" pitchFamily="50" charset="0"/>
              </a:rPr>
              <a:t>wr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2827" y="3034799"/>
            <a:ext cx="259556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accent5">
                    <a:lumMod val="75000"/>
                  </a:schemeClr>
                </a:solidFill>
                <a:latin typeface="Sassoon Primary" pitchFamily="50" charset="0"/>
              </a:rPr>
              <a:t>wr</a:t>
            </a:r>
            <a:r>
              <a:rPr lang="en-GB" altLang="en-US" sz="6600" b="1" dirty="0">
                <a:solidFill>
                  <a:schemeClr val="tx1"/>
                </a:solidFill>
                <a:latin typeface="Sassoon Primary" pitchFamily="50" charset="0"/>
              </a:rPr>
              <a:t>eck</a:t>
            </a:r>
            <a:endParaRPr lang="en-GB" altLang="en-US" sz="6600" b="1" dirty="0">
              <a:solidFill>
                <a:schemeClr val="accent5">
                  <a:lumMod val="75000"/>
                </a:schemeClr>
              </a:solidFill>
              <a:latin typeface="Sassoon Primary" pitchFamily="50" charset="0"/>
            </a:endParaRPr>
          </a:p>
        </p:txBody>
      </p:sp>
      <p:pic>
        <p:nvPicPr>
          <p:cNvPr id="3074" name="Picture 2" descr="Great Lakes Shipwrecks - Maritime LibGuide - LibGuides at Northwestern  Michigan College">
            <a:extLst>
              <a:ext uri="{FF2B5EF4-FFF2-40B4-BE49-F238E27FC236}">
                <a16:creationId xmlns:a16="http://schemas.microsoft.com/office/drawing/2014/main" id="{6D501DDD-91EF-4546-9D5B-106FBA623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426" y="2516551"/>
            <a:ext cx="3308302" cy="206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28426DF-CEEC-4018-9D0D-230E1E69A5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823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806"/>
    </mc:Choice>
    <mc:Fallback>
      <p:transition spd="slow" advTm="43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2827" y="2741835"/>
            <a:ext cx="290687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accent5">
                    <a:lumMod val="75000"/>
                  </a:schemeClr>
                </a:solidFill>
                <a:latin typeface="Sassoon Primary" pitchFamily="50" charset="0"/>
              </a:rPr>
              <a:t>wr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ite</a:t>
            </a:r>
            <a:endParaRPr lang="en-GB" altLang="en-US" sz="8000" b="1" dirty="0">
              <a:solidFill>
                <a:schemeClr val="accent5">
                  <a:lumMod val="75000"/>
                </a:schemeClr>
              </a:solidFill>
              <a:latin typeface="Sassoon Primary" pitchFamily="50" charset="0"/>
            </a:endParaRPr>
          </a:p>
        </p:txBody>
      </p:sp>
      <p:pic>
        <p:nvPicPr>
          <p:cNvPr id="4098" name="Picture 2" descr="My Child Struggles With Writing: Now What? | Understood - For learning and  thinking differences">
            <a:extLst>
              <a:ext uri="{FF2B5EF4-FFF2-40B4-BE49-F238E27FC236}">
                <a16:creationId xmlns:a16="http://schemas.microsoft.com/office/drawing/2014/main" id="{3F00D9EA-18AE-4A0D-A836-8FDDEE986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123" y="2244617"/>
            <a:ext cx="3162425" cy="2368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11B04AE-18AF-4526-B48F-67EECA0628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102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588"/>
    </mc:Choice>
    <mc:Fallback>
      <p:transition spd="slow" advTm="34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5064" y="2511016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thu</a:t>
            </a:r>
            <a:r>
              <a:rPr lang="en-GB" altLang="en-US" sz="8000" b="1" dirty="0">
                <a:solidFill>
                  <a:schemeClr val="accent5">
                    <a:lumMod val="75000"/>
                  </a:schemeClr>
                </a:solidFill>
                <a:latin typeface="Sassoon Primary" pitchFamily="50" charset="0"/>
              </a:rPr>
              <a:t>mb</a:t>
            </a:r>
          </a:p>
        </p:txBody>
      </p:sp>
      <p:pic>
        <p:nvPicPr>
          <p:cNvPr id="5122" name="Picture 2" descr="Child's Hand With Thumb Up. Stock Photo, Picture And Royalty Free Image.  Image 27499383.">
            <a:extLst>
              <a:ext uri="{FF2B5EF4-FFF2-40B4-BE49-F238E27FC236}">
                <a16:creationId xmlns:a16="http://schemas.microsoft.com/office/drawing/2014/main" id="{ED8EB834-55D2-494A-8276-82D89AFD3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180" y="1271817"/>
            <a:ext cx="2687345" cy="400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A32BD9-7B7B-41ED-B950-22AEE43FA4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619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53"/>
    </mc:Choice>
    <mc:Fallback>
      <p:transition spd="slow" advTm="30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5064" y="2511016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rgbClr val="00B0F0"/>
                </a:solidFill>
                <a:latin typeface="Sassoon Primary" pitchFamily="50" charset="0"/>
              </a:rPr>
              <a:t>wr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ong</a:t>
            </a:r>
          </a:p>
        </p:txBody>
      </p:sp>
      <p:pic>
        <p:nvPicPr>
          <p:cNvPr id="6146" name="Picture 2" descr="Wrong Cross Icon Stock Illustrations – 8,232 Wrong Cross Icon Stock  Illustrations, Vectors &amp; Clipart - Dreamstime">
            <a:extLst>
              <a:ext uri="{FF2B5EF4-FFF2-40B4-BE49-F238E27FC236}">
                <a16:creationId xmlns:a16="http://schemas.microsoft.com/office/drawing/2014/main" id="{FF9E0433-BEDE-4B74-AF77-6630E1231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166" y="1768276"/>
            <a:ext cx="2800771" cy="280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A76E3D7-7418-4A15-B58E-2A130A8187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70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54"/>
    </mc:Choice>
    <mc:Fallback>
      <p:transition spd="slow" advTm="29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5064" y="2511016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la</a:t>
            </a:r>
            <a:r>
              <a:rPr lang="en-GB" altLang="en-US" sz="8000" b="1" dirty="0">
                <a:solidFill>
                  <a:srgbClr val="00B0F0"/>
                </a:solidFill>
                <a:latin typeface="Sassoon Primary" pitchFamily="50" charset="0"/>
              </a:rPr>
              <a:t>mb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B03C2C-F4A6-4063-AACF-604AF564B3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0657" y="1167589"/>
            <a:ext cx="2638280" cy="438487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F09D72B-BEA8-4474-A928-3AA073CCBF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68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81"/>
    </mc:Choice>
    <mc:Fallback>
      <p:transition spd="slow" advTm="28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2594" y="4322060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rgbClr val="00B0F0"/>
                </a:solidFill>
                <a:latin typeface="Sassoon Primary" pitchFamily="50" charset="0"/>
              </a:rPr>
              <a:t>wr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ap</a:t>
            </a:r>
            <a:endParaRPr lang="en-GB" altLang="en-US" sz="80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pic>
        <p:nvPicPr>
          <p:cNvPr id="7170" name="Picture 2" descr="Waterstones shares viral gift wrapping hack on Twitter">
            <a:extLst>
              <a:ext uri="{FF2B5EF4-FFF2-40B4-BE49-F238E27FC236}">
                <a16:creationId xmlns:a16="http://schemas.microsoft.com/office/drawing/2014/main" id="{61F85B51-BC7A-42CF-845A-302849CC0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774" y="1277969"/>
            <a:ext cx="5532452" cy="276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47C6409-7EAA-4A80-BA4D-54C37968533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351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87"/>
    </mc:Choice>
    <mc:Fallback>
      <p:transition spd="slow" advTm="269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2718" y="2767280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bo</a:t>
            </a:r>
            <a:r>
              <a:rPr lang="en-GB" altLang="en-US" sz="8000" b="1" dirty="0">
                <a:solidFill>
                  <a:srgbClr val="00B0F0"/>
                </a:solidFill>
                <a:latin typeface="Sassoon Primary" pitchFamily="50" charset="0"/>
              </a:rPr>
              <a:t>mb</a:t>
            </a:r>
          </a:p>
        </p:txBody>
      </p:sp>
      <p:pic>
        <p:nvPicPr>
          <p:cNvPr id="9218" name="Picture 2" descr="Subscription Bomb - Amy Mittelman">
            <a:extLst>
              <a:ext uri="{FF2B5EF4-FFF2-40B4-BE49-F238E27FC236}">
                <a16:creationId xmlns:a16="http://schemas.microsoft.com/office/drawing/2014/main" id="{CDD5C4EB-0B75-4420-BB2C-0B8C6E0BB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827" y="1677441"/>
            <a:ext cx="3320687" cy="332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154BFD4-7119-48B6-A7E8-DCD17479C7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234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73"/>
    </mc:Choice>
    <mc:Fallback>
      <p:transition spd="slow" advTm="29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2718" y="2767280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rgbClr val="00B0F0"/>
                </a:solidFill>
                <a:latin typeface="Sassoon Primary" pitchFamily="50" charset="0"/>
              </a:rPr>
              <a:t>wr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en</a:t>
            </a:r>
            <a:endParaRPr lang="en-GB" altLang="en-US" sz="80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pic>
        <p:nvPicPr>
          <p:cNvPr id="10242" name="Picture 2" descr="Wren">
            <a:extLst>
              <a:ext uri="{FF2B5EF4-FFF2-40B4-BE49-F238E27FC236}">
                <a16:creationId xmlns:a16="http://schemas.microsoft.com/office/drawing/2014/main" id="{C6512E42-BDD4-46ED-B98D-572B03C25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060" y="1945134"/>
            <a:ext cx="3595738" cy="274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9A512B7-26D5-48D9-91CD-C3D9AD3D00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6676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833"/>
    </mc:Choice>
    <mc:Fallback>
      <p:transition spd="slow" advTm="39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2718" y="2767280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cru</a:t>
            </a:r>
            <a:r>
              <a:rPr lang="en-GB" altLang="en-US" sz="8000" b="1" dirty="0">
                <a:solidFill>
                  <a:srgbClr val="00B0F0"/>
                </a:solidFill>
                <a:latin typeface="Sassoon Primary" pitchFamily="50" charset="0"/>
              </a:rPr>
              <a:t>mb</a:t>
            </a:r>
          </a:p>
        </p:txBody>
      </p:sp>
      <p:pic>
        <p:nvPicPr>
          <p:cNvPr id="11266" name="Picture 2" descr="bread crumbs | Swervechurch's Weblog">
            <a:extLst>
              <a:ext uri="{FF2B5EF4-FFF2-40B4-BE49-F238E27FC236}">
                <a16:creationId xmlns:a16="http://schemas.microsoft.com/office/drawing/2014/main" id="{63BFB661-AE9F-4424-8625-6E424A0B1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9" y="1786327"/>
            <a:ext cx="3397927" cy="29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4351798-038C-4B9E-AE6C-3AA819A221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33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969"/>
    </mc:Choice>
    <mc:Fallback>
      <p:transition spd="slow" advTm="34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4896354" y="300338"/>
            <a:ext cx="4206605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chemeClr val="bg1"/>
                </a:solidFill>
                <a:latin typeface="SassoonPrimaryInfant" pitchFamily="2" charset="0"/>
              </a:rPr>
              <a:t>Task 1</a:t>
            </a:r>
          </a:p>
          <a:p>
            <a:endParaRPr lang="en-GB" sz="2400" b="1" u="sng" dirty="0"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Fill in the missing letters with the ‘</a:t>
            </a:r>
            <a:r>
              <a:rPr lang="en-GB" sz="3600" dirty="0" err="1">
                <a:solidFill>
                  <a:schemeClr val="bg1"/>
                </a:solidFill>
                <a:latin typeface="SassoonPrimaryInfant" pitchFamily="2" charset="0"/>
              </a:rPr>
              <a:t>wr</a:t>
            </a:r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’ digraph.</a:t>
            </a:r>
          </a:p>
          <a:p>
            <a:endParaRPr lang="en-GB" sz="3600" dirty="0">
              <a:solidFill>
                <a:schemeClr val="bg1"/>
              </a:solidFill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Use these words to complete the sentences. Read the sentences to check that they make sense.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B1F89F-65E6-4706-B1A7-97C624A52F0C}"/>
              </a:ext>
            </a:extLst>
          </p:cNvPr>
          <p:cNvSpPr/>
          <p:nvPr/>
        </p:nvSpPr>
        <p:spPr>
          <a:xfrm>
            <a:off x="372862" y="550416"/>
            <a:ext cx="4376691" cy="578824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F2F2E-06EF-4F0A-BD07-790BA3513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663" y="740685"/>
            <a:ext cx="4052337" cy="537663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450A33F-FCD5-4D35-8806-938153811E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0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791"/>
    </mc:Choice>
    <mc:Fallback>
      <p:transition spd="slow" advTm="487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4910205" y="176051"/>
            <a:ext cx="420660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chemeClr val="bg1"/>
                </a:solidFill>
                <a:latin typeface="SassoonPrimaryInfant" pitchFamily="2" charset="0"/>
              </a:rPr>
              <a:t>Task 2</a:t>
            </a:r>
          </a:p>
          <a:p>
            <a:endParaRPr lang="en-GB" sz="2400" b="1" u="sng" dirty="0"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Fill in the missing letters with the ‘mb’ digraph.</a:t>
            </a:r>
          </a:p>
          <a:p>
            <a:endParaRPr lang="en-GB" sz="3600" dirty="0">
              <a:solidFill>
                <a:schemeClr val="bg1"/>
              </a:solidFill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Use the pictures at the bottom to complete the sentences. Read the sentences to check that they make sense.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B1F89F-65E6-4706-B1A7-97C624A52F0C}"/>
              </a:ext>
            </a:extLst>
          </p:cNvPr>
          <p:cNvSpPr/>
          <p:nvPr/>
        </p:nvSpPr>
        <p:spPr>
          <a:xfrm>
            <a:off x="372860" y="843379"/>
            <a:ext cx="4376691" cy="490935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FDAE85-5583-4C4F-A337-8C1824E9B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512" y="1016493"/>
            <a:ext cx="4055385" cy="456312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615C049-E9AA-44B2-A63B-1453507ED7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77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21"/>
    </mc:Choice>
    <mc:Fallback>
      <p:transition spd="slow" advTm="24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6952CEE-AD1A-4549-A28B-A1C63E8FE108}"/>
              </a:ext>
            </a:extLst>
          </p:cNvPr>
          <p:cNvSpPr txBox="1"/>
          <p:nvPr/>
        </p:nvSpPr>
        <p:spPr>
          <a:xfrm>
            <a:off x="927717" y="420489"/>
            <a:ext cx="728856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solidFill>
                  <a:schemeClr val="bg1"/>
                </a:solidFill>
                <a:latin typeface="SassoonPrimaryInfant" pitchFamily="2" charset="0"/>
              </a:rPr>
              <a:t>Task 3 – Just for Fun!</a:t>
            </a:r>
          </a:p>
          <a:p>
            <a:endParaRPr lang="en-GB" sz="2400" b="1" u="sng" dirty="0">
              <a:latin typeface="SassoonPrimaryInfan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0EABD3-2F84-4DC2-887E-2D0151EA32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598" y="1559262"/>
            <a:ext cx="7879232" cy="437604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274034-1278-432F-A6B1-226C9B9B365F}"/>
              </a:ext>
            </a:extLst>
          </p:cNvPr>
          <p:cNvSpPr/>
          <p:nvPr/>
        </p:nvSpPr>
        <p:spPr>
          <a:xfrm>
            <a:off x="568170" y="1411549"/>
            <a:ext cx="8167457" cy="466965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D990C2E-2C00-4435-887E-6B1DA8E941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000"/>
    </mc:Choice>
    <mc:Fallback>
      <p:transition spd="slow" advTm="9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2187</TotalTime>
  <Words>133</Words>
  <Application>Microsoft Office PowerPoint</Application>
  <PresentationFormat>On-screen Show (4:3)</PresentationFormat>
  <Paragraphs>31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Twinkl SemiBold</vt:lpstr>
      <vt:lpstr>Sassoon Infant Rg</vt:lpstr>
      <vt:lpstr>Sassoon Primary</vt:lpstr>
      <vt:lpstr>Twinkl</vt:lpstr>
      <vt:lpstr>Arial</vt:lpstr>
      <vt:lpstr>Calibri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J. West</cp:lastModifiedBy>
  <cp:revision>151</cp:revision>
  <dcterms:created xsi:type="dcterms:W3CDTF">2014-10-01T16:09:27Z</dcterms:created>
  <dcterms:modified xsi:type="dcterms:W3CDTF">2021-03-01T23:26:13Z</dcterms:modified>
</cp:coreProperties>
</file>