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0160000" cy="10414000"/>
  <p:notesSz cx="6858000" cy="9144000"/>
  <p:embeddedFontLst>
    <p:embeddedFont>
      <p:font typeface="Calibri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2046" y="-198"/>
      </p:cViewPr>
      <p:guideLst>
        <p:guide orient="horz" pos="328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35092"/>
            <a:ext cx="8636000" cy="223226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901266"/>
            <a:ext cx="7112000" cy="26613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23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164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6691962"/>
            <a:ext cx="8636000" cy="206833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4413898"/>
            <a:ext cx="8636000" cy="227806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48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2429935"/>
            <a:ext cx="4487333" cy="68727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2429935"/>
            <a:ext cx="4487333" cy="68727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848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331098"/>
            <a:ext cx="4489098" cy="97149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3302588"/>
            <a:ext cx="4489098" cy="60001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2331098"/>
            <a:ext cx="4490861" cy="97149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3302588"/>
            <a:ext cx="4490861" cy="60001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094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797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143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14632"/>
            <a:ext cx="3342570" cy="176459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414634"/>
            <a:ext cx="5679722" cy="88880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179228"/>
            <a:ext cx="3342570" cy="712346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115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7289800"/>
            <a:ext cx="6096000" cy="86060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930510"/>
            <a:ext cx="6096000" cy="624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8150402"/>
            <a:ext cx="6096000" cy="12221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838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200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417045"/>
            <a:ext cx="2286000" cy="888564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17045"/>
            <a:ext cx="6688667" cy="888564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883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417043"/>
            <a:ext cx="9144000" cy="1735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429935"/>
            <a:ext cx="9144000" cy="68727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9652238"/>
            <a:ext cx="2370667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33188-2E24-4B25-AA43-E28573035078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9652238"/>
            <a:ext cx="3217333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9652238"/>
            <a:ext cx="2370667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C9DD2-2630-4E94-9557-C90B97223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175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3200" y="1130300"/>
            <a:ext cx="7476617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smtClean="0">
                <a:solidFill>
                  <a:srgbClr val="0000FF"/>
                </a:solidFill>
                <a:latin typeface="Comic Sans MS - 36"/>
              </a:rPr>
              <a:t>LO: To solve addition and subtraction missing number problems.</a:t>
            </a:r>
            <a:endParaRPr lang="en-GB" sz="2700">
              <a:solidFill>
                <a:srgbClr val="0000FF"/>
              </a:solidFill>
              <a:latin typeface="Comic Sans MS - 36"/>
            </a:endParaRPr>
          </a:p>
        </p:txBody>
      </p:sp>
      <p:pic>
        <p:nvPicPr>
          <p:cNvPr id="3" name="Pictur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3403600"/>
            <a:ext cx="5691784" cy="276218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12938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7500" y="596900"/>
            <a:ext cx="97028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smtClean="0">
                <a:solidFill>
                  <a:srgbClr val="32CD32"/>
                </a:solidFill>
                <a:latin typeface="Comic Sans MS - 36"/>
              </a:rPr>
              <a:t>What do we know about missing number sentences?</a:t>
            </a:r>
            <a:endParaRPr lang="en-GB" sz="2700">
              <a:solidFill>
                <a:srgbClr val="32CD32"/>
              </a:solidFill>
              <a:latin typeface="Comic Sans MS - 36"/>
            </a:endParaRPr>
          </a:p>
        </p:txBody>
      </p:sp>
      <p:pic>
        <p:nvPicPr>
          <p:cNvPr id="3" name="Pictur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3295650"/>
            <a:ext cx="4800346" cy="270802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58847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8000" y="1308100"/>
            <a:ext cx="2346920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-   4 = 9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072496" y="12428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17500" y="2603500"/>
            <a:ext cx="921004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smtClean="0">
                <a:solidFill>
                  <a:srgbClr val="32CD32"/>
                </a:solidFill>
                <a:latin typeface="Comic Sans MS - 36"/>
              </a:rPr>
              <a:t>When the first number is missing in a subtraction sum use the inverse, change the number sentence to an addition.</a:t>
            </a:r>
            <a:endParaRPr lang="en-GB" sz="270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47900" y="5257800"/>
            <a:ext cx="5804793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4 + 9 =   or    9 + 4 =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</p:spTree>
    <p:extLst>
      <p:ext uri="{BB962C8B-B14F-4D97-AF65-F5344CB8AC3E}">
        <p14:creationId xmlns:p14="http://schemas.microsoft.com/office/powerpoint/2010/main" val="168716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4480" y="1333500"/>
            <a:ext cx="3350022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10 -       </a:t>
            </a:r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     = </a:t>
            </a:r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3</a:t>
            </a:r>
            <a:endParaRPr lang="en-GB" sz="36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4109000" y="1131951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69900" y="2603500"/>
            <a:ext cx="9101328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smtClean="0">
                <a:solidFill>
                  <a:srgbClr val="32CD32"/>
                </a:solidFill>
                <a:latin typeface="Comic Sans MS - 36"/>
              </a:rPr>
              <a:t>When the second number is missing you can just subtract the answer.</a:t>
            </a:r>
            <a:endParaRPr lang="en-GB" sz="270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05200" y="5029200"/>
            <a:ext cx="2257028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10 - 3 =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</p:spTree>
    <p:extLst>
      <p:ext uri="{BB962C8B-B14F-4D97-AF65-F5344CB8AC3E}">
        <p14:creationId xmlns:p14="http://schemas.microsoft.com/office/powerpoint/2010/main" val="133537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8000" y="1308100"/>
            <a:ext cx="2385913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+   4 = 9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072496" y="12428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17500" y="2603500"/>
            <a:ext cx="921004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smtClean="0">
                <a:solidFill>
                  <a:srgbClr val="32CD32"/>
                </a:solidFill>
                <a:latin typeface="Comic Sans MS - 36"/>
              </a:rPr>
              <a:t>To solve missing number additions use the inverse, change the number sentence to a subtraction.</a:t>
            </a:r>
            <a:endParaRPr lang="en-GB" sz="270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0500" y="5486400"/>
            <a:ext cx="2529086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9 - 4 =   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</p:spTree>
    <p:extLst>
      <p:ext uri="{BB962C8B-B14F-4D97-AF65-F5344CB8AC3E}">
        <p14:creationId xmlns:p14="http://schemas.microsoft.com/office/powerpoint/2010/main" val="416605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21200" y="1244600"/>
            <a:ext cx="3002955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Have a go!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19400" y="4902200"/>
            <a:ext cx="3976812" cy="14773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500" dirty="0" smtClean="0">
                <a:solidFill>
                  <a:srgbClr val="32CD32"/>
                </a:solidFill>
                <a:latin typeface="Comic Sans MS - 60"/>
              </a:rPr>
              <a:t>7 +      </a:t>
            </a:r>
            <a:r>
              <a:rPr lang="en-GB" sz="4500" dirty="0" smtClean="0">
                <a:solidFill>
                  <a:srgbClr val="32CD32"/>
                </a:solidFill>
                <a:latin typeface="Comic Sans MS - 60"/>
              </a:rPr>
              <a:t>     = </a:t>
            </a:r>
            <a:r>
              <a:rPr lang="en-GB" sz="4500" dirty="0" smtClean="0">
                <a:solidFill>
                  <a:srgbClr val="32CD32"/>
                </a:solidFill>
                <a:latin typeface="Comic Sans MS - 60"/>
              </a:rPr>
              <a:t>13</a:t>
            </a:r>
          </a:p>
          <a:p>
            <a:endParaRPr lang="en-GB" sz="4500" dirty="0">
              <a:solidFill>
                <a:srgbClr val="32CD32"/>
              </a:solidFill>
              <a:latin typeface="Comic Sans MS - 60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4099068" y="4902200"/>
            <a:ext cx="901730" cy="901730"/>
          </a:xfrm>
          <a:custGeom>
            <a:avLst/>
            <a:gdLst/>
            <a:ahLst/>
            <a:cxnLst/>
            <a:rect l="0" t="0" r="0" b="0"/>
            <a:pathLst>
              <a:path w="901730" h="901730">
                <a:moveTo>
                  <a:pt x="0" y="0"/>
                </a:moveTo>
                <a:lnTo>
                  <a:pt x="901729" y="0"/>
                </a:lnTo>
                <a:lnTo>
                  <a:pt x="901729" y="901729"/>
                </a:lnTo>
                <a:lnTo>
                  <a:pt x="0" y="901729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32CD3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3139440" cy="36515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69745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11700" y="736600"/>
            <a:ext cx="3002955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Have a go!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87700" y="3695700"/>
            <a:ext cx="3882529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smtClean="0"/>
          </a:p>
          <a:p>
            <a:r>
              <a:rPr lang="en-GB" smtClean="0"/>
              <a:t> </a:t>
            </a:r>
            <a:r>
              <a:rPr lang="en-GB" sz="3600" smtClean="0">
                <a:solidFill>
                  <a:srgbClr val="32CD32"/>
                </a:solidFill>
                <a:latin typeface="Comic Sans MS - 48"/>
              </a:rPr>
              <a:t>     </a:t>
            </a:r>
            <a:r>
              <a:rPr lang="en-GB" sz="4500" smtClean="0">
                <a:solidFill>
                  <a:srgbClr val="32CD32"/>
                </a:solidFill>
                <a:latin typeface="Comic Sans MS - 60"/>
              </a:rPr>
              <a:t>- 4 = 10</a:t>
            </a:r>
            <a:endParaRPr lang="en-GB" sz="4500">
              <a:solidFill>
                <a:srgbClr val="32CD32"/>
              </a:solidFill>
              <a:latin typeface="Comic Sans MS - 60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2736835" y="3955191"/>
            <a:ext cx="901730" cy="901730"/>
          </a:xfrm>
          <a:custGeom>
            <a:avLst/>
            <a:gdLst/>
            <a:ahLst/>
            <a:cxnLst/>
            <a:rect l="0" t="0" r="0" b="0"/>
            <a:pathLst>
              <a:path w="901730" h="901730">
                <a:moveTo>
                  <a:pt x="0" y="0"/>
                </a:moveTo>
                <a:lnTo>
                  <a:pt x="901729" y="0"/>
                </a:lnTo>
                <a:lnTo>
                  <a:pt x="901729" y="901729"/>
                </a:lnTo>
                <a:lnTo>
                  <a:pt x="0" y="901729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32CD3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00" y="238448"/>
            <a:ext cx="3139440" cy="36515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813099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05300" y="698500"/>
            <a:ext cx="3002955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Have a go!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9300" y="4038600"/>
            <a:ext cx="4295601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smtClean="0"/>
          </a:p>
          <a:p>
            <a:r>
              <a:rPr lang="en-GB" smtClean="0"/>
              <a:t> </a:t>
            </a:r>
            <a:r>
              <a:rPr lang="en-GB" sz="3600" smtClean="0">
                <a:solidFill>
                  <a:srgbClr val="32CD32"/>
                </a:solidFill>
                <a:latin typeface="Comic Sans MS - 48"/>
              </a:rPr>
              <a:t>  </a:t>
            </a:r>
            <a:r>
              <a:rPr lang="en-GB" sz="4500" smtClean="0">
                <a:solidFill>
                  <a:srgbClr val="32CD32"/>
                </a:solidFill>
                <a:latin typeface="Comic Sans MS - 60"/>
              </a:rPr>
              <a:t>    + 8 = 12</a:t>
            </a:r>
            <a:endParaRPr lang="en-GB" sz="4500">
              <a:solidFill>
                <a:srgbClr val="32CD32"/>
              </a:solidFill>
              <a:latin typeface="Comic Sans MS - 60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2153267" y="2847161"/>
            <a:ext cx="901730" cy="901730"/>
          </a:xfrm>
          <a:custGeom>
            <a:avLst/>
            <a:gdLst/>
            <a:ahLst/>
            <a:cxnLst/>
            <a:rect l="0" t="0" r="0" b="0"/>
            <a:pathLst>
              <a:path w="901730" h="901730">
                <a:moveTo>
                  <a:pt x="0" y="0"/>
                </a:moveTo>
                <a:lnTo>
                  <a:pt x="901729" y="0"/>
                </a:lnTo>
                <a:lnTo>
                  <a:pt x="901729" y="901729"/>
                </a:lnTo>
                <a:lnTo>
                  <a:pt x="0" y="901729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32CD3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form 4"/>
          <p:cNvSpPr/>
          <p:nvPr/>
        </p:nvSpPr>
        <p:spPr>
          <a:xfrm>
            <a:off x="3166208" y="4198699"/>
            <a:ext cx="901730" cy="901730"/>
          </a:xfrm>
          <a:custGeom>
            <a:avLst/>
            <a:gdLst/>
            <a:ahLst/>
            <a:cxnLst/>
            <a:rect l="0" t="0" r="0" b="0"/>
            <a:pathLst>
              <a:path w="901730" h="901730">
                <a:moveTo>
                  <a:pt x="0" y="0"/>
                </a:moveTo>
                <a:lnTo>
                  <a:pt x="901729" y="0"/>
                </a:lnTo>
                <a:lnTo>
                  <a:pt x="901729" y="901729"/>
                </a:lnTo>
                <a:lnTo>
                  <a:pt x="0" y="901729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32CD3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7096"/>
            <a:ext cx="3139440" cy="36515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018534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64100" y="1092200"/>
            <a:ext cx="3002955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Have a go!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3800" y="3695700"/>
            <a:ext cx="4716859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smtClean="0"/>
          </a:p>
          <a:p>
            <a:r>
              <a:rPr lang="en-GB" smtClean="0"/>
              <a:t> </a:t>
            </a:r>
            <a:r>
              <a:rPr lang="en-GB" sz="4500" smtClean="0">
                <a:solidFill>
                  <a:srgbClr val="32CD32"/>
                </a:solidFill>
                <a:latin typeface="Comic Sans MS - 60"/>
              </a:rPr>
              <a:t>   11 -      = 9</a:t>
            </a:r>
            <a:endParaRPr lang="en-GB" sz="4500">
              <a:solidFill>
                <a:srgbClr val="32CD32"/>
              </a:solidFill>
              <a:latin typeface="Comic Sans MS - 60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2153267" y="2847161"/>
            <a:ext cx="901730" cy="901730"/>
          </a:xfrm>
          <a:custGeom>
            <a:avLst/>
            <a:gdLst/>
            <a:ahLst/>
            <a:cxnLst/>
            <a:rect l="0" t="0" r="0" b="0"/>
            <a:pathLst>
              <a:path w="901730" h="901730">
                <a:moveTo>
                  <a:pt x="0" y="0"/>
                </a:moveTo>
                <a:lnTo>
                  <a:pt x="901729" y="0"/>
                </a:lnTo>
                <a:lnTo>
                  <a:pt x="901729" y="901729"/>
                </a:lnTo>
                <a:lnTo>
                  <a:pt x="0" y="901729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32CD3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form 4"/>
          <p:cNvSpPr/>
          <p:nvPr/>
        </p:nvSpPr>
        <p:spPr>
          <a:xfrm>
            <a:off x="4832967" y="5260161"/>
            <a:ext cx="901730" cy="901730"/>
          </a:xfrm>
          <a:custGeom>
            <a:avLst/>
            <a:gdLst/>
            <a:ahLst/>
            <a:cxnLst/>
            <a:rect l="0" t="0" r="0" b="0"/>
            <a:pathLst>
              <a:path w="901730" h="901730">
                <a:moveTo>
                  <a:pt x="0" y="0"/>
                </a:moveTo>
                <a:lnTo>
                  <a:pt x="901729" y="0"/>
                </a:lnTo>
                <a:lnTo>
                  <a:pt x="901729" y="901729"/>
                </a:lnTo>
                <a:lnTo>
                  <a:pt x="0" y="901729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32CD3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" y="393700"/>
            <a:ext cx="3139440" cy="36515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733779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2926" y="352146"/>
            <a:ext cx="2463800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 - 28"/>
              </a:rPr>
              <a:t>5 +  ? = 7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8"/>
              </a:rPr>
              <a:t> ?  - 4 = 9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8"/>
              </a:rPr>
              <a:t> ? + 3 = 11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8"/>
              </a:rPr>
              <a:t>6 -   ? = 2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8"/>
              </a:rPr>
              <a:t> ? - 5 = 15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8"/>
              </a:rPr>
              <a:t>8 + ? = 12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8"/>
              </a:rPr>
              <a:t> ? + 4 = 17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8"/>
              </a:rPr>
              <a:t>20 - ? = 14</a:t>
            </a:r>
            <a:endParaRPr lang="en-GB" sz="3200" dirty="0">
              <a:solidFill>
                <a:srgbClr val="FF0000"/>
              </a:solidFill>
              <a:latin typeface="Comic Sans MS - 2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87712" y="352145"/>
            <a:ext cx="2883272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0000FF"/>
                </a:solidFill>
                <a:latin typeface="Comic Sans MS - 28"/>
              </a:rPr>
              <a:t> 9 + ? = 11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8"/>
              </a:rPr>
              <a:t> ? - 6 = 14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8"/>
              </a:rPr>
              <a:t> ? + 7 = 16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8"/>
              </a:rPr>
              <a:t>13 -  ? = 5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8"/>
              </a:rPr>
              <a:t> ? - 8 = 13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8"/>
              </a:rPr>
              <a:t>8 +  ? = 12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8"/>
              </a:rPr>
              <a:t> ? + 4 = 17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8"/>
              </a:rPr>
              <a:t>20 - ? = 14</a:t>
            </a:r>
            <a:endParaRPr lang="en-GB" sz="3200" dirty="0">
              <a:solidFill>
                <a:srgbClr val="0000FF"/>
              </a:solidFill>
              <a:latin typeface="Comic Sans MS - 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9960" y="419100"/>
            <a:ext cx="2655788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32CD32"/>
                </a:solidFill>
                <a:latin typeface="Comic Sans MS - 28"/>
              </a:rPr>
              <a:t>10 + ? = 23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8"/>
              </a:rPr>
              <a:t> ? - 16 = 27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8"/>
              </a:rPr>
              <a:t> ? + 14 = 26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8"/>
              </a:rPr>
              <a:t>22 -  ? = 9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8"/>
              </a:rPr>
              <a:t> ? - 11 = 30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8"/>
              </a:rPr>
              <a:t>19 +  ? = 33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8"/>
              </a:rPr>
              <a:t> ? + 17 = 37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8"/>
              </a:rPr>
              <a:t>40 - ? = 18</a:t>
            </a:r>
            <a:endParaRPr lang="en-GB" sz="3200" dirty="0">
              <a:solidFill>
                <a:srgbClr val="32CD32"/>
              </a:solidFill>
              <a:latin typeface="Comic Sans MS - 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75500" y="444500"/>
            <a:ext cx="2729036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800080"/>
                </a:solidFill>
                <a:latin typeface="Comic Sans MS - 28"/>
              </a:rPr>
              <a:t>29 + ? = 36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8"/>
              </a:rPr>
              <a:t> ? - 21 = 40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8"/>
              </a:rPr>
              <a:t> ? + 27 = 45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8"/>
              </a:rPr>
              <a:t>48 -  ? = 15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8"/>
              </a:rPr>
              <a:t> ? - 22 = 16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8"/>
              </a:rPr>
              <a:t>28 +  ? = 42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8"/>
              </a:rPr>
              <a:t> ? + 30 = 57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8"/>
              </a:rPr>
              <a:t>63 - ? = 24</a:t>
            </a:r>
            <a:endParaRPr lang="en-GB" sz="3200" dirty="0">
              <a:solidFill>
                <a:srgbClr val="800080"/>
              </a:solidFill>
              <a:latin typeface="Comic Sans MS - 28"/>
            </a:endParaRPr>
          </a:p>
        </p:txBody>
      </p:sp>
    </p:spTree>
    <p:extLst>
      <p:ext uri="{BB962C8B-B14F-4D97-AF65-F5344CB8AC3E}">
        <p14:creationId xmlns:p14="http://schemas.microsoft.com/office/powerpoint/2010/main" val="3229152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9688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313</Words>
  <Application>Microsoft Office PowerPoint</Application>
  <PresentationFormat>Custom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Comic Sans MS - 36</vt:lpstr>
      <vt:lpstr>Calibri</vt:lpstr>
      <vt:lpstr>Comic Sans MS - 48</vt:lpstr>
      <vt:lpstr>Comic Sans MS - 28</vt:lpstr>
      <vt:lpstr>Comic Sans MS - 60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medwards</dc:creator>
  <cp:lastModifiedBy>medwards</cp:lastModifiedBy>
  <cp:revision>2</cp:revision>
  <dcterms:created xsi:type="dcterms:W3CDTF">2020-06-10T20:35:41Z</dcterms:created>
  <dcterms:modified xsi:type="dcterms:W3CDTF">2020-06-10T20:39:55Z</dcterms:modified>
</cp:coreProperties>
</file>