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2"/>
  </p:notesMasterIdLst>
  <p:handoutMasterIdLst>
    <p:handoutMasterId r:id="rId13"/>
  </p:handoutMasterIdLst>
  <p:sldIdLst>
    <p:sldId id="277" r:id="rId2"/>
    <p:sldId id="279" r:id="rId3"/>
    <p:sldId id="264" r:id="rId4"/>
    <p:sldId id="271" r:id="rId5"/>
    <p:sldId id="272" r:id="rId6"/>
    <p:sldId id="273" r:id="rId7"/>
    <p:sldId id="274" r:id="rId8"/>
    <p:sldId id="275" r:id="rId9"/>
    <p:sldId id="276" r:id="rId10"/>
    <p:sldId id="278" r:id="rId11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4"/>
      <p:bold r:id="rId15"/>
      <p:italic r:id="rId16"/>
      <p:boldItalic r:id="rId17"/>
    </p:embeddedFont>
    <p:embeddedFont>
      <p:font typeface="Comic Sans MS" panose="030F0702030302020204" pitchFamily="66" charset="0"/>
      <p:regular r:id="rId18"/>
      <p:bold r:id="rId19"/>
      <p:italic r:id="rId20"/>
      <p:boldItalic r:id="rId21"/>
    </p:embeddedFont>
    <p:embeddedFont>
      <p:font typeface="Sassoon Infant Rg" panose="02000503030000020003" charset="0"/>
      <p:regular r:id="rId22"/>
      <p:bold r:id="rId23"/>
    </p:embeddedFont>
    <p:embeddedFont>
      <p:font typeface="Twinkl" panose="020B0604020202020204" charset="0"/>
      <p:regular r:id="rId24"/>
      <p:bold r:id="rId25"/>
    </p:embeddedFont>
    <p:embeddedFont>
      <p:font typeface="Twinkl SemiBold" charset="0"/>
      <p:bold r:id="rId26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AFDEF8"/>
    <a:srgbClr val="DE1E5A"/>
    <a:srgbClr val="18A0DB"/>
    <a:srgbClr val="BC0105"/>
    <a:srgbClr val="4DB1E3"/>
    <a:srgbClr val="80C1EB"/>
    <a:srgbClr val="ACDDFC"/>
    <a:srgbClr val="FFFFFF"/>
    <a:srgbClr val="4AA1D9"/>
    <a:srgbClr val="21A6F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86" d="100"/>
          <a:sy n="86" d="100"/>
        </p:scale>
        <p:origin x="1339" y="72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handoutMaster" Target="handoutMasters/handoutMaster1.xml"/><Relationship Id="rId18" Type="http://schemas.openxmlformats.org/officeDocument/2006/relationships/font" Target="fonts/font5.fntdata"/><Relationship Id="rId26" Type="http://schemas.openxmlformats.org/officeDocument/2006/relationships/font" Target="fonts/font13.fntdata"/><Relationship Id="rId3" Type="http://schemas.openxmlformats.org/officeDocument/2006/relationships/slide" Target="slides/slide2.xml"/><Relationship Id="rId21" Type="http://schemas.openxmlformats.org/officeDocument/2006/relationships/font" Target="fonts/font8.fntdata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font" Target="fonts/font4.fntdata"/><Relationship Id="rId25" Type="http://schemas.openxmlformats.org/officeDocument/2006/relationships/font" Target="fonts/font12.fntdata"/><Relationship Id="rId2" Type="http://schemas.openxmlformats.org/officeDocument/2006/relationships/slide" Target="slides/slide1.xml"/><Relationship Id="rId16" Type="http://schemas.openxmlformats.org/officeDocument/2006/relationships/font" Target="fonts/font3.fntdata"/><Relationship Id="rId20" Type="http://schemas.openxmlformats.org/officeDocument/2006/relationships/font" Target="fonts/font7.fntdata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11.fntdata"/><Relationship Id="rId5" Type="http://schemas.openxmlformats.org/officeDocument/2006/relationships/slide" Target="slides/slide4.xml"/><Relationship Id="rId15" Type="http://schemas.openxmlformats.org/officeDocument/2006/relationships/font" Target="fonts/font2.fntdata"/><Relationship Id="rId23" Type="http://schemas.openxmlformats.org/officeDocument/2006/relationships/font" Target="fonts/font10.fntdata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font" Target="fonts/font6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1.fntdata"/><Relationship Id="rId22" Type="http://schemas.openxmlformats.org/officeDocument/2006/relationships/font" Target="fonts/font9.fntdata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12/11/2020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12/11/2020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 userDrawn="1"/>
        </p:nvSpPr>
        <p:spPr bwMode="auto">
          <a:xfrm>
            <a:off x="503239" y="2930434"/>
            <a:ext cx="8137524" cy="341480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Rounded Rectangle 7"/>
          <p:cNvSpPr/>
          <p:nvPr userDrawn="1"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9" name="Title 1"/>
          <p:cNvSpPr txBox="1">
            <a:spLocks/>
          </p:cNvSpPr>
          <p:nvPr userDrawn="1"/>
        </p:nvSpPr>
        <p:spPr>
          <a:xfrm>
            <a:off x="628650" y="3071286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" pitchFamily="50" charset="0"/>
              </a:rPr>
              <a:t>Success Criteria</a:t>
            </a:r>
          </a:p>
        </p:txBody>
      </p:sp>
      <p:sp>
        <p:nvSpPr>
          <p:cNvPr id="10" name="Title 1"/>
          <p:cNvSpPr txBox="1">
            <a:spLocks/>
          </p:cNvSpPr>
          <p:nvPr userDrawn="1"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12" name="Content Placeholder 15"/>
          <p:cNvSpPr txBox="1">
            <a:spLocks/>
          </p:cNvSpPr>
          <p:nvPr userDrawn="1"/>
        </p:nvSpPr>
        <p:spPr>
          <a:xfrm>
            <a:off x="628650" y="3466803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r>
              <a:rPr lang="en-GB" dirty="0">
                <a:latin typeface="Twinkl" pitchFamily="50" charset="0"/>
              </a:rPr>
              <a:t>Statement 2</a:t>
            </a:r>
          </a:p>
          <a:p>
            <a:pPr lvl="1"/>
            <a:r>
              <a:rPr lang="en-GB" dirty="0">
                <a:latin typeface="Twinkl" pitchFamily="50" charset="0"/>
              </a:rPr>
              <a:t>Sub statement</a:t>
            </a:r>
          </a:p>
        </p:txBody>
      </p:sp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699144" y="1136850"/>
            <a:ext cx="5766179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b="1" dirty="0">
                <a:latin typeface="Comic Sans MS" pitchFamily="66" charset="0"/>
              </a:rPr>
              <a:t>LO: To identify non-fiction books and their features</a:t>
            </a:r>
            <a:r>
              <a:rPr lang="en-GB" b="1" dirty="0"/>
              <a:t>.</a:t>
            </a:r>
            <a:endParaRPr lang="en-GB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326491">
            <a:off x="540627" y="3716239"/>
            <a:ext cx="1861014" cy="26895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664807">
            <a:off x="6840171" y="3695803"/>
            <a:ext cx="1979210" cy="27501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78959" y="3181394"/>
            <a:ext cx="2206548" cy="2838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8462873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B055B01F-91C6-4AF2-A2D7-3EB64B4388A8}"/>
              </a:ext>
            </a:extLst>
          </p:cNvPr>
          <p:cNvSpPr/>
          <p:nvPr/>
        </p:nvSpPr>
        <p:spPr>
          <a:xfrm>
            <a:off x="772357" y="1839871"/>
            <a:ext cx="7599285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/>
              <a:t>A non-fiction book is one that tells you facts and information about the world around you. It can cover almost any topic from animals to sports.</a:t>
            </a:r>
          </a:p>
          <a:p>
            <a:endParaRPr lang="en-US" dirty="0"/>
          </a:p>
          <a:p>
            <a:endParaRPr lang="en-US" dirty="0"/>
          </a:p>
          <a:p>
            <a:r>
              <a:rPr lang="en-US" dirty="0"/>
              <a:t>Non-fiction books help us to learn about the topics we are interested in. Examples of non-fiction includes newspapers, magazines and reference books.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3628BFBF-0110-4AED-991F-7D1B4C91ECE2}"/>
              </a:ext>
            </a:extLst>
          </p:cNvPr>
          <p:cNvSpPr/>
          <p:nvPr/>
        </p:nvSpPr>
        <p:spPr>
          <a:xfrm>
            <a:off x="2286000" y="630315"/>
            <a:ext cx="619661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600" dirty="0"/>
              <a:t>What is non-fiction?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E66E3DC-3F9B-4C1B-8A1E-DFC64E021EC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50569" y="3976872"/>
            <a:ext cx="1834291" cy="2031325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BFF95E7B-7D0A-4E27-A815-6736322CEEC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93953" y="4009105"/>
            <a:ext cx="1648889" cy="19668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560983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Text Features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755650" y="1543574"/>
            <a:ext cx="7632700" cy="2157102"/>
          </a:xfrm>
          <a:prstGeom prst="rect">
            <a:avLst/>
          </a:prstGeom>
          <a:solidFill>
            <a:srgbClr val="AFDEF8"/>
          </a:solidFill>
        </p:spPr>
        <p:txBody>
          <a:bodyPr wrap="square" lIns="108000" tIns="108000" rIns="108000" bIns="108000" rtlCol="0">
            <a:spAutoFit/>
          </a:bodyPr>
          <a:lstStyle/>
          <a:p>
            <a:r>
              <a:rPr lang="en-US" dirty="0"/>
              <a:t>Text features are included in nonfiction text to help the reader better understand the material. </a:t>
            </a:r>
          </a:p>
          <a:p>
            <a:endParaRPr lang="en-US" dirty="0"/>
          </a:p>
          <a:p>
            <a:r>
              <a:rPr lang="en-US" dirty="0"/>
              <a:t>There are many different types of text features that provide unique information to the reader, that can…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Tell or explain new information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Help the reader find information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8883" y="2746459"/>
            <a:ext cx="5175367" cy="36595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dirty="0"/>
              <a:t>Headings and Subheadings </a:t>
            </a:r>
            <a:endParaRPr lang="en-GB" sz="3600" dirty="0"/>
          </a:p>
        </p:txBody>
      </p:sp>
      <p:sp>
        <p:nvSpPr>
          <p:cNvPr id="2" name="TextBox 1"/>
          <p:cNvSpPr txBox="1"/>
          <p:nvPr/>
        </p:nvSpPr>
        <p:spPr>
          <a:xfrm>
            <a:off x="755650" y="1543574"/>
            <a:ext cx="7632700" cy="1603104"/>
          </a:xfrm>
          <a:prstGeom prst="rect">
            <a:avLst/>
          </a:prstGeom>
          <a:solidFill>
            <a:srgbClr val="AFDEF8"/>
          </a:solidFill>
        </p:spPr>
        <p:txBody>
          <a:bodyPr wrap="square" lIns="108000" tIns="108000" rIns="108000" bIns="108000" rtlCol="0">
            <a:spAutoFit/>
          </a:bodyPr>
          <a:lstStyle/>
          <a:p>
            <a:r>
              <a:rPr lang="en-US" dirty="0"/>
              <a:t>A </a:t>
            </a:r>
            <a:r>
              <a:rPr lang="en-US" b="1" dirty="0"/>
              <a:t>heading</a:t>
            </a:r>
            <a:r>
              <a:rPr lang="en-US" dirty="0"/>
              <a:t> is included at the top of the text, to tell the reader what the entire text is about. </a:t>
            </a:r>
          </a:p>
          <a:p>
            <a:endParaRPr lang="en-US" dirty="0">
              <a:solidFill>
                <a:srgbClr val="FF0000"/>
              </a:solidFill>
            </a:endParaRPr>
          </a:p>
          <a:p>
            <a:r>
              <a:rPr lang="en-US" dirty="0">
                <a:solidFill>
                  <a:srgbClr val="000000"/>
                </a:solidFill>
              </a:rPr>
              <a:t>A</a:t>
            </a:r>
            <a:r>
              <a:rPr lang="en-US" b="1" dirty="0">
                <a:solidFill>
                  <a:srgbClr val="000000"/>
                </a:solidFill>
              </a:rPr>
              <a:t> subheading </a:t>
            </a:r>
            <a:r>
              <a:rPr lang="en-US" dirty="0">
                <a:solidFill>
                  <a:srgbClr val="000000"/>
                </a:solidFill>
              </a:rPr>
              <a:t>tells the reader what information they will find in the following paragraphs before the next subheading.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1476" y="3236910"/>
            <a:ext cx="3181047" cy="30718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326838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dirty="0"/>
              <a:t>Table of Contents</a:t>
            </a:r>
            <a:endParaRPr lang="en-GB" sz="3600" dirty="0"/>
          </a:p>
        </p:txBody>
      </p:sp>
      <p:sp>
        <p:nvSpPr>
          <p:cNvPr id="2" name="TextBox 1"/>
          <p:cNvSpPr txBox="1"/>
          <p:nvPr/>
        </p:nvSpPr>
        <p:spPr>
          <a:xfrm>
            <a:off x="755650" y="2150456"/>
            <a:ext cx="4219022" cy="3265097"/>
          </a:xfrm>
          <a:prstGeom prst="rect">
            <a:avLst/>
          </a:prstGeom>
          <a:solidFill>
            <a:srgbClr val="AFDEF8"/>
          </a:solidFill>
        </p:spPr>
        <p:txBody>
          <a:bodyPr wrap="square" lIns="108000" tIns="108000" rIns="108000" bIns="108000" rtlCol="0">
            <a:spAutoFit/>
          </a:bodyPr>
          <a:lstStyle/>
          <a:p>
            <a:r>
              <a:rPr lang="en-US" dirty="0"/>
              <a:t>A table of contents is often included at the very beginning of a book. </a:t>
            </a:r>
          </a:p>
          <a:p>
            <a:endParaRPr lang="en-US" dirty="0">
              <a:solidFill>
                <a:srgbClr val="FF0000"/>
              </a:solidFill>
            </a:endParaRPr>
          </a:p>
          <a:p>
            <a:r>
              <a:rPr lang="en-US" dirty="0">
                <a:solidFill>
                  <a:srgbClr val="000000"/>
                </a:solidFill>
              </a:rPr>
              <a:t>The table of contents shows a list of headings within the book, and the page number where you can look to find that heading. </a:t>
            </a:r>
          </a:p>
          <a:p>
            <a:endParaRPr lang="en-US" dirty="0">
              <a:solidFill>
                <a:srgbClr val="000000"/>
              </a:solidFill>
            </a:endParaRPr>
          </a:p>
          <a:p>
            <a:r>
              <a:rPr lang="en-US" dirty="0">
                <a:solidFill>
                  <a:srgbClr val="000000"/>
                </a:solidFill>
              </a:rPr>
              <a:t>The table of contents makes it easier for the reader to find specific information they are looking for. 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08895" y="1473184"/>
            <a:ext cx="3279455" cy="46196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769509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dirty="0"/>
              <a:t>Photographs and Illustrations </a:t>
            </a:r>
            <a:endParaRPr lang="en-GB" sz="3600" dirty="0"/>
          </a:p>
        </p:txBody>
      </p:sp>
      <p:sp>
        <p:nvSpPr>
          <p:cNvPr id="2" name="TextBox 1"/>
          <p:cNvSpPr txBox="1"/>
          <p:nvPr/>
        </p:nvSpPr>
        <p:spPr>
          <a:xfrm>
            <a:off x="755650" y="1543574"/>
            <a:ext cx="7632700" cy="2308324"/>
          </a:xfrm>
          <a:prstGeom prst="rect">
            <a:avLst/>
          </a:prstGeom>
          <a:solidFill>
            <a:srgbClr val="AFDEF8"/>
          </a:solidFill>
        </p:spPr>
        <p:txBody>
          <a:bodyPr wrap="square" rtlCol="0">
            <a:spAutoFit/>
          </a:bodyPr>
          <a:lstStyle/>
          <a:p>
            <a:r>
              <a:rPr lang="en-US" dirty="0"/>
              <a:t>Authors often choose to include photographs or illustrations to help the reader better understand the information. </a:t>
            </a:r>
          </a:p>
          <a:p>
            <a:endParaRPr lang="en-US" dirty="0"/>
          </a:p>
          <a:p>
            <a:r>
              <a:rPr lang="en-US" dirty="0"/>
              <a:t>A photograph may be an actual picture from an event in history or of a unique underwater creature. </a:t>
            </a:r>
          </a:p>
          <a:p>
            <a:endParaRPr lang="en-US" dirty="0"/>
          </a:p>
          <a:p>
            <a:r>
              <a:rPr lang="en-US" dirty="0"/>
              <a:t>An illustration may be a diagram that explains a complex body system or scientific process. 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3024" y="3928806"/>
            <a:ext cx="3814211" cy="2164019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00" t="1849" r="5104" b="2825"/>
          <a:stretch/>
        </p:blipFill>
        <p:spPr>
          <a:xfrm>
            <a:off x="5026803" y="3922271"/>
            <a:ext cx="2905531" cy="21705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016294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dirty="0"/>
              <a:t>Captions and Labels</a:t>
            </a:r>
            <a:endParaRPr lang="en-GB" sz="3600" dirty="0"/>
          </a:p>
        </p:txBody>
      </p:sp>
      <p:sp>
        <p:nvSpPr>
          <p:cNvPr id="2" name="TextBox 1"/>
          <p:cNvSpPr txBox="1"/>
          <p:nvPr/>
        </p:nvSpPr>
        <p:spPr>
          <a:xfrm>
            <a:off x="755650" y="2214802"/>
            <a:ext cx="3598236" cy="3265097"/>
          </a:xfrm>
          <a:prstGeom prst="rect">
            <a:avLst/>
          </a:prstGeom>
          <a:solidFill>
            <a:srgbClr val="AFDEF8"/>
          </a:solidFill>
        </p:spPr>
        <p:txBody>
          <a:bodyPr wrap="square" lIns="108000" tIns="108000" rIns="108000" bIns="108000" rtlCol="0">
            <a:spAutoFit/>
          </a:bodyPr>
          <a:lstStyle/>
          <a:p>
            <a:r>
              <a:rPr lang="en-US" dirty="0"/>
              <a:t>A </a:t>
            </a:r>
            <a:r>
              <a:rPr lang="en-US" b="1" dirty="0"/>
              <a:t>caption</a:t>
            </a:r>
            <a:r>
              <a:rPr lang="en-US" dirty="0"/>
              <a:t> briefly explains what a photograph or illustration is about. It is often a short phrase or sentence that is located directly next to or under the image. </a:t>
            </a:r>
          </a:p>
          <a:p>
            <a:endParaRPr lang="en-US" dirty="0"/>
          </a:p>
          <a:p>
            <a:r>
              <a:rPr lang="en-US" dirty="0"/>
              <a:t>A </a:t>
            </a:r>
            <a:r>
              <a:rPr lang="en-US" b="1" dirty="0"/>
              <a:t>label </a:t>
            </a:r>
            <a:r>
              <a:rPr lang="en-US" dirty="0"/>
              <a:t>points to a specific part of a photograph, illustration or diagram, and tells you the name of that part.  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74805" y="1835412"/>
            <a:ext cx="1503018" cy="3905075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4672668" y="5830349"/>
            <a:ext cx="369051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/>
              <a:t>Skeletal system of a human</a:t>
            </a:r>
          </a:p>
        </p:txBody>
      </p:sp>
      <p:cxnSp>
        <p:nvCxnSpPr>
          <p:cNvPr id="7" name="Straight Arrow Connector 6"/>
          <p:cNvCxnSpPr>
            <a:cxnSpLocks/>
          </p:cNvCxnSpPr>
          <p:nvPr/>
        </p:nvCxnSpPr>
        <p:spPr>
          <a:xfrm>
            <a:off x="6719582" y="2038525"/>
            <a:ext cx="411060" cy="0"/>
          </a:xfrm>
          <a:prstGeom prst="straightConnector1">
            <a:avLst/>
          </a:prstGeom>
          <a:ln w="19050">
            <a:solidFill>
              <a:srgbClr val="0070C0"/>
            </a:solidFill>
            <a:headEnd type="triangl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Arrow Connector 9"/>
          <p:cNvCxnSpPr>
            <a:cxnSpLocks/>
          </p:cNvCxnSpPr>
          <p:nvPr/>
        </p:nvCxnSpPr>
        <p:spPr>
          <a:xfrm flipH="1">
            <a:off x="5679347" y="2845266"/>
            <a:ext cx="587229" cy="0"/>
          </a:xfrm>
          <a:prstGeom prst="straightConnector1">
            <a:avLst/>
          </a:prstGeom>
          <a:ln w="19050">
            <a:solidFill>
              <a:srgbClr val="0070C0"/>
            </a:solidFill>
            <a:headEnd type="triangl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Arrow Connector 12"/>
          <p:cNvCxnSpPr>
            <a:cxnSpLocks/>
          </p:cNvCxnSpPr>
          <p:nvPr/>
        </p:nvCxnSpPr>
        <p:spPr>
          <a:xfrm flipH="1">
            <a:off x="5679347" y="4356682"/>
            <a:ext cx="587229" cy="0"/>
          </a:xfrm>
          <a:prstGeom prst="straightConnector1">
            <a:avLst/>
          </a:prstGeom>
          <a:ln w="19050">
            <a:solidFill>
              <a:srgbClr val="0070C0"/>
            </a:solidFill>
            <a:headEnd type="triangl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Arrow Connector 13"/>
          <p:cNvCxnSpPr>
            <a:cxnSpLocks/>
          </p:cNvCxnSpPr>
          <p:nvPr/>
        </p:nvCxnSpPr>
        <p:spPr>
          <a:xfrm>
            <a:off x="6744749" y="3491218"/>
            <a:ext cx="533074" cy="0"/>
          </a:xfrm>
          <a:prstGeom prst="straightConnector1">
            <a:avLst/>
          </a:prstGeom>
          <a:ln w="19050">
            <a:solidFill>
              <a:srgbClr val="0070C0"/>
            </a:solidFill>
            <a:headEnd type="triangl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extBox 14"/>
          <p:cNvSpPr txBox="1"/>
          <p:nvPr/>
        </p:nvSpPr>
        <p:spPr>
          <a:xfrm>
            <a:off x="7096445" y="1845470"/>
            <a:ext cx="12415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Skull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7244267" y="3290832"/>
            <a:ext cx="12415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pelvis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4943399" y="4142656"/>
            <a:ext cx="12415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femur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5153125" y="2631240"/>
            <a:ext cx="58360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ribs</a:t>
            </a:r>
          </a:p>
        </p:txBody>
      </p:sp>
    </p:spTree>
    <p:extLst>
      <p:ext uri="{BB962C8B-B14F-4D97-AF65-F5344CB8AC3E}">
        <p14:creationId xmlns:p14="http://schemas.microsoft.com/office/powerpoint/2010/main" val="309805387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dirty="0"/>
              <a:t>Bold Words and the Glossary</a:t>
            </a:r>
            <a:endParaRPr lang="en-GB" sz="3600" dirty="0"/>
          </a:p>
        </p:txBody>
      </p:sp>
      <p:sp>
        <p:nvSpPr>
          <p:cNvPr id="2" name="TextBox 1"/>
          <p:cNvSpPr txBox="1"/>
          <p:nvPr/>
        </p:nvSpPr>
        <p:spPr>
          <a:xfrm>
            <a:off x="755650" y="1543574"/>
            <a:ext cx="7632700" cy="2157102"/>
          </a:xfrm>
          <a:prstGeom prst="rect">
            <a:avLst/>
          </a:prstGeom>
          <a:solidFill>
            <a:srgbClr val="AFDEF8"/>
          </a:solidFill>
        </p:spPr>
        <p:txBody>
          <a:bodyPr wrap="square" lIns="108000" tIns="108000" rIns="108000" bIns="108000" rtlCol="0">
            <a:spAutoFit/>
          </a:bodyPr>
          <a:lstStyle/>
          <a:p>
            <a:r>
              <a:rPr lang="en-US" dirty="0"/>
              <a:t>Throughout the text, an author may choose to make a word </a:t>
            </a:r>
            <a:r>
              <a:rPr lang="en-US" b="1" dirty="0"/>
              <a:t>bold</a:t>
            </a:r>
            <a:r>
              <a:rPr lang="en-US" dirty="0"/>
              <a:t>. </a:t>
            </a:r>
          </a:p>
          <a:p>
            <a:endParaRPr lang="en-US" dirty="0"/>
          </a:p>
          <a:p>
            <a:r>
              <a:rPr lang="en-US" dirty="0"/>
              <a:t>A </a:t>
            </a:r>
            <a:r>
              <a:rPr lang="en-US" b="1" dirty="0"/>
              <a:t>bold word </a:t>
            </a:r>
            <a:r>
              <a:rPr lang="en-US" dirty="0"/>
              <a:t>is often an important word to the subject of the text or a difficult word that the reader may not know. </a:t>
            </a:r>
          </a:p>
          <a:p>
            <a:endParaRPr lang="en-US" dirty="0">
              <a:solidFill>
                <a:srgbClr val="FF0000"/>
              </a:solidFill>
            </a:endParaRPr>
          </a:p>
          <a:p>
            <a:r>
              <a:rPr lang="en-US" dirty="0"/>
              <a:t>If you see a bold word, there is a good change you can find the definition in the </a:t>
            </a:r>
            <a:r>
              <a:rPr lang="en-US" b="1" dirty="0"/>
              <a:t>Glossary</a:t>
            </a:r>
            <a:r>
              <a:rPr lang="en-US" dirty="0"/>
              <a:t>. 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4425" y="3770224"/>
            <a:ext cx="2255150" cy="23226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316075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dirty="0"/>
              <a:t>Glossary</a:t>
            </a:r>
            <a:endParaRPr lang="en-GB" sz="3600" dirty="0"/>
          </a:p>
        </p:txBody>
      </p:sp>
      <p:sp>
        <p:nvSpPr>
          <p:cNvPr id="2" name="TextBox 1"/>
          <p:cNvSpPr txBox="1"/>
          <p:nvPr/>
        </p:nvSpPr>
        <p:spPr>
          <a:xfrm>
            <a:off x="755650" y="1543574"/>
            <a:ext cx="7632700" cy="1880103"/>
          </a:xfrm>
          <a:prstGeom prst="rect">
            <a:avLst/>
          </a:prstGeom>
          <a:solidFill>
            <a:srgbClr val="AFDEF8"/>
          </a:solidFill>
        </p:spPr>
        <p:txBody>
          <a:bodyPr wrap="square" lIns="108000" tIns="108000" rIns="108000" bIns="108000" rtlCol="0">
            <a:spAutoFit/>
          </a:bodyPr>
          <a:lstStyle/>
          <a:p>
            <a:r>
              <a:rPr lang="en-US" dirty="0"/>
              <a:t>A </a:t>
            </a:r>
            <a:r>
              <a:rPr lang="en-US" b="1" dirty="0"/>
              <a:t>glossary </a:t>
            </a:r>
            <a:r>
              <a:rPr lang="en-US" dirty="0"/>
              <a:t>is included at the end of a book. </a:t>
            </a:r>
          </a:p>
          <a:p>
            <a:endParaRPr lang="en-US" dirty="0"/>
          </a:p>
          <a:p>
            <a:r>
              <a:rPr lang="en-US" dirty="0"/>
              <a:t>Bold words throughout the text are listed in alphabetical order.</a:t>
            </a:r>
          </a:p>
          <a:p>
            <a:endParaRPr lang="en-US" dirty="0"/>
          </a:p>
          <a:p>
            <a:r>
              <a:rPr lang="en-US" dirty="0"/>
              <a:t>Next to each word is a definition of the word to help the reader better understand the information. 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07827" y="3505879"/>
            <a:ext cx="5528345" cy="25869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49512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rgbClr val="0070C0"/>
                </a:solidFill>
              </a:rPr>
              <a:t>Success Criteria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023582" y="1787857"/>
            <a:ext cx="7178722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r>
              <a:rPr lang="en-GB" sz="2400" dirty="0">
                <a:solidFill>
                  <a:srgbClr val="0070C0"/>
                </a:solidFill>
                <a:latin typeface="Comic Sans MS" pitchFamily="66" charset="0"/>
              </a:rPr>
              <a:t>Look carefully for each feature in the book.</a:t>
            </a:r>
          </a:p>
          <a:p>
            <a:pPr marL="342900" indent="-342900">
              <a:buAutoNum type="arabicPeriod"/>
            </a:pPr>
            <a:r>
              <a:rPr lang="en-GB" sz="2400" dirty="0">
                <a:solidFill>
                  <a:srgbClr val="0070C0"/>
                </a:solidFill>
                <a:latin typeface="Comic Sans MS" pitchFamily="66" charset="0"/>
              </a:rPr>
              <a:t>Record the page number where you find each feature.</a:t>
            </a:r>
          </a:p>
          <a:p>
            <a:pPr marL="342900" indent="-342900">
              <a:buAutoNum type="arabicPeriod"/>
            </a:pPr>
            <a:r>
              <a:rPr lang="en-GB" sz="2400" dirty="0">
                <a:solidFill>
                  <a:srgbClr val="0070C0"/>
                </a:solidFill>
                <a:latin typeface="Comic Sans MS" pitchFamily="66" charset="0"/>
              </a:rPr>
              <a:t>Write a sentence or caption to show what you have found.</a:t>
            </a:r>
          </a:p>
          <a:p>
            <a:pPr marL="342900" indent="-342900">
              <a:buAutoNum type="arabicPeriod"/>
            </a:pPr>
            <a:r>
              <a:rPr lang="en-GB" sz="2400" dirty="0">
                <a:solidFill>
                  <a:srgbClr val="0070C0"/>
                </a:solidFill>
                <a:latin typeface="Comic Sans MS" pitchFamily="66" charset="0"/>
              </a:rPr>
              <a:t>Join your writing neatly.</a:t>
            </a:r>
          </a:p>
          <a:p>
            <a:pPr marL="342900" indent="-342900">
              <a:buAutoNum type="arabicPeriod"/>
            </a:pPr>
            <a:r>
              <a:rPr lang="en-GB" sz="2400" dirty="0">
                <a:solidFill>
                  <a:srgbClr val="0070C0"/>
                </a:solidFill>
                <a:latin typeface="Comic Sans MS" pitchFamily="66" charset="0"/>
              </a:rPr>
              <a:t>Read and check your work.</a:t>
            </a:r>
          </a:p>
        </p:txBody>
      </p:sp>
    </p:spTree>
    <p:extLst>
      <p:ext uri="{BB962C8B-B14F-4D97-AF65-F5344CB8AC3E}">
        <p14:creationId xmlns:p14="http://schemas.microsoft.com/office/powerpoint/2010/main" val="327721296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resentation1" id="{C2D07FF1-3EB1-4D9E-84F9-D2450425A22C}" vid="{819F8316-0E89-457C-B2A7-A168B6D0BF6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587</TotalTime>
  <Words>494</Words>
  <Application>Microsoft Office PowerPoint</Application>
  <PresentationFormat>On-screen Show (4:3)</PresentationFormat>
  <Paragraphs>55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7" baseType="lpstr">
      <vt:lpstr>Sassoon Infant Rg</vt:lpstr>
      <vt:lpstr>Comic Sans MS</vt:lpstr>
      <vt:lpstr>Twinkl</vt:lpstr>
      <vt:lpstr>Arial</vt:lpstr>
      <vt:lpstr>Calibri</vt:lpstr>
      <vt:lpstr>Twinkl SemiBold</vt:lpstr>
      <vt:lpstr>Office Theme</vt:lpstr>
      <vt:lpstr>PowerPoint Presentation</vt:lpstr>
      <vt:lpstr>PowerPoint Presentation</vt:lpstr>
      <vt:lpstr>Text Features</vt:lpstr>
      <vt:lpstr>Headings and Subheadings </vt:lpstr>
      <vt:lpstr>Table of Contents</vt:lpstr>
      <vt:lpstr>Photographs and Illustrations </vt:lpstr>
      <vt:lpstr>Captions and Labels</vt:lpstr>
      <vt:lpstr>Bold Words and the Glossary</vt:lpstr>
      <vt:lpstr>Glossary</vt:lpstr>
      <vt:lpstr>Success Criteria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Joshua Monteith</dc:creator>
  <cp:lastModifiedBy>J. Chambers</cp:lastModifiedBy>
  <cp:revision>16</cp:revision>
  <dcterms:created xsi:type="dcterms:W3CDTF">2017-09-29T12:33:15Z</dcterms:created>
  <dcterms:modified xsi:type="dcterms:W3CDTF">2020-11-12T13:06:33Z</dcterms:modified>
</cp:coreProperties>
</file>