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305" r:id="rId2"/>
    <p:sldId id="258" r:id="rId3"/>
    <p:sldId id="263" r:id="rId4"/>
    <p:sldId id="294" r:id="rId5"/>
    <p:sldId id="295" r:id="rId6"/>
    <p:sldId id="308" r:id="rId7"/>
    <p:sldId id="338" r:id="rId8"/>
    <p:sldId id="339" r:id="rId9"/>
    <p:sldId id="340" r:id="rId10"/>
    <p:sldId id="341" r:id="rId11"/>
    <p:sldId id="342" r:id="rId12"/>
    <p:sldId id="343" r:id="rId13"/>
    <p:sldId id="344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Tuffy-TTF" panose="020B0603060100000000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  <p:embeddedFont>
      <p:font typeface="Twinkl SemiBold" charset="0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285"/>
    <a:srgbClr val="00A7E7"/>
    <a:srgbClr val="F08115"/>
    <a:srgbClr val="F7BC92"/>
    <a:srgbClr val="E5007E"/>
    <a:srgbClr val="ED74A9"/>
    <a:srgbClr val="00A7E6"/>
    <a:srgbClr val="F18217"/>
    <a:srgbClr val="8D358B"/>
    <a:srgbClr val="6993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89" autoAdjust="0"/>
    <p:restoredTop sz="94660"/>
  </p:normalViewPr>
  <p:slideViewPr>
    <p:cSldViewPr showGuides="1">
      <p:cViewPr varScale="1">
        <p:scale>
          <a:sx n="86" d="100"/>
          <a:sy n="86" d="100"/>
        </p:scale>
        <p:origin x="1445" y="48"/>
      </p:cViewPr>
      <p:guideLst>
        <p:guide pos="2880"/>
        <p:guide pos="340"/>
        <p:guide orient="horz" pos="3974"/>
        <p:guide pos="5420"/>
        <p:guide pos="476"/>
        <p:guide orient="horz" pos="482"/>
        <p:guide orient="horz" pos="2160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uffy-TTF" panose="020B0603060100000000" pitchFamily="34" charset="0"/>
              </a:rPr>
              <a:t>13/11/2020</a:t>
            </a:fld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uffy-TTF" panose="020B0603060100000000" pitchFamily="34" charset="0"/>
              </a:rPr>
              <a:t>‹#›</a:t>
            </a:fld>
            <a:endParaRPr lang="en-GB" dirty="0">
              <a:latin typeface="Tuffy-TTF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13/11/2020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nit 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510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7" r:id="rId3"/>
    <p:sldLayoutId id="2147483662" r:id="rId4"/>
    <p:sldLayoutId id="2147483663" r:id="rId5"/>
    <p:sldLayoutId id="2147483666" r:id="rId6"/>
    <p:sldLayoutId id="214748366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he-association.org.uk/curriculum-and-resources/resources/programme-study-pshe-education-key-stages-1%E2%80%935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238714" y="6464797"/>
            <a:ext cx="4662825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FFFFF"/>
                </a:solidFill>
                <a:latin typeface="Tuffy-TTF" panose="020B0603060100000000" pitchFamily="34" charset="0"/>
                <a:ea typeface="Calibri" panose="020F0502020204030204" pitchFamily="34" charset="0"/>
                <a:cs typeface="Arial" panose="020B0604020202020204" pitchFamily="34" charset="0"/>
              </a:rPr>
              <a:t>PSHE and Citizenship | Year 2 | Health and Wellbeing | Safety First | Staying Safe Outside | Lesson 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1051093"/>
            <a:ext cx="1614353" cy="934372"/>
          </a:xfrm>
          <a:prstGeom prst="rect">
            <a:avLst/>
          </a:prstGeom>
        </p:spPr>
      </p:pic>
      <p:sp>
        <p:nvSpPr>
          <p:cNvPr id="6" name="Text Placeholder 16"/>
          <p:cNvSpPr txBox="1">
            <a:spLocks/>
          </p:cNvSpPr>
          <p:nvPr/>
        </p:nvSpPr>
        <p:spPr>
          <a:xfrm>
            <a:off x="971600" y="3199950"/>
            <a:ext cx="7200800" cy="543989"/>
          </a:xfrm>
          <a:prstGeom prst="roundRect">
            <a:avLst>
              <a:gd name="adj" fmla="val 2585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Health and Wellbeing | Safety First</a:t>
            </a:r>
          </a:p>
        </p:txBody>
      </p:sp>
      <p:sp>
        <p:nvSpPr>
          <p:cNvPr id="7" name="Title 17"/>
          <p:cNvSpPr txBox="1">
            <a:spLocks/>
          </p:cNvSpPr>
          <p:nvPr/>
        </p:nvSpPr>
        <p:spPr>
          <a:xfrm>
            <a:off x="755650" y="2359034"/>
            <a:ext cx="7632700" cy="655294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PSHE and Citizenship</a:t>
            </a:r>
          </a:p>
        </p:txBody>
      </p:sp>
    </p:spTree>
    <p:extLst>
      <p:ext uri="{BB962C8B-B14F-4D97-AF65-F5344CB8AC3E}">
        <p14:creationId xmlns:p14="http://schemas.microsoft.com/office/powerpoint/2010/main" val="1407606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know how to stay safe when I am out and about.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241046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understand how to stay safe around roads.</a:t>
            </a:r>
          </a:p>
          <a:p>
            <a:r>
              <a:rPr lang="en-GB" dirty="0">
                <a:latin typeface="Twinkl" pitchFamily="50" charset="0"/>
              </a:rPr>
              <a:t>I can identify other dangers I might face when I am outside.</a:t>
            </a:r>
          </a:p>
          <a:p>
            <a:r>
              <a:rPr lang="en-GB" dirty="0">
                <a:latin typeface="Twinkl" pitchFamily="50" charset="0"/>
              </a:rPr>
              <a:t>I know who can help me if I am in danger.</a:t>
            </a:r>
          </a:p>
        </p:txBody>
      </p: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627784" y="6245477"/>
            <a:ext cx="3888432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This resource is fully in line with the Learning Outcomes and Core Themes outlined in the PSHE Association’s </a:t>
            </a:r>
            <a:r>
              <a:rPr lang="en-GB" sz="800" b="1" u="sng" baseline="30000" dirty="0">
                <a:solidFill>
                  <a:schemeClr val="accent1"/>
                </a:solidFill>
                <a:latin typeface="Tuffy-TTF" panose="020B0603060100000000" pitchFamily="34" charset="0"/>
                <a:cs typeface="Arial" panose="020B0604020202020204" pitchFamily="34" charset="0"/>
                <a:hlinkClick r:id="rId2"/>
              </a:rPr>
              <a:t>Programme of Study</a:t>
            </a: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80"/>
          <a:stretch/>
        </p:blipFill>
        <p:spPr>
          <a:xfrm flipH="1">
            <a:off x="5394564" y="1535202"/>
            <a:ext cx="3277140" cy="55627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The Big Questions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3293248" y="1876253"/>
            <a:ext cx="2537010" cy="1226360"/>
          </a:xfrm>
          <a:prstGeom prst="wedgeRoundRectCallout">
            <a:avLst>
              <a:gd name="adj1" fmla="val -63443"/>
              <a:gd name="adj2" fmla="val 35609"/>
              <a:gd name="adj3" fmla="val 16667"/>
            </a:avLst>
          </a:prstGeom>
          <a:solidFill>
            <a:srgbClr val="FFFBFA"/>
          </a:solidFill>
          <a:ln w="28575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How can we stay safe around roads?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3295097" y="3350066"/>
            <a:ext cx="2537010" cy="1234382"/>
          </a:xfrm>
          <a:prstGeom prst="wedgeRoundRectCallout">
            <a:avLst>
              <a:gd name="adj1" fmla="val 66136"/>
              <a:gd name="adj2" fmla="val -45075"/>
              <a:gd name="adj3" fmla="val 16667"/>
            </a:avLst>
          </a:prstGeom>
          <a:solidFill>
            <a:srgbClr val="FFFBFA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other dangers do we need to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look out for?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46"/>
          <a:stretch/>
        </p:blipFill>
        <p:spPr>
          <a:xfrm>
            <a:off x="542773" y="1628800"/>
            <a:ext cx="3072629" cy="554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96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/>
              <a:t>Dangers Outside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7088" y="1407997"/>
            <a:ext cx="7561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When we think about keeping ourselves safe, we might think about staying safe both indoors and outdoors.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22" r="468"/>
          <a:stretch/>
        </p:blipFill>
        <p:spPr>
          <a:xfrm>
            <a:off x="617034" y="2204863"/>
            <a:ext cx="3954967" cy="4106538"/>
          </a:xfrm>
          <a:prstGeom prst="roundRect">
            <a:avLst>
              <a:gd name="adj" fmla="val 0"/>
            </a:avLst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50" t="1" r="818" b="-12"/>
          <a:stretch/>
        </p:blipFill>
        <p:spPr>
          <a:xfrm>
            <a:off x="4584927" y="2191131"/>
            <a:ext cx="4013477" cy="4117594"/>
          </a:xfrm>
          <a:prstGeom prst="round2SameRect">
            <a:avLst>
              <a:gd name="adj1" fmla="val 0"/>
              <a:gd name="adj2" fmla="val 0"/>
            </a:avLst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4572000" y="2191131"/>
            <a:ext cx="0" cy="41175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899307" y="5638601"/>
            <a:ext cx="7416824" cy="563512"/>
          </a:xfrm>
          <a:prstGeom prst="roundRect">
            <a:avLst>
              <a:gd name="adj" fmla="val 27498"/>
            </a:avLst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44000" rtlCol="0" anchor="t" anchorCtr="0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dangers outside are quite different from those inside the home.</a:t>
            </a:r>
          </a:p>
        </p:txBody>
      </p:sp>
      <p:pic>
        <p:nvPicPr>
          <p:cNvPr id="17" name="Pair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93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17"/>
          <a:stretch/>
        </p:blipFill>
        <p:spPr>
          <a:xfrm>
            <a:off x="539750" y="1472305"/>
            <a:ext cx="8049220" cy="4837015"/>
          </a:xfrm>
          <a:prstGeom prst="roundRect">
            <a:avLst>
              <a:gd name="adj" fmla="val 3277"/>
            </a:avLst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16"/>
          <a:stretch/>
        </p:blipFill>
        <p:spPr>
          <a:xfrm>
            <a:off x="539750" y="1472305"/>
            <a:ext cx="8049220" cy="4837015"/>
          </a:xfrm>
          <a:prstGeom prst="roundRect">
            <a:avLst>
              <a:gd name="adj" fmla="val 12060"/>
            </a:avLst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17"/>
          <a:stretch/>
        </p:blipFill>
        <p:spPr>
          <a:xfrm>
            <a:off x="539750" y="1472305"/>
            <a:ext cx="8049220" cy="4837015"/>
          </a:xfrm>
          <a:prstGeom prst="roundRect">
            <a:avLst>
              <a:gd name="adj" fmla="val 3148"/>
            </a:avLst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5" y="3501008"/>
            <a:ext cx="1336629" cy="27363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573016"/>
            <a:ext cx="1175955" cy="266429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292" y="3603079"/>
            <a:ext cx="1120480" cy="26540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Be Street-Smart</a:t>
            </a:r>
          </a:p>
        </p:txBody>
      </p:sp>
      <p:pic>
        <p:nvPicPr>
          <p:cNvPr id="13" name="Pair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761355" y="1700808"/>
            <a:ext cx="4536430" cy="1131553"/>
          </a:xfrm>
          <a:prstGeom prst="roundRect">
            <a:avLst>
              <a:gd name="adj" fmla="val 27498"/>
            </a:avLst>
          </a:prstGeom>
          <a:solidFill>
            <a:srgbClr val="F0811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>
                <a:solidFill>
                  <a:schemeClr val="bg1"/>
                </a:solidFill>
              </a:rPr>
              <a:t>One of the biggest dangers we all face when we are out and about is traffic. 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52599" y="1654119"/>
            <a:ext cx="4545186" cy="1414841"/>
          </a:xfrm>
          <a:prstGeom prst="roundRect">
            <a:avLst>
              <a:gd name="adj" fmla="val 27498"/>
            </a:avLst>
          </a:prstGeom>
          <a:solidFill>
            <a:srgbClr val="F0811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/>
              <a:t>Busy roads, full of different vehicles travelling at high speeds, mean we have to take extra care whenever we are </a:t>
            </a:r>
            <a:br>
              <a:rPr lang="en-GB" dirty="0"/>
            </a:br>
            <a:r>
              <a:rPr lang="en-GB" dirty="0"/>
              <a:t>near roads.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61356" y="1654558"/>
            <a:ext cx="2946548" cy="1368151"/>
          </a:xfrm>
          <a:prstGeom prst="roundRect">
            <a:avLst>
              <a:gd name="adj" fmla="val 26700"/>
            </a:avLst>
          </a:prstGeom>
          <a:solidFill>
            <a:srgbClr val="F0811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/>
              <a:t>You have already worked in pairs to think about ways to stay safe around roads. 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1018248" y="1762611"/>
            <a:ext cx="2930395" cy="1378398"/>
          </a:xfrm>
          <a:prstGeom prst="wedgeRoundRectCallout">
            <a:avLst>
              <a:gd name="adj1" fmla="val 16643"/>
              <a:gd name="adj2" fmla="val 78504"/>
              <a:gd name="adj3" fmla="val 16667"/>
            </a:avLst>
          </a:prstGeom>
          <a:solidFill>
            <a:srgbClr val="FFFBFA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Have you ever heard of the </a:t>
            </a:r>
            <a:r>
              <a:rPr lang="en-GB" b="1" dirty="0">
                <a:solidFill>
                  <a:schemeClr val="tx1"/>
                </a:solidFill>
              </a:rPr>
              <a:t>Green Cross Code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Rounded Rectangular Callout 30"/>
          <p:cNvSpPr/>
          <p:nvPr/>
        </p:nvSpPr>
        <p:spPr>
          <a:xfrm>
            <a:off x="4186402" y="1785736"/>
            <a:ext cx="2930395" cy="1378398"/>
          </a:xfrm>
          <a:prstGeom prst="wedgeRoundRectCallout">
            <a:avLst>
              <a:gd name="adj1" fmla="val -33738"/>
              <a:gd name="adj2" fmla="val 73667"/>
              <a:gd name="adj3" fmla="val 16667"/>
            </a:avLst>
          </a:prstGeom>
          <a:solidFill>
            <a:srgbClr val="FFFBFA"/>
          </a:solidFill>
          <a:ln w="285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Tell your partner what you think this might be.</a:t>
            </a:r>
          </a:p>
        </p:txBody>
      </p:sp>
    </p:spTree>
    <p:extLst>
      <p:ext uri="{BB962C8B-B14F-4D97-AF65-F5344CB8AC3E}">
        <p14:creationId xmlns:p14="http://schemas.microsoft.com/office/powerpoint/2010/main" val="2537911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9" grpId="0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Be Street-Smart</a:t>
            </a:r>
          </a:p>
        </p:txBody>
      </p:sp>
      <p:pic>
        <p:nvPicPr>
          <p:cNvPr id="13" name="Pai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0" y="1407600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</a:t>
            </a:r>
            <a:r>
              <a:rPr lang="en-GB" b="1" dirty="0"/>
              <a:t>Green Cross Code </a:t>
            </a:r>
            <a:r>
              <a:rPr lang="en-GB" dirty="0"/>
              <a:t>is a set of instructions to help keep pedestrians safe when they cross roads.</a:t>
            </a:r>
          </a:p>
        </p:txBody>
      </p:sp>
      <p:sp>
        <p:nvSpPr>
          <p:cNvPr id="4" name="Pentagon 3"/>
          <p:cNvSpPr/>
          <p:nvPr/>
        </p:nvSpPr>
        <p:spPr>
          <a:xfrm>
            <a:off x="457198" y="2219580"/>
            <a:ext cx="7211146" cy="633356"/>
          </a:xfrm>
          <a:prstGeom prst="homePlate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rtlCol="0" anchor="ctr"/>
          <a:lstStyle/>
          <a:p>
            <a:r>
              <a:rPr lang="en-GB" b="1" dirty="0"/>
              <a:t>Tell your partner what you know about crossing roads safely.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3018585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Green Cross Code was introduced in 1971. It reminds us to:</a:t>
            </a:r>
          </a:p>
        </p:txBody>
      </p:sp>
      <p:sp>
        <p:nvSpPr>
          <p:cNvPr id="19" name="Pentagon 18"/>
          <p:cNvSpPr/>
          <p:nvPr/>
        </p:nvSpPr>
        <p:spPr>
          <a:xfrm>
            <a:off x="457198" y="3562251"/>
            <a:ext cx="2818658" cy="483896"/>
          </a:xfrm>
          <a:prstGeom prst="homePlate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b="1" dirty="0"/>
              <a:t>stop;</a:t>
            </a:r>
          </a:p>
        </p:txBody>
      </p:sp>
      <p:sp>
        <p:nvSpPr>
          <p:cNvPr id="20" name="Pentagon 19"/>
          <p:cNvSpPr/>
          <p:nvPr/>
        </p:nvSpPr>
        <p:spPr>
          <a:xfrm>
            <a:off x="457198" y="4149080"/>
            <a:ext cx="3034682" cy="483896"/>
          </a:xfrm>
          <a:prstGeom prst="homePlat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b="1" dirty="0"/>
              <a:t>look and listen;</a:t>
            </a:r>
          </a:p>
        </p:txBody>
      </p:sp>
      <p:sp>
        <p:nvSpPr>
          <p:cNvPr id="21" name="Pentagon 20"/>
          <p:cNvSpPr/>
          <p:nvPr/>
        </p:nvSpPr>
        <p:spPr>
          <a:xfrm>
            <a:off x="457198" y="4673296"/>
            <a:ext cx="3250706" cy="483896"/>
          </a:xfrm>
          <a:prstGeom prst="homePlat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b="1" dirty="0"/>
              <a:t>wait;</a:t>
            </a:r>
          </a:p>
        </p:txBody>
      </p:sp>
      <p:sp>
        <p:nvSpPr>
          <p:cNvPr id="28" name="Pentagon 27"/>
          <p:cNvSpPr/>
          <p:nvPr/>
        </p:nvSpPr>
        <p:spPr>
          <a:xfrm>
            <a:off x="457198" y="5229200"/>
            <a:ext cx="3610746" cy="483896"/>
          </a:xfrm>
          <a:prstGeom prst="homePlate">
            <a:avLst/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b="1" dirty="0"/>
              <a:t>look and listen again;</a:t>
            </a:r>
          </a:p>
        </p:txBody>
      </p:sp>
      <p:sp>
        <p:nvSpPr>
          <p:cNvPr id="30" name="Pentagon 29"/>
          <p:cNvSpPr/>
          <p:nvPr/>
        </p:nvSpPr>
        <p:spPr>
          <a:xfrm>
            <a:off x="457198" y="5816508"/>
            <a:ext cx="3250706" cy="483896"/>
          </a:xfrm>
          <a:prstGeom prst="homePlate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b="1" dirty="0"/>
              <a:t>cross carefully.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562251"/>
            <a:ext cx="2308538" cy="34207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587" y="3513606"/>
            <a:ext cx="3927047" cy="3363655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4211513" y="3429001"/>
            <a:ext cx="4392487" cy="3456383"/>
            <a:chOff x="4211958" y="3429001"/>
            <a:chExt cx="4392487" cy="345638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26" r="27931" b="35375"/>
            <a:stretch/>
          </p:blipFill>
          <p:spPr>
            <a:xfrm flipH="1">
              <a:off x="4211958" y="3429001"/>
              <a:ext cx="4392487" cy="2880320"/>
            </a:xfrm>
            <a:prstGeom prst="round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1718"/>
            <a:stretch/>
          </p:blipFill>
          <p:spPr>
            <a:xfrm>
              <a:off x="5770886" y="3508599"/>
              <a:ext cx="1795092" cy="3376785"/>
            </a:xfrm>
            <a:prstGeom prst="rect">
              <a:avLst/>
            </a:prstGeom>
          </p:spPr>
        </p:pic>
      </p:grpSp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587" y="3525790"/>
            <a:ext cx="3927047" cy="336365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815" y="3452409"/>
            <a:ext cx="2835211" cy="384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45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19" grpId="0" animBg="1"/>
      <p:bldP spid="20" grpId="0" animBg="1"/>
      <p:bldP spid="21" grpId="0" animBg="1"/>
      <p:bldP spid="28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Be Street-Smart</a:t>
            </a:r>
          </a:p>
        </p:txBody>
      </p:sp>
      <p:pic>
        <p:nvPicPr>
          <p:cNvPr id="13" name="Pai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0" y="1407600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We can be street-smart by knowing all about the </a:t>
            </a:r>
            <a:r>
              <a:rPr lang="en-GB" b="1" dirty="0"/>
              <a:t>Green Cross Code </a:t>
            </a:r>
            <a:br>
              <a:rPr lang="en-GB" b="1" dirty="0"/>
            </a:br>
            <a:r>
              <a:rPr lang="en-GB" dirty="0"/>
              <a:t>and following it when we are out and about.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39750" y="2053931"/>
            <a:ext cx="8064250" cy="4254794"/>
          </a:xfrm>
          <a:prstGeom prst="roundRect">
            <a:avLst>
              <a:gd name="adj" fmla="val 5043"/>
            </a:avLst>
          </a:prstGeom>
          <a:solidFill>
            <a:srgbClr val="F7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888" y="2168755"/>
            <a:ext cx="5717462" cy="4041991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005" y="2168755"/>
            <a:ext cx="5717462" cy="4041991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122" y="2168755"/>
            <a:ext cx="5717462" cy="4041991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6945"/>
          <a:stretch/>
        </p:blipFill>
        <p:spPr>
          <a:xfrm>
            <a:off x="539552" y="2319299"/>
            <a:ext cx="8064896" cy="3990021"/>
          </a:xfrm>
          <a:prstGeom prst="roundRect">
            <a:avLst>
              <a:gd name="adj" fmla="val 5208"/>
            </a:avLst>
          </a:prstGeom>
        </p:spPr>
      </p:pic>
      <p:sp>
        <p:nvSpPr>
          <p:cNvPr id="42" name="Rounded Rectangle 41"/>
          <p:cNvSpPr/>
          <p:nvPr/>
        </p:nvSpPr>
        <p:spPr>
          <a:xfrm>
            <a:off x="755650" y="5030141"/>
            <a:ext cx="7632700" cy="1179649"/>
          </a:xfrm>
          <a:prstGeom prst="roundRect">
            <a:avLst>
              <a:gd name="adj" fmla="val 26700"/>
            </a:avLst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pPr algn="ctr"/>
            <a:r>
              <a:rPr lang="en-GB" dirty="0"/>
              <a:t>It isn’t just when we cross the road that we have to be careful. </a:t>
            </a:r>
            <a:br>
              <a:rPr lang="en-GB" dirty="0"/>
            </a:br>
            <a:r>
              <a:rPr lang="en-GB" dirty="0"/>
              <a:t>We should always take care when we walk next to roads and it is never a good idea to play near roads.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1372759" y="5202633"/>
            <a:ext cx="6388056" cy="834663"/>
          </a:xfrm>
          <a:prstGeom prst="roundRect">
            <a:avLst>
              <a:gd name="adj" fmla="val 26700"/>
            </a:avLst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pPr algn="ctr"/>
            <a:r>
              <a:rPr lang="en-GB" dirty="0"/>
              <a:t>You are going to stay in your pairs for this next game. </a:t>
            </a:r>
            <a:br>
              <a:rPr lang="en-GB" dirty="0"/>
            </a:br>
            <a:r>
              <a:rPr lang="en-GB" dirty="0"/>
              <a:t>We are going to play Street-Smart Bingo.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55651" y="3968909"/>
            <a:ext cx="3168278" cy="2240881"/>
          </a:xfrm>
          <a:prstGeom prst="roundRect">
            <a:avLst>
              <a:gd name="adj" fmla="val 15921"/>
            </a:avLst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/>
              <a:t>You will hear the start of a sentence and if you have a phrase that finishes that sentence on your grid, cross it out. The aim is to be the first pair to cross out all of your phrases.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774674" y="2174173"/>
            <a:ext cx="3149255" cy="1622242"/>
          </a:xfrm>
          <a:prstGeom prst="roundRect">
            <a:avLst>
              <a:gd name="adj" fmla="val 18093"/>
            </a:avLst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/>
              <a:t>You and your partner will have a grid with six phrases, all linked to dangers on the road or ways to stay safe.</a:t>
            </a:r>
          </a:p>
        </p:txBody>
      </p:sp>
    </p:spTree>
    <p:extLst>
      <p:ext uri="{BB962C8B-B14F-4D97-AF65-F5344CB8AC3E}">
        <p14:creationId xmlns:p14="http://schemas.microsoft.com/office/powerpoint/2010/main" val="12363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0.18923 3.7037E-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62" y="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0934 3.7037E-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7" grpId="0" animBg="1"/>
      <p:bldP spid="42" grpId="0" animBg="1"/>
      <p:bldP spid="42" grpId="1" animBg="1"/>
      <p:bldP spid="43" grpId="0" animBg="1"/>
      <p:bldP spid="43" grpId="1" animBg="1"/>
      <p:bldP spid="45" grpId="0" animBg="1"/>
      <p:bldP spid="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Different Dangers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07600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Of course, road safety is really important but it isn’t the only danger we need to be aware of when we are out and about.</a:t>
            </a:r>
          </a:p>
        </p:txBody>
      </p:sp>
      <p:pic>
        <p:nvPicPr>
          <p:cNvPr id="22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60240" y="2040768"/>
            <a:ext cx="5823520" cy="1754326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rgbClr val="F08115"/>
                  </a:solidFill>
                </a:ln>
                <a:solidFill>
                  <a:srgbClr val="F7BC92"/>
                </a:solidFill>
              </a:rPr>
              <a:t>In your groups, can you think of any other dangers we might face outside?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3" b="8994"/>
          <a:stretch/>
        </p:blipFill>
        <p:spPr>
          <a:xfrm flipH="1">
            <a:off x="4897854" y="3781164"/>
            <a:ext cx="3922618" cy="26256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971093"/>
            <a:ext cx="3108987" cy="22275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563" y="3861048"/>
            <a:ext cx="1355509" cy="2447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10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Different Dangers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07600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In your groups, you are going to look at the </a:t>
            </a:r>
            <a:r>
              <a:rPr lang="en-GB" b="1" dirty="0"/>
              <a:t>Different Dangers Discussion Cards</a:t>
            </a:r>
            <a:r>
              <a:rPr lang="en-GB" dirty="0"/>
              <a:t> and talk together about why the situation is dangerous and what the child should do.</a:t>
            </a:r>
          </a:p>
        </p:txBody>
      </p:sp>
      <p:pic>
        <p:nvPicPr>
          <p:cNvPr id="22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539750" y="2420887"/>
            <a:ext cx="7848600" cy="3887837"/>
          </a:xfrm>
          <a:prstGeom prst="roundRect">
            <a:avLst>
              <a:gd name="adj" fmla="val 5043"/>
            </a:avLst>
          </a:prstGeom>
          <a:solidFill>
            <a:srgbClr val="F7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382" y="2517359"/>
            <a:ext cx="5224355" cy="3693387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550" y="2517359"/>
            <a:ext cx="5224355" cy="3693387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18" y="2517359"/>
            <a:ext cx="5224355" cy="3693387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sp>
        <p:nvSpPr>
          <p:cNvPr id="24" name="Rounded Rectangle 23"/>
          <p:cNvSpPr/>
          <p:nvPr/>
        </p:nvSpPr>
        <p:spPr>
          <a:xfrm>
            <a:off x="755650" y="5401947"/>
            <a:ext cx="7416750" cy="763357"/>
          </a:xfrm>
          <a:prstGeom prst="roundRect">
            <a:avLst>
              <a:gd name="adj" fmla="val 15693"/>
            </a:avLst>
          </a:prstGeom>
          <a:solidFill>
            <a:srgbClr val="F0811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Choose one that you think would help in each situation or think of your own ideas.</a:t>
            </a:r>
          </a:p>
        </p:txBody>
      </p:sp>
      <p:sp>
        <p:nvSpPr>
          <p:cNvPr id="23" name="Oval 22"/>
          <p:cNvSpPr/>
          <p:nvPr/>
        </p:nvSpPr>
        <p:spPr>
          <a:xfrm>
            <a:off x="735121" y="2703097"/>
            <a:ext cx="2598111" cy="2598111"/>
          </a:xfrm>
          <a:prstGeom prst="ellipse">
            <a:avLst/>
          </a:prstGeom>
          <a:solidFill>
            <a:srgbClr val="00A7E7"/>
          </a:solidFill>
          <a:ln w="28575">
            <a:solidFill>
              <a:srgbClr val="FFFB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 the next slide, you will see a list of possible actions that could help keep the </a:t>
            </a:r>
          </a:p>
          <a:p>
            <a:pPr algn="ctr"/>
            <a:r>
              <a:rPr lang="en-GB" dirty="0"/>
              <a:t>child safe.</a:t>
            </a:r>
          </a:p>
        </p:txBody>
      </p:sp>
    </p:spTree>
    <p:extLst>
      <p:ext uri="{BB962C8B-B14F-4D97-AF65-F5344CB8AC3E}">
        <p14:creationId xmlns:p14="http://schemas.microsoft.com/office/powerpoint/2010/main" val="4131421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59259E-6 L 0.2276 -2.59259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59259E-6 L 0.11146 -2.59259E-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 animBg="1"/>
      <p:bldP spid="24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Different Dangers</a:t>
            </a:r>
          </a:p>
        </p:txBody>
      </p:sp>
      <p:pic>
        <p:nvPicPr>
          <p:cNvPr id="22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21" name="Pentagon 20"/>
          <p:cNvSpPr/>
          <p:nvPr/>
        </p:nvSpPr>
        <p:spPr>
          <a:xfrm>
            <a:off x="457198" y="1514428"/>
            <a:ext cx="4690866" cy="633356"/>
          </a:xfrm>
          <a:prstGeom prst="homePlate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rtlCol="0" anchor="ctr"/>
          <a:lstStyle/>
          <a:p>
            <a:r>
              <a:rPr lang="en-GB" b="1" dirty="0"/>
              <a:t>Things we can do to stay safe outside: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8442" y="2249436"/>
            <a:ext cx="507970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GB" dirty="0"/>
              <a:t>Say, ‘No!’ and run away.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GB" dirty="0"/>
              <a:t>Tell a trusted grown-up what has happened.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GB" dirty="0"/>
              <a:t>Call 999 to get the emergency services.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GB" dirty="0"/>
              <a:t>Stay with your grown-up.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GB" dirty="0"/>
              <a:t>Find a trusted adult, such as a police officer.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GB" dirty="0"/>
              <a:t>Make sure you can see your grown-up and they can see you.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GB" dirty="0"/>
              <a:t>Look carefully at the signs and read what they say.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GB" dirty="0"/>
              <a:t>Choose somewhere safer to play.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GB" dirty="0"/>
              <a:t>Look, listen and concentrate.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GB" dirty="0"/>
              <a:t>Remember to follow instructions.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228"/>
          <a:stretch/>
        </p:blipFill>
        <p:spPr>
          <a:xfrm>
            <a:off x="5669631" y="1734097"/>
            <a:ext cx="3510881" cy="46087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7" r="35294" b="11817"/>
          <a:stretch/>
        </p:blipFill>
        <p:spPr>
          <a:xfrm>
            <a:off x="5799448" y="2275578"/>
            <a:ext cx="2660984" cy="3525804"/>
          </a:xfrm>
          <a:prstGeom prst="ellipse">
            <a:avLst/>
          </a:prstGeom>
          <a:ln w="38100">
            <a:solidFill>
              <a:srgbClr val="009285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5" t="806" r="23631" b="1757"/>
          <a:stretch/>
        </p:blipFill>
        <p:spPr>
          <a:xfrm>
            <a:off x="5868144" y="2606419"/>
            <a:ext cx="2520280" cy="2546591"/>
          </a:xfrm>
          <a:prstGeom prst="roundRect">
            <a:avLst/>
          </a:prstGeom>
          <a:ln w="28575">
            <a:solidFill>
              <a:srgbClr val="009285"/>
            </a:solidFill>
          </a:ln>
        </p:spPr>
      </p:pic>
    </p:spTree>
    <p:extLst>
      <p:ext uri="{BB962C8B-B14F-4D97-AF65-F5344CB8AC3E}">
        <p14:creationId xmlns:p14="http://schemas.microsoft.com/office/powerpoint/2010/main" val="2486143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701" y="3912316"/>
            <a:ext cx="6184369" cy="27710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Different Dangers</a:t>
            </a:r>
          </a:p>
        </p:txBody>
      </p:sp>
      <p:pic>
        <p:nvPicPr>
          <p:cNvPr id="22" name="Group Work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4103" y="1407600"/>
            <a:ext cx="3135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How did your group get on?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5650" y="1847163"/>
            <a:ext cx="7632700" cy="578600"/>
          </a:xfrm>
          <a:prstGeom prst="roundRect">
            <a:avLst/>
          </a:prstGeom>
          <a:solidFill>
            <a:srgbClr val="00A7E7"/>
          </a:solidFill>
        </p:spPr>
        <p:txBody>
          <a:bodyPr wrap="square" lIns="108000" tIns="108000" rIns="108000" bIns="108000">
            <a:no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Were you able to agree on some actions to stay safe for each situation?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81422" y="2543429"/>
            <a:ext cx="7632700" cy="611789"/>
          </a:xfrm>
          <a:prstGeom prst="roundRect">
            <a:avLst/>
          </a:prstGeom>
          <a:solidFill>
            <a:srgbClr val="009285"/>
          </a:solidFill>
        </p:spPr>
        <p:txBody>
          <a:bodyPr wrap="square" lIns="108000" tIns="108000" rIns="108000" bIns="108000">
            <a:no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Did you think of any ways to stay safe that weren’t on the list?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81422" y="3272884"/>
            <a:ext cx="7606928" cy="554210"/>
          </a:xfrm>
          <a:prstGeom prst="roundRect">
            <a:avLst/>
          </a:prstGeom>
          <a:solidFill>
            <a:srgbClr val="48327F"/>
          </a:solidFill>
        </p:spPr>
        <p:txBody>
          <a:bodyPr wrap="square" lIns="108000" tIns="108000" rIns="108000" bIns="108000">
            <a:no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Does anyone have any other scenarios they want us to discuss?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781422" y="4512842"/>
            <a:ext cx="1569992" cy="1569992"/>
            <a:chOff x="4788025" y="4522833"/>
            <a:chExt cx="1569992" cy="1569992"/>
          </a:xfrm>
        </p:grpSpPr>
        <p:sp>
          <p:nvSpPr>
            <p:cNvPr id="25" name="Oval 24">
              <a:hlinkClick r:id="" action="ppaction://noaction"/>
            </p:cNvPr>
            <p:cNvSpPr/>
            <p:nvPr/>
          </p:nvSpPr>
          <p:spPr>
            <a:xfrm>
              <a:off x="4788025" y="4522833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26" name="Rectangle 25">
              <a:hlinkClick r:id="" action="ppaction://noaction"/>
            </p:cNvPr>
            <p:cNvSpPr/>
            <p:nvPr/>
          </p:nvSpPr>
          <p:spPr>
            <a:xfrm>
              <a:off x="4788025" y="5184718"/>
              <a:ext cx="156999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Consolidating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836841" y="4512842"/>
            <a:ext cx="1577281" cy="1569992"/>
            <a:chOff x="6574042" y="4512842"/>
            <a:chExt cx="1577281" cy="1569992"/>
          </a:xfrm>
        </p:grpSpPr>
        <p:sp>
          <p:nvSpPr>
            <p:cNvPr id="28" name="Oval 27">
              <a:hlinkClick r:id="" action="ppaction://noaction"/>
            </p:cNvPr>
            <p:cNvSpPr/>
            <p:nvPr/>
          </p:nvSpPr>
          <p:spPr>
            <a:xfrm>
              <a:off x="6574042" y="4512842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Rectangle 28">
              <a:hlinkClick r:id="" action="ppaction://noaction"/>
            </p:cNvPr>
            <p:cNvSpPr/>
            <p:nvPr/>
          </p:nvSpPr>
          <p:spPr>
            <a:xfrm>
              <a:off x="6581331" y="5184718"/>
              <a:ext cx="156999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Reflecting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710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80"/>
          <a:stretch/>
        </p:blipFill>
        <p:spPr>
          <a:xfrm flipH="1">
            <a:off x="5394564" y="1535202"/>
            <a:ext cx="3277140" cy="55627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The Big Questions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3293248" y="1876253"/>
            <a:ext cx="2537010" cy="1226360"/>
          </a:xfrm>
          <a:prstGeom prst="wedgeRoundRectCallout">
            <a:avLst>
              <a:gd name="adj1" fmla="val -63443"/>
              <a:gd name="adj2" fmla="val 35609"/>
              <a:gd name="adj3" fmla="val 16667"/>
            </a:avLst>
          </a:prstGeom>
          <a:solidFill>
            <a:srgbClr val="FFFBFA"/>
          </a:solidFill>
          <a:ln w="28575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How can we stay safe around roads?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3295097" y="3350066"/>
            <a:ext cx="2537010" cy="1234382"/>
          </a:xfrm>
          <a:prstGeom prst="wedgeRoundRectCallout">
            <a:avLst>
              <a:gd name="adj1" fmla="val 66136"/>
              <a:gd name="adj2" fmla="val -45075"/>
              <a:gd name="adj3" fmla="val 16667"/>
            </a:avLst>
          </a:prstGeom>
          <a:solidFill>
            <a:srgbClr val="FFFBFA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other dangers do we need to look out for?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46"/>
          <a:stretch/>
        </p:blipFill>
        <p:spPr>
          <a:xfrm>
            <a:off x="542773" y="1628800"/>
            <a:ext cx="3072629" cy="5549791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827088" y="5029778"/>
            <a:ext cx="7757015" cy="1063047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Do you feel more confident now about knowing what the dangers are and how to stay safe when you are out and about?</a:t>
            </a:r>
          </a:p>
        </p:txBody>
      </p:sp>
    </p:spTree>
    <p:extLst>
      <p:ext uri="{BB962C8B-B14F-4D97-AF65-F5344CB8AC3E}">
        <p14:creationId xmlns:p14="http://schemas.microsoft.com/office/powerpoint/2010/main" val="1316519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4" id="{BB369500-6563-4633-A901-37D26BFB8F16}" vid="{5732CB1A-E63C-40B1-8651-804584F5841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974</TotalTime>
  <Words>763</Words>
  <Application>Microsoft Office PowerPoint</Application>
  <PresentationFormat>On-screen Show (4:3)</PresentationFormat>
  <Paragraphs>70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Twinkl</vt:lpstr>
      <vt:lpstr>Arial</vt:lpstr>
      <vt:lpstr>Calibri</vt:lpstr>
      <vt:lpstr>Tuffy-TTF</vt:lpstr>
      <vt:lpstr>Sassoon Infant Rg</vt:lpstr>
      <vt:lpstr>Twinkl SemiBold</vt:lpstr>
      <vt:lpstr>Office Theme</vt:lpstr>
      <vt:lpstr>PowerPoint Presentation</vt:lpstr>
      <vt:lpstr>PowerPoint Presentation</vt:lpstr>
      <vt:lpstr>PowerPoint Presentation</vt:lpstr>
      <vt:lpstr>The Big Questions</vt:lpstr>
      <vt:lpstr>Dangers Outside</vt:lpstr>
      <vt:lpstr>Be Street-Smart</vt:lpstr>
      <vt:lpstr>Be Street-Smart</vt:lpstr>
      <vt:lpstr>Be Street-Smart</vt:lpstr>
      <vt:lpstr>Different Dangers</vt:lpstr>
      <vt:lpstr>Different Dangers</vt:lpstr>
      <vt:lpstr>Different Dangers</vt:lpstr>
      <vt:lpstr>Different Dangers</vt:lpstr>
      <vt:lpstr>The Big 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and Citizenship</dc:title>
  <dc:creator>Joseph Hayward</dc:creator>
  <cp:lastModifiedBy>J. Chambers</cp:lastModifiedBy>
  <cp:revision>111</cp:revision>
  <dcterms:created xsi:type="dcterms:W3CDTF">2019-04-19T14:42:27Z</dcterms:created>
  <dcterms:modified xsi:type="dcterms:W3CDTF">2020-11-13T18:33:59Z</dcterms:modified>
</cp:coreProperties>
</file>