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71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B10C9-E281-4156-B21E-8F5A8AE83026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EF3B7-133D-4F6F-85D8-6EEC9A34A7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647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513196-7AF4-4B6B-BA02-802C06FD4E89}" type="slidenum">
              <a:rPr lang="en-GB"/>
              <a:pPr/>
              <a:t>2</a:t>
            </a:fld>
            <a:endParaRPr lang="en-GB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7DA307-FE62-43CC-A39F-6B659960ADA6}" type="slidenum">
              <a:rPr lang="en-GB"/>
              <a:pPr/>
              <a:t>3</a:t>
            </a:fld>
            <a:endParaRPr lang="en-GB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9A7346-96D0-4379-93B0-162720D9A565}" type="slidenum">
              <a:rPr lang="en-GB"/>
              <a:pPr/>
              <a:t>4</a:t>
            </a:fld>
            <a:endParaRPr lang="en-GB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84834F-A70F-4D67-AB03-9FDC258A12F0}" type="slidenum">
              <a:rPr lang="en-GB"/>
              <a:pPr/>
              <a:t>9</a:t>
            </a:fld>
            <a:endParaRPr lang="en-GB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8316AF-86B7-42DF-87EF-C4EAAD88C136}" type="slidenum">
              <a:rPr lang="en-GB"/>
              <a:pPr/>
              <a:t>10</a:t>
            </a:fld>
            <a:endParaRPr lang="en-GB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AA0E3C-AB40-408E-BF9E-48789BF5CCE7}" type="slidenum">
              <a:rPr lang="en-GB"/>
              <a:pPr/>
              <a:t>11</a:t>
            </a:fld>
            <a:endParaRPr lang="en-GB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EC0EA-3AAE-434F-94BE-CC3F030E8B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3541B-B796-48DE-BAE7-150037E747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1FE9F2E-8C05-4C45-A6FD-6D8BCEBC97C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C28B1-C4F6-4C1F-B813-5744A26C7588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6D0C8-D647-4F25-9A02-CE24DF9288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Judaism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Important Jewish occasions</a:t>
            </a:r>
            <a:endParaRPr lang="en-GB" dirty="0"/>
          </a:p>
        </p:txBody>
      </p:sp>
      <p:pic>
        <p:nvPicPr>
          <p:cNvPr id="1026" name="Picture 2" descr="http://t1.gstatic.com/images?q=tbn:ANd9GcQbY5EMIiDKl5QYw2Jau1yHJn1BgS4U8uW2krbSfurSjW3Bq0d6fUgNAS9P7w:upload.wikimedia.org/wikipedia/commons/4/49/Star_of_David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19812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>
                <a:latin typeface="Comic Sans MS" pitchFamily="66" charset="0"/>
              </a:rPr>
              <a:t>What is Bar Mitzvah or Bat Mitzvah?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79388" y="1905000"/>
            <a:ext cx="7848600" cy="4191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latin typeface="Comic Sans MS" pitchFamily="66" charset="0"/>
              </a:rPr>
              <a:t>Move from being a child to being an adult.</a:t>
            </a:r>
          </a:p>
          <a:p>
            <a:pPr eaLnBrk="1" hangingPunct="1">
              <a:defRPr/>
            </a:pPr>
            <a:r>
              <a:rPr lang="en-GB" dirty="0" smtClean="0">
                <a:latin typeface="Comic Sans MS" pitchFamily="66" charset="0"/>
              </a:rPr>
              <a:t>Judaism says a boy is a "bar mitzvah" when he turns 13 and a girl becomes "bat mitzvah" when she turns 12. </a:t>
            </a:r>
          </a:p>
          <a:p>
            <a:pPr eaLnBrk="1" hangingPunct="1">
              <a:defRPr/>
            </a:pPr>
            <a:r>
              <a:rPr lang="en-GB" dirty="0" smtClean="0">
                <a:latin typeface="Comic Sans MS" pitchFamily="66" charset="0"/>
              </a:rPr>
              <a:t>The child is now responsible for what they do.  If they do anything wrong, it is their fault and not their parents’.</a:t>
            </a:r>
          </a:p>
        </p:txBody>
      </p:sp>
      <p:pic>
        <p:nvPicPr>
          <p:cNvPr id="5124" name="Picture 4" descr="j031037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92951" y="981075"/>
            <a:ext cx="1511498" cy="1017329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8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 smtClean="0">
                <a:latin typeface="Comic Sans MS" pitchFamily="66" charset="0"/>
              </a:rPr>
              <a:t>Bar </a:t>
            </a:r>
            <a:r>
              <a:rPr lang="en-GB" dirty="0">
                <a:latin typeface="Comic Sans MS" pitchFamily="66" charset="0"/>
              </a:rPr>
              <a:t>Mitzvah or Bat </a:t>
            </a:r>
            <a:r>
              <a:rPr lang="en-GB" dirty="0" smtClean="0">
                <a:latin typeface="Comic Sans MS" pitchFamily="66" charset="0"/>
              </a:rPr>
              <a:t>Mitzvah</a:t>
            </a:r>
            <a:endParaRPr lang="en-US" dirty="0" smtClean="0"/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2492375"/>
            <a:ext cx="83058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3600" dirty="0" smtClean="0">
                <a:latin typeface="Comic Sans MS" pitchFamily="66" charset="0"/>
              </a:rPr>
              <a:t>The children must now make sure that they follow the Jewish laws.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3600" dirty="0" smtClean="0">
                <a:latin typeface="Comic Sans MS" pitchFamily="66" charset="0"/>
              </a:rPr>
              <a:t>No ceremony is needed to celebrate this but many people choose to have a special party.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3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3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3600" dirty="0" smtClean="0"/>
          </a:p>
        </p:txBody>
      </p:sp>
      <p:pic>
        <p:nvPicPr>
          <p:cNvPr id="5124" name="Picture 4" descr="j0417344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366993" y="1196752"/>
            <a:ext cx="1741535" cy="1412776"/>
          </a:xfrm>
          <a:noFill/>
        </p:spPr>
      </p:pic>
      <p:pic>
        <p:nvPicPr>
          <p:cNvPr id="5125" name="Picture 7" descr="j0296038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179512" y="5157192"/>
            <a:ext cx="1559878" cy="14398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Comic Sans MS" pitchFamily="66" charset="0"/>
              </a:rPr>
              <a:t>What happens in the service?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1484313"/>
            <a:ext cx="8666162" cy="511333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latin typeface="Comic Sans MS" pitchFamily="66" charset="0"/>
              </a:rPr>
              <a:t>On the </a:t>
            </a:r>
            <a:r>
              <a:rPr lang="en-GB" dirty="0" err="1" smtClean="0">
                <a:latin typeface="Comic Sans MS" pitchFamily="66" charset="0"/>
              </a:rPr>
              <a:t>shabbat</a:t>
            </a:r>
            <a:r>
              <a:rPr lang="en-GB" dirty="0" smtClean="0">
                <a:latin typeface="Comic Sans MS" pitchFamily="66" charset="0"/>
              </a:rPr>
              <a:t> following his thirteenth birthday a Jewish boy is called up in front of the congregation (the people) in the synagogue to read a passage from the Torah in Hebrew (quite a long one sometimes!). </a:t>
            </a:r>
          </a:p>
          <a:p>
            <a:pPr eaLnBrk="1" hangingPunct="1">
              <a:defRPr/>
            </a:pPr>
            <a:r>
              <a:rPr lang="en-GB" dirty="0" smtClean="0">
                <a:latin typeface="Comic Sans MS" pitchFamily="66" charset="0"/>
              </a:rPr>
              <a:t>He also usually makes a speech, which traditionally begins with the phrase "today I am a man."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Hanukkah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An 8 day Jewish festival.</a:t>
            </a:r>
          </a:p>
        </p:txBody>
      </p:sp>
      <p:pic>
        <p:nvPicPr>
          <p:cNvPr id="2052" name="Picture 5" descr="C:\Users\Gareth\AppData\Local\Microsoft\Windows\Temporary Internet Files\Content.IE5\NN4K2E8W\MCj0281125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3714750"/>
            <a:ext cx="3211513" cy="302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C:\Users\Gareth\AppData\Local\Microsoft\Windows\Temporary Internet Files\Content.IE5\I76JOOCX\MCj0354070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214313"/>
            <a:ext cx="210026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What is Hanukkah celebrating?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solidFill>
                  <a:schemeClr val="accent4"/>
                </a:solidFill>
              </a:rPr>
              <a:t>An eight-day festival celebrating a time in</a:t>
            </a:r>
          </a:p>
          <a:p>
            <a:pPr eaLnBrk="1" hangingPunct="1">
              <a:buFontTx/>
              <a:buNone/>
            </a:pPr>
            <a:r>
              <a:rPr lang="en-GB" dirty="0" smtClean="0">
                <a:solidFill>
                  <a:schemeClr val="accent4"/>
                </a:solidFill>
              </a:rPr>
              <a:t>history when the Jews won a battle against</a:t>
            </a:r>
          </a:p>
          <a:p>
            <a:pPr eaLnBrk="1" hangingPunct="1">
              <a:buFontTx/>
              <a:buNone/>
            </a:pPr>
            <a:r>
              <a:rPr lang="en-GB" dirty="0" smtClean="0">
                <a:solidFill>
                  <a:schemeClr val="accent4"/>
                </a:solidFill>
              </a:rPr>
              <a:t>the Greeks to practise their religion freely. </a:t>
            </a:r>
          </a:p>
        </p:txBody>
      </p:sp>
      <p:pic>
        <p:nvPicPr>
          <p:cNvPr id="4100" name="Picture 4" descr="C:\Users\Gareth\AppData\Local\Microsoft\Windows\Temporary Internet Files\Content.IE5\NN4K2E8W\MCj0098181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3857625"/>
            <a:ext cx="2857500" cy="252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Why does it last for 8 days?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2800" dirty="0" smtClean="0">
                <a:solidFill>
                  <a:schemeClr val="accent4"/>
                </a:solidFill>
              </a:rPr>
              <a:t>To celebrate, an oil lamp was lit in the temple. There was only enough oil to burn for one day - but miraculously it burned for eight days. </a:t>
            </a:r>
          </a:p>
          <a:p>
            <a:pPr eaLnBrk="1" hangingPunct="1"/>
            <a:r>
              <a:rPr lang="en-GB" sz="2800" dirty="0" smtClean="0">
                <a:solidFill>
                  <a:schemeClr val="accent4"/>
                </a:solidFill>
              </a:rPr>
              <a:t>This is why the Hanukkah festival lasts for eight days and why light is the main item in the celebration. </a:t>
            </a:r>
          </a:p>
          <a:p>
            <a:pPr eaLnBrk="1" hangingPunct="1">
              <a:buNone/>
            </a:pPr>
            <a:endParaRPr lang="en-GB" sz="2800" dirty="0" smtClean="0"/>
          </a:p>
        </p:txBody>
      </p:sp>
      <p:pic>
        <p:nvPicPr>
          <p:cNvPr id="4" name="Picture 6" descr="C:\Users\Gareth\AppData\Local\Microsoft\Windows\Temporary Internet Files\Content.IE5\I76JOOCX\MCj0354070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128" y="3933055"/>
            <a:ext cx="210026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683568" y="4351274"/>
            <a:ext cx="504056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buFont typeface="Arial" pitchFamily="34" charset="0"/>
              <a:buChar char="•"/>
            </a:pPr>
            <a:r>
              <a:rPr lang="en-GB" sz="3200" dirty="0">
                <a:solidFill>
                  <a:schemeClr val="accent4"/>
                </a:solidFill>
              </a:rPr>
              <a:t>They light a candle each night on a </a:t>
            </a:r>
            <a:r>
              <a:rPr lang="en-GB" sz="3200" dirty="0" smtClean="0">
                <a:solidFill>
                  <a:schemeClr val="accent4"/>
                </a:solidFill>
              </a:rPr>
              <a:t>special candle </a:t>
            </a:r>
            <a:r>
              <a:rPr lang="en-GB" sz="3200" dirty="0">
                <a:solidFill>
                  <a:schemeClr val="accent4"/>
                </a:solidFill>
              </a:rPr>
              <a:t>holder called a </a:t>
            </a:r>
            <a:r>
              <a:rPr lang="en-GB" sz="3200" dirty="0" smtClean="0">
                <a:solidFill>
                  <a:schemeClr val="accent4"/>
                </a:solidFill>
              </a:rPr>
              <a:t>Menorah</a:t>
            </a:r>
            <a:r>
              <a:rPr lang="en-GB" sz="3200" dirty="0">
                <a:solidFill>
                  <a:schemeClr val="accent4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is Hanukkah?</a:t>
            </a:r>
          </a:p>
        </p:txBody>
      </p:sp>
      <p:pic>
        <p:nvPicPr>
          <p:cNvPr id="4" name="Picture 6" descr="C:\Users\Gareth\AppData\Local\Microsoft\Windows\Temporary Internet Files\Content.IE5\40XS7GBG\MCj0364570000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1800454" cy="1454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611560" y="1484784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4800" dirty="0">
                <a:solidFill>
                  <a:schemeClr val="accent4"/>
                </a:solidFill>
              </a:rPr>
              <a:t>December</a:t>
            </a:r>
          </a:p>
          <a:p>
            <a:pPr>
              <a:lnSpc>
                <a:spcPct val="90000"/>
              </a:lnSpc>
            </a:pPr>
            <a:endParaRPr lang="en-GB" sz="4800" dirty="0">
              <a:solidFill>
                <a:schemeClr val="hlink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en-GB" sz="3200" u="sng" dirty="0" smtClean="0">
                <a:solidFill>
                  <a:schemeClr val="accent4"/>
                </a:solidFill>
              </a:rPr>
              <a:t>Do </a:t>
            </a:r>
            <a:r>
              <a:rPr lang="en-GB" sz="3200" u="sng" dirty="0">
                <a:solidFill>
                  <a:schemeClr val="accent4"/>
                </a:solidFill>
              </a:rPr>
              <a:t>families do anything special at Hanukkah?</a:t>
            </a:r>
          </a:p>
          <a:p>
            <a:pPr>
              <a:lnSpc>
                <a:spcPct val="90000"/>
              </a:lnSpc>
            </a:pPr>
            <a:r>
              <a:rPr lang="en-GB" sz="3200" dirty="0"/>
              <a:t>Children play with a spinning top called a </a:t>
            </a:r>
            <a:r>
              <a:rPr lang="en-GB" sz="3200" dirty="0" err="1"/>
              <a:t>dreidel</a:t>
            </a:r>
            <a:r>
              <a:rPr lang="en-GB" sz="3200" dirty="0"/>
              <a:t>. </a:t>
            </a:r>
          </a:p>
          <a:p>
            <a:pPr>
              <a:lnSpc>
                <a:spcPct val="90000"/>
              </a:lnSpc>
            </a:pPr>
            <a:r>
              <a:rPr lang="en-GB" sz="3200" dirty="0"/>
              <a:t>Families eat special potato cakes called latkes and other oily food to remind them of the importance of the oil lamp. </a:t>
            </a:r>
          </a:p>
          <a:p>
            <a:pPr>
              <a:lnSpc>
                <a:spcPct val="90000"/>
              </a:lnSpc>
            </a:pPr>
            <a:r>
              <a:rPr lang="en-GB" sz="3200" dirty="0"/>
              <a:t>Presents are also given at this time.</a:t>
            </a:r>
          </a:p>
        </p:txBody>
      </p:sp>
      <p:pic>
        <p:nvPicPr>
          <p:cNvPr id="6" name="Picture 5" descr="C:\Users\Gareth\AppData\Local\Microsoft\Windows\Temporary Internet Files\Content.IE5\N1N4COYN\MCj03985810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856" y="620688"/>
            <a:ext cx="1401763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243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solidFill>
                  <a:schemeClr val="folHlink"/>
                </a:solidFill>
                <a:latin typeface="Century Gothic" pitchFamily="34" charset="0"/>
              </a:rPr>
              <a:t>Rosh Hashanah</a:t>
            </a:r>
            <a:br>
              <a:rPr lang="en-GB" sz="5400" dirty="0">
                <a:solidFill>
                  <a:schemeClr val="folHlink"/>
                </a:solidFill>
                <a:latin typeface="Century Gothic" pitchFamily="34" charset="0"/>
              </a:rPr>
            </a:br>
            <a:r>
              <a:rPr lang="en-GB" sz="5400" dirty="0">
                <a:solidFill>
                  <a:schemeClr val="folHlink"/>
                </a:solidFill>
                <a:latin typeface="Century Gothic" pitchFamily="34" charset="0"/>
              </a:rPr>
              <a:t>‘The Head </a:t>
            </a:r>
            <a:r>
              <a:rPr lang="en-GB" sz="6600" dirty="0">
                <a:solidFill>
                  <a:schemeClr val="folHlink"/>
                </a:solidFill>
                <a:latin typeface="Century Gothic" pitchFamily="34" charset="0"/>
              </a:rPr>
              <a:t>of</a:t>
            </a:r>
            <a:r>
              <a:rPr lang="en-GB" sz="5400" dirty="0">
                <a:solidFill>
                  <a:schemeClr val="folHlink"/>
                </a:solidFill>
                <a:latin typeface="Century Gothic" pitchFamily="34" charset="0"/>
              </a:rPr>
              <a:t> the Year</a:t>
            </a:r>
            <a:r>
              <a:rPr lang="en-GB" sz="5400" dirty="0">
                <a:latin typeface="Century Gothic" pitchFamily="34" charset="0"/>
              </a:rPr>
              <a:t>’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2708920"/>
            <a:ext cx="4463727" cy="3877618"/>
          </a:xfrm>
        </p:spPr>
        <p:txBody>
          <a:bodyPr>
            <a:normAutofit/>
          </a:bodyPr>
          <a:lstStyle/>
          <a:p>
            <a:r>
              <a:rPr lang="en-GB" dirty="0"/>
              <a:t>For Jewish people, the New Year is not on the 1</a:t>
            </a:r>
            <a:r>
              <a:rPr lang="en-GB" baseline="30000" dirty="0"/>
              <a:t>st</a:t>
            </a:r>
            <a:r>
              <a:rPr lang="en-GB" dirty="0"/>
              <a:t> of January. </a:t>
            </a:r>
          </a:p>
          <a:p>
            <a:r>
              <a:rPr lang="en-GB" dirty="0"/>
              <a:t>It is in late September.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11624"/>
            <a:ext cx="3570190" cy="3281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549275"/>
            <a:ext cx="4038600" cy="5576888"/>
          </a:xfrm>
        </p:spPr>
        <p:txBody>
          <a:bodyPr/>
          <a:lstStyle/>
          <a:p>
            <a:r>
              <a:rPr lang="en-GB" dirty="0"/>
              <a:t>Rosh Hashanah is the birthday of the world.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8208" name="Rectangle 1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404813"/>
            <a:ext cx="4038600" cy="5721350"/>
          </a:xfrm>
        </p:spPr>
        <p:txBody>
          <a:bodyPr/>
          <a:lstStyle/>
          <a:p>
            <a:r>
              <a:rPr lang="en-GB"/>
              <a:t>During the festival Jews recall how God created the world in 6 days and rested on the seventh.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Rosh Hashanah</a:t>
            </a:r>
          </a:p>
          <a:p>
            <a:pPr>
              <a:buFontTx/>
              <a:buNone/>
            </a:pPr>
            <a:r>
              <a:rPr lang="en-GB"/>
              <a:t>Is a day of rest and a day for new beginnings.</a:t>
            </a:r>
          </a:p>
          <a:p>
            <a:endParaRPr lang="en-GB"/>
          </a:p>
        </p:txBody>
      </p:sp>
      <p:pic>
        <p:nvPicPr>
          <p:cNvPr id="8206" name="Picture 14" descr="images[6]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115616" y="2348880"/>
            <a:ext cx="2555875" cy="2665412"/>
          </a:xfrm>
        </p:spPr>
      </p:pic>
      <p:pic>
        <p:nvPicPr>
          <p:cNvPr id="8209" name="Picture 17" descr="MMj02362110000[1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376" y="4581128"/>
            <a:ext cx="1069975" cy="19446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2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/>
      <p:bldP spid="820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667250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+mn-lt"/>
              </a:rPr>
              <a:t>Rosh Hashanah is also the start of the most solemn part of the year, which last for 10 days. These ten days are called the Days of Repentance.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Like all Jewish Festivals, Rosh Hashanah starts at sunset.</a:t>
            </a:r>
          </a:p>
        </p:txBody>
      </p:sp>
      <p:sp>
        <p:nvSpPr>
          <p:cNvPr id="41992" name="Rectangle 8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endParaRPr lang="en-US" sz="2800"/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n-GB" sz="2800"/>
          </a:p>
          <a:p>
            <a:endParaRPr lang="en-GB" sz="2800"/>
          </a:p>
          <a:p>
            <a:endParaRPr lang="en-GB" sz="2800"/>
          </a:p>
          <a:p>
            <a:endParaRPr lang="en-GB" sz="2800"/>
          </a:p>
        </p:txBody>
      </p:sp>
      <p:pic>
        <p:nvPicPr>
          <p:cNvPr id="41991" name="Picture 7" descr="sun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1484784"/>
            <a:ext cx="8583770" cy="468052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At homes Jews have a special evening meal.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sz="3600"/>
              <a:t>Sometimes this is fish.</a:t>
            </a:r>
          </a:p>
          <a:p>
            <a:endParaRPr lang="en-GB" sz="3600"/>
          </a:p>
          <a:p>
            <a:r>
              <a:rPr lang="en-GB" sz="3600"/>
              <a:t>A special part of the meal is eating apple dipped in honey.</a:t>
            </a:r>
          </a:p>
          <a:p>
            <a:endParaRPr lang="en-GB" sz="2400"/>
          </a:p>
        </p:txBody>
      </p:sp>
      <p:pic>
        <p:nvPicPr>
          <p:cNvPr id="46090" name="Picture 10" descr="rosh_hashanah_3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845175" y="3141663"/>
            <a:ext cx="2241550" cy="2984500"/>
          </a:xfrm>
        </p:spPr>
      </p:pic>
      <p:pic>
        <p:nvPicPr>
          <p:cNvPr id="46091" name="Picture 11" descr="MCj04039110000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43663" y="1557338"/>
            <a:ext cx="1320800" cy="1366837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Just before these are eaten the following prayer is recited.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4864"/>
            <a:ext cx="5770984" cy="392129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sz="3600" dirty="0"/>
              <a:t>‘Blessed are you O Lord our God, King of the Universe, who creates the fruit of the tree. May it be your will, God of our fathers, to renew us in a good and sweet year.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2491222" cy="2617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497</Words>
  <Application>Microsoft Office PowerPoint</Application>
  <PresentationFormat>On-screen Show (4:3)</PresentationFormat>
  <Paragraphs>55</Paragraphs>
  <Slides>14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Judaism </vt:lpstr>
      <vt:lpstr>What is Bar Mitzvah or Bat Mitzvah?</vt:lpstr>
      <vt:lpstr>Bar Mitzvah or Bat Mitzvah</vt:lpstr>
      <vt:lpstr>What happens in the service?</vt:lpstr>
      <vt:lpstr>Hanukkah</vt:lpstr>
      <vt:lpstr>What is Hanukkah celebrating?</vt:lpstr>
      <vt:lpstr>Why does it last for 8 days?</vt:lpstr>
      <vt:lpstr>When is Hanukkah?</vt:lpstr>
      <vt:lpstr>Rosh Hashanah ‘The Head of the Year’</vt:lpstr>
      <vt:lpstr>PowerPoint Presentation</vt:lpstr>
      <vt:lpstr>Rosh Hashanah is also the start of the most solemn part of the year, which last for 10 days. These ten days are called the Days of Repentance. </vt:lpstr>
      <vt:lpstr>Like all Jewish Festivals, Rosh Hashanah starts at sunset.</vt:lpstr>
      <vt:lpstr>At homes Jews have a special evening meal.</vt:lpstr>
      <vt:lpstr>Just before these are eaten the following prayer is recited.</vt:lpstr>
    </vt:vector>
  </TitlesOfParts>
  <Company>Buckinghamshire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cappleby</dc:creator>
  <cp:lastModifiedBy>JChambers19</cp:lastModifiedBy>
  <cp:revision>10</cp:revision>
  <dcterms:created xsi:type="dcterms:W3CDTF">2011-07-25T15:31:08Z</dcterms:created>
  <dcterms:modified xsi:type="dcterms:W3CDTF">2020-05-19T18:50:53Z</dcterms:modified>
</cp:coreProperties>
</file>