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98" r:id="rId3"/>
    <p:sldId id="264" r:id="rId4"/>
    <p:sldId id="271" r:id="rId5"/>
    <p:sldId id="274" r:id="rId6"/>
    <p:sldId id="277" r:id="rId7"/>
    <p:sldId id="280" r:id="rId8"/>
    <p:sldId id="283" r:id="rId9"/>
    <p:sldId id="286" r:id="rId10"/>
    <p:sldId id="289" r:id="rId11"/>
    <p:sldId id="295" r:id="rId12"/>
    <p:sldId id="299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Sassoon Infant Rg" panose="02000503030000020003" pitchFamily="50" charset="0"/>
      <p:regular r:id="rId20"/>
      <p:bold r:id="rId21"/>
    </p:embeddedFont>
    <p:embeddedFont>
      <p:font typeface="SassoonPrimaryInfant" pitchFamily="2" charset="0"/>
      <p:regular r:id="rId22"/>
      <p:bold r:id="rId23"/>
    </p:embeddedFont>
    <p:embeddedFont>
      <p:font typeface="Twinkl" panose="020B0604020202020204" charset="0"/>
      <p:regular r:id="rId24"/>
      <p:bold r:id="rId25"/>
    </p:embeddedFont>
    <p:embeddedFont>
      <p:font typeface="Twinkl SemiBold" pitchFamily="2" charset="0"/>
      <p:bold r:id="rId26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7AB4A9"/>
    <a:srgbClr val="FFCC99"/>
    <a:srgbClr val="DE1E5A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5709" autoAdjust="0"/>
    <p:restoredTop sz="94660"/>
  </p:normalViewPr>
  <p:slideViewPr>
    <p:cSldViewPr snapToGrid="0">
      <p:cViewPr varScale="1">
        <p:scale>
          <a:sx n="86" d="100"/>
          <a:sy n="86" d="100"/>
        </p:scale>
        <p:origin x="1810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0C0B998-205C-42D6-8EA1-8CF0C2FB870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B1C99C1-B2C7-4E7B-AF16-A762529488C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8462193-56AF-4002-AD7C-3F7E4A261CD3}" type="datetimeFigureOut">
              <a:rPr lang="en-GB"/>
              <a:pPr>
                <a:defRPr/>
              </a:pPr>
              <a:t>21/02/2021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60DF6FA-A0EA-4B27-A619-5A4DE7D2003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6472039-7018-4981-B1FB-BF98EA3213D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522344F-E8F8-40E7-A4C1-9650E316D2A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481BA42-DC82-4D6B-A0B0-702B9A54E66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5F8348C-3CBB-418F-B724-17A26C1106E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9AE05B1-3E9E-4C79-A214-3140304D993A}" type="datetimeFigureOut">
              <a:rPr lang="en-GB"/>
              <a:pPr>
                <a:defRPr/>
              </a:pPr>
              <a:t>21/02/2021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47E2AB60-2E67-4AD4-AE53-EAB387BB2BF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C9B33701-93AE-4F70-B32B-A3605B70702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D14E76-1FA3-4ED9-9498-29106C19305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EAE13B-678D-43D5-9F02-4F98748EE31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10689E8-CFD3-43CC-AEC7-98DEDA81228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DEAF5B57-5382-41DE-8DF0-BC0FE14604D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627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AF981213-5F11-414C-BF25-2AC7F74B039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1623CA53-29F4-450E-9B51-A5FC05E848F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62773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AC3DBC73-F24F-4219-8ED6-B40E804190B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7892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71AD74DA-13EE-41A2-83F6-D97F1637C54D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D58FCCC3-48EA-49AF-8488-A62646DB0D1E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98BD730B-A636-4C37-A189-4EAADB4EC025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0B1D2F9-BE6E-4253-BA5C-73DF2DC2D8FF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F5FE0E62-8F23-4B22-BA60-BA4DE272236E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40331037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5A766EAE-644F-472E-9C75-72F86DDEFFF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3714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4C638E23-BB51-4F19-AD8F-EC854B9B233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9E18CE82-421E-477C-85D7-6ADC54DDEF7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audio" Target="../media/media3.m4a"/><Relationship Id="rId7" Type="http://schemas.openxmlformats.org/officeDocument/2006/relationships/slide" Target="slide4.xml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slide" Target="slide3.xml"/><Relationship Id="rId5" Type="http://schemas.openxmlformats.org/officeDocument/2006/relationships/slide" Target="slide5.xml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4.m4a"/><Relationship Id="rId7" Type="http://schemas.openxmlformats.org/officeDocument/2006/relationships/image" Target="../media/image7.png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slide" Target="slide7.xml"/><Relationship Id="rId5" Type="http://schemas.openxmlformats.org/officeDocument/2006/relationships/slide" Target="slide8.xml"/><Relationship Id="rId4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5.m4a"/><Relationship Id="rId7" Type="http://schemas.openxmlformats.org/officeDocument/2006/relationships/image" Target="../media/image7.png"/><Relationship Id="rId2" Type="http://schemas.microsoft.com/office/2007/relationships/media" Target="../media/media5.m4a"/><Relationship Id="rId1" Type="http://schemas.openxmlformats.org/officeDocument/2006/relationships/tags" Target="../tags/tag4.xml"/><Relationship Id="rId6" Type="http://schemas.openxmlformats.org/officeDocument/2006/relationships/slide" Target="slide11.xml"/><Relationship Id="rId5" Type="http://schemas.openxmlformats.org/officeDocument/2006/relationships/slide" Target="slide10.xml"/><Relationship Id="rId4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5.xml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6.xml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7.xml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8.xml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2" Type="http://schemas.microsoft.com/office/2007/relationships/media" Target="../media/media10.m4a"/><Relationship Id="rId1" Type="http://schemas.openxmlformats.org/officeDocument/2006/relationships/tags" Target="../tags/tag9.xml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2" Type="http://schemas.microsoft.com/office/2007/relationships/media" Target="../media/media11.m4a"/><Relationship Id="rId1" Type="http://schemas.openxmlformats.org/officeDocument/2006/relationships/tags" Target="../tags/tag10.xml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5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F9C499A-AC53-46C2-A5B7-468E7A78AE4E}"/>
              </a:ext>
            </a:extLst>
          </p:cNvPr>
          <p:cNvSpPr txBox="1"/>
          <p:nvPr/>
        </p:nvSpPr>
        <p:spPr>
          <a:xfrm>
            <a:off x="3346881" y="5279994"/>
            <a:ext cx="2450237" cy="1200329"/>
          </a:xfrm>
          <a:prstGeom prst="rect">
            <a:avLst/>
          </a:prstGeom>
          <a:solidFill>
            <a:schemeClr val="bg1"/>
          </a:solidFill>
          <a:ln w="76200">
            <a:solidFill>
              <a:srgbClr val="18A0DB"/>
            </a:solidFill>
          </a:ln>
        </p:spPr>
        <p:txBody>
          <a:bodyPr wrap="square" rtlCol="0">
            <a:spAutoFit/>
          </a:bodyPr>
          <a:lstStyle/>
          <a:p>
            <a:r>
              <a:rPr lang="en-GB" sz="7200" dirty="0"/>
              <a:t>Quiz!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A02674C-B027-420B-B60B-029CF8431940}"/>
              </a:ext>
            </a:extLst>
          </p:cNvPr>
          <p:cNvSpPr/>
          <p:nvPr/>
        </p:nvSpPr>
        <p:spPr>
          <a:xfrm>
            <a:off x="8513685" y="6196614"/>
            <a:ext cx="559294" cy="5415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246A2FCF-AD0B-4BB3-813C-E68C0515044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721"/>
    </mc:Choice>
    <mc:Fallback>
      <p:transition spd="slow" advTm="327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D23793F-21C6-424B-8BFE-7C52CBDBB79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67282" y="1916533"/>
            <a:ext cx="3600053" cy="340386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97ABE34-385C-4E26-A151-7D581A573C57}"/>
              </a:ext>
            </a:extLst>
          </p:cNvPr>
          <p:cNvSpPr txBox="1"/>
          <p:nvPr/>
        </p:nvSpPr>
        <p:spPr>
          <a:xfrm>
            <a:off x="470516" y="763479"/>
            <a:ext cx="8202967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SassoonPrimaryInfant" pitchFamily="2" charset="0"/>
              </a:rPr>
              <a:t>What are our teeth called and what are they used for?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2F0627E0-957E-44B5-AD26-4DC58AC1AC93}"/>
              </a:ext>
            </a:extLst>
          </p:cNvPr>
          <p:cNvGrpSpPr/>
          <p:nvPr/>
        </p:nvGrpSpPr>
        <p:grpSpPr>
          <a:xfrm>
            <a:off x="4783543" y="1916533"/>
            <a:ext cx="3696771" cy="1815882"/>
            <a:chOff x="4783543" y="1916533"/>
            <a:chExt cx="3696771" cy="1815882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06B0350C-B14A-47D8-B35B-21BAF8FA5F1E}"/>
                </a:ext>
              </a:extLst>
            </p:cNvPr>
            <p:cNvSpPr txBox="1"/>
            <p:nvPr/>
          </p:nvSpPr>
          <p:spPr>
            <a:xfrm>
              <a:off x="6567335" y="1916533"/>
              <a:ext cx="1912979" cy="1815882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GB" sz="2800" dirty="0">
                  <a:latin typeface="SassoonPrimaryInfant" pitchFamily="2" charset="0"/>
                </a:rPr>
                <a:t>Incisors are used to cut food by biting.</a:t>
              </a:r>
            </a:p>
          </p:txBody>
        </p:sp>
        <p:sp>
          <p:nvSpPr>
            <p:cNvPr id="8" name="Arrow: Down 7">
              <a:extLst>
                <a:ext uri="{FF2B5EF4-FFF2-40B4-BE49-F238E27FC236}">
                  <a16:creationId xmlns:a16="http://schemas.microsoft.com/office/drawing/2014/main" id="{DEB69858-7B94-4356-B72F-FCE2A550C6D5}"/>
                </a:ext>
              </a:extLst>
            </p:cNvPr>
            <p:cNvSpPr/>
            <p:nvPr/>
          </p:nvSpPr>
          <p:spPr>
            <a:xfrm rot="4839874">
              <a:off x="5554804" y="1533709"/>
              <a:ext cx="355107" cy="1897630"/>
            </a:xfrm>
            <a:prstGeom prst="down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C04CF9-BF8A-4352-BB54-8D4EB42ACEE4}"/>
              </a:ext>
            </a:extLst>
          </p:cNvPr>
          <p:cNvGrpSpPr/>
          <p:nvPr/>
        </p:nvGrpSpPr>
        <p:grpSpPr>
          <a:xfrm>
            <a:off x="5341174" y="4269198"/>
            <a:ext cx="3252410" cy="1961178"/>
            <a:chOff x="5341174" y="4269198"/>
            <a:chExt cx="3252410" cy="1961178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1D508F3F-CA94-41C3-9EC9-ED88E0427835}"/>
                </a:ext>
              </a:extLst>
            </p:cNvPr>
            <p:cNvSpPr txBox="1"/>
            <p:nvPr/>
          </p:nvSpPr>
          <p:spPr>
            <a:xfrm>
              <a:off x="6289990" y="4845381"/>
              <a:ext cx="2303594" cy="1384995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GB" sz="2800" dirty="0">
                  <a:latin typeface="SassoonPrimaryInfant" pitchFamily="2" charset="0"/>
                </a:rPr>
                <a:t>Molars are used to grind food.</a:t>
              </a:r>
            </a:p>
          </p:txBody>
        </p:sp>
        <p:sp>
          <p:nvSpPr>
            <p:cNvPr id="12" name="Arrow: Down 11">
              <a:extLst>
                <a:ext uri="{FF2B5EF4-FFF2-40B4-BE49-F238E27FC236}">
                  <a16:creationId xmlns:a16="http://schemas.microsoft.com/office/drawing/2014/main" id="{9CCACAE2-5433-45B1-BDB7-AD4767BA733C}"/>
                </a:ext>
              </a:extLst>
            </p:cNvPr>
            <p:cNvSpPr/>
            <p:nvPr/>
          </p:nvSpPr>
          <p:spPr>
            <a:xfrm rot="7353377">
              <a:off x="6112435" y="3497937"/>
              <a:ext cx="355107" cy="1897630"/>
            </a:xfrm>
            <a:prstGeom prst="down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6DE6146B-0168-4251-AFD9-3E57E0C457E4}"/>
              </a:ext>
            </a:extLst>
          </p:cNvPr>
          <p:cNvGrpSpPr/>
          <p:nvPr/>
        </p:nvGrpSpPr>
        <p:grpSpPr>
          <a:xfrm>
            <a:off x="941033" y="3367354"/>
            <a:ext cx="3235650" cy="2863022"/>
            <a:chOff x="941033" y="3367354"/>
            <a:chExt cx="3235650" cy="2863022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CAD4C93A-0E83-438F-AA92-3AA9ED86C8F3}"/>
                </a:ext>
              </a:extLst>
            </p:cNvPr>
            <p:cNvSpPr txBox="1"/>
            <p:nvPr/>
          </p:nvSpPr>
          <p:spPr>
            <a:xfrm>
              <a:off x="941033" y="3983607"/>
              <a:ext cx="1912979" cy="2246769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GB" sz="2800" dirty="0">
                  <a:latin typeface="SassoonPrimaryInfant" pitchFamily="2" charset="0"/>
                </a:rPr>
                <a:t>Pre-molars are used to crush or squash food.</a:t>
              </a:r>
            </a:p>
          </p:txBody>
        </p:sp>
        <p:sp>
          <p:nvSpPr>
            <p:cNvPr id="13" name="Arrow: Down 12">
              <a:extLst>
                <a:ext uri="{FF2B5EF4-FFF2-40B4-BE49-F238E27FC236}">
                  <a16:creationId xmlns:a16="http://schemas.microsoft.com/office/drawing/2014/main" id="{0DA835C0-E1E5-4B8F-804D-DBB2233D414A}"/>
                </a:ext>
              </a:extLst>
            </p:cNvPr>
            <p:cNvSpPr/>
            <p:nvPr/>
          </p:nvSpPr>
          <p:spPr>
            <a:xfrm rot="13939480">
              <a:off x="3050314" y="2596093"/>
              <a:ext cx="355107" cy="1897630"/>
            </a:xfrm>
            <a:prstGeom prst="down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EB1625B3-A0E7-430F-BE1B-307BB3F0B454}"/>
              </a:ext>
            </a:extLst>
          </p:cNvPr>
          <p:cNvGrpSpPr/>
          <p:nvPr/>
        </p:nvGrpSpPr>
        <p:grpSpPr>
          <a:xfrm>
            <a:off x="863433" y="1802583"/>
            <a:ext cx="3429647" cy="1815882"/>
            <a:chOff x="863433" y="1802583"/>
            <a:chExt cx="3429647" cy="1815882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6FA57A80-35CC-4912-AD24-71CA4806E1C5}"/>
                </a:ext>
              </a:extLst>
            </p:cNvPr>
            <p:cNvSpPr txBox="1"/>
            <p:nvPr/>
          </p:nvSpPr>
          <p:spPr>
            <a:xfrm>
              <a:off x="863433" y="1802583"/>
              <a:ext cx="1912979" cy="1815882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GB" sz="2800" dirty="0">
                  <a:latin typeface="SassoonPrimaryInfant" pitchFamily="2" charset="0"/>
                </a:rPr>
                <a:t>canines are used to tear or rip food apart.</a:t>
              </a:r>
            </a:p>
          </p:txBody>
        </p:sp>
        <p:sp>
          <p:nvSpPr>
            <p:cNvPr id="14" name="Arrow: Down 13">
              <a:extLst>
                <a:ext uri="{FF2B5EF4-FFF2-40B4-BE49-F238E27FC236}">
                  <a16:creationId xmlns:a16="http://schemas.microsoft.com/office/drawing/2014/main" id="{08D68B81-C3D6-42E7-AB05-23AE78FE27FE}"/>
                </a:ext>
              </a:extLst>
            </p:cNvPr>
            <p:cNvSpPr/>
            <p:nvPr/>
          </p:nvSpPr>
          <p:spPr>
            <a:xfrm rot="17737840">
              <a:off x="3184083" y="1388314"/>
              <a:ext cx="355107" cy="1862887"/>
            </a:xfrm>
            <a:prstGeom prst="down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9" name="Audio 18">
            <a:hlinkClick r:id="" action="ppaction://media"/>
            <a:extLst>
              <a:ext uri="{FF2B5EF4-FFF2-40B4-BE49-F238E27FC236}">
                <a16:creationId xmlns:a16="http://schemas.microsoft.com/office/drawing/2014/main" id="{C14AA100-E9E7-4115-BC86-DD3EF36984E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00172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446"/>
    </mc:Choice>
    <mc:Fallback>
      <p:transition spd="slow" advTm="504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FE8AEB7-AF9C-4518-902E-6D64273848E7}"/>
              </a:ext>
            </a:extLst>
          </p:cNvPr>
          <p:cNvSpPr/>
          <p:nvPr/>
        </p:nvSpPr>
        <p:spPr>
          <a:xfrm>
            <a:off x="1201738" y="690563"/>
            <a:ext cx="8061325" cy="922337"/>
          </a:xfrm>
          <a:prstGeom prst="rect">
            <a:avLst/>
          </a:prstGeom>
          <a:solidFill>
            <a:schemeClr val="bg1"/>
          </a:solidFill>
          <a:ln w="19050">
            <a:solidFill>
              <a:srgbClr val="7AB4A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243" name="Rectangle 1">
            <a:extLst>
              <a:ext uri="{FF2B5EF4-FFF2-40B4-BE49-F238E27FC236}">
                <a16:creationId xmlns:a16="http://schemas.microsoft.com/office/drawing/2014/main" id="{795594B2-B96B-4499-93AA-7F76C7E88D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04900" y="950913"/>
            <a:ext cx="8255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How many sets of teeth do we have throughout our lives?</a:t>
            </a:r>
          </a:p>
        </p:txBody>
      </p:sp>
      <p:grpSp>
        <p:nvGrpSpPr>
          <p:cNvPr id="10244" name="Group 19">
            <a:extLst>
              <a:ext uri="{FF2B5EF4-FFF2-40B4-BE49-F238E27FC236}">
                <a16:creationId xmlns:a16="http://schemas.microsoft.com/office/drawing/2014/main" id="{DA0E8BA7-1102-4FA6-96B4-69359A460069}"/>
              </a:ext>
            </a:extLst>
          </p:cNvPr>
          <p:cNvGrpSpPr>
            <a:grpSpLocks/>
          </p:cNvGrpSpPr>
          <p:nvPr/>
        </p:nvGrpSpPr>
        <p:grpSpPr bwMode="auto">
          <a:xfrm>
            <a:off x="1684338" y="2032000"/>
            <a:ext cx="8678862" cy="931863"/>
            <a:chOff x="1219200" y="2032000"/>
            <a:chExt cx="8678335" cy="931333"/>
          </a:xfrm>
        </p:grpSpPr>
        <p:sp>
          <p:nvSpPr>
            <p:cNvPr id="13" name="Rectangle 12">
              <a:hlinkClick r:id="rId5" action="ppaction://hlinksldjump"/>
              <a:extLst>
                <a:ext uri="{FF2B5EF4-FFF2-40B4-BE49-F238E27FC236}">
                  <a16:creationId xmlns:a16="http://schemas.microsoft.com/office/drawing/2014/main" id="{CC1E086F-8EB5-4E0B-9549-53E837464880}"/>
                </a:ext>
              </a:extLst>
            </p:cNvPr>
            <p:cNvSpPr/>
            <p:nvPr/>
          </p:nvSpPr>
          <p:spPr>
            <a:xfrm>
              <a:off x="1582715" y="2128783"/>
              <a:ext cx="8314820" cy="73776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7AB4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6" name="Oval 5">
              <a:hlinkClick r:id="rId6" action="ppaction://hlinksldjump"/>
              <a:extLst>
                <a:ext uri="{FF2B5EF4-FFF2-40B4-BE49-F238E27FC236}">
                  <a16:creationId xmlns:a16="http://schemas.microsoft.com/office/drawing/2014/main" id="{20540CC2-1CB2-42DF-BADC-856DB430933E}"/>
                </a:ext>
              </a:extLst>
            </p:cNvPr>
            <p:cNvSpPr/>
            <p:nvPr/>
          </p:nvSpPr>
          <p:spPr>
            <a:xfrm>
              <a:off x="1219200" y="2032000"/>
              <a:ext cx="931805" cy="931333"/>
            </a:xfrm>
            <a:prstGeom prst="ellipse">
              <a:avLst/>
            </a:prstGeom>
            <a:solidFill>
              <a:srgbClr val="7AB4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a)</a:t>
              </a:r>
            </a:p>
          </p:txBody>
        </p:sp>
        <p:sp>
          <p:nvSpPr>
            <p:cNvPr id="10257" name="TextBox 8">
              <a:extLst>
                <a:ext uri="{FF2B5EF4-FFF2-40B4-BE49-F238E27FC236}">
                  <a16:creationId xmlns:a16="http://schemas.microsoft.com/office/drawing/2014/main" id="{1AC876EB-506B-4FD5-80B0-8F11A6BD71B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21467" y="2313000"/>
              <a:ext cx="26416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six</a:t>
              </a:r>
            </a:p>
          </p:txBody>
        </p:sp>
      </p:grpSp>
      <p:grpSp>
        <p:nvGrpSpPr>
          <p:cNvPr id="10245" name="Group 18">
            <a:extLst>
              <a:ext uri="{FF2B5EF4-FFF2-40B4-BE49-F238E27FC236}">
                <a16:creationId xmlns:a16="http://schemas.microsoft.com/office/drawing/2014/main" id="{E89834B7-5863-4840-A1C2-8892064C0E5B}"/>
              </a:ext>
            </a:extLst>
          </p:cNvPr>
          <p:cNvGrpSpPr>
            <a:grpSpLocks/>
          </p:cNvGrpSpPr>
          <p:nvPr/>
        </p:nvGrpSpPr>
        <p:grpSpPr bwMode="auto">
          <a:xfrm>
            <a:off x="1668463" y="3429000"/>
            <a:ext cx="8694737" cy="931863"/>
            <a:chOff x="1202266" y="3132666"/>
            <a:chExt cx="8695269" cy="931333"/>
          </a:xfrm>
        </p:grpSpPr>
        <p:sp>
          <p:nvSpPr>
            <p:cNvPr id="14" name="Rectangle 13">
              <a:hlinkClick r:id="rId5" action="ppaction://hlinksldjump"/>
              <a:extLst>
                <a:ext uri="{FF2B5EF4-FFF2-40B4-BE49-F238E27FC236}">
                  <a16:creationId xmlns:a16="http://schemas.microsoft.com/office/drawing/2014/main" id="{81B764D1-4FEE-4DA6-B660-A5FA810F10E2}"/>
                </a:ext>
              </a:extLst>
            </p:cNvPr>
            <p:cNvSpPr/>
            <p:nvPr/>
          </p:nvSpPr>
          <p:spPr>
            <a:xfrm>
              <a:off x="1583289" y="3229449"/>
              <a:ext cx="8314246" cy="73776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7AB4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0" name="Oval 9">
              <a:hlinkClick r:id="rId7" action="ppaction://hlinksldjump"/>
              <a:extLst>
                <a:ext uri="{FF2B5EF4-FFF2-40B4-BE49-F238E27FC236}">
                  <a16:creationId xmlns:a16="http://schemas.microsoft.com/office/drawing/2014/main" id="{488FB6DF-63A9-4E7E-9167-69B9525798A1}"/>
                </a:ext>
              </a:extLst>
            </p:cNvPr>
            <p:cNvSpPr/>
            <p:nvPr/>
          </p:nvSpPr>
          <p:spPr>
            <a:xfrm>
              <a:off x="1202266" y="3132666"/>
              <a:ext cx="931919" cy="931333"/>
            </a:xfrm>
            <a:prstGeom prst="ellipse">
              <a:avLst/>
            </a:prstGeom>
            <a:solidFill>
              <a:srgbClr val="7AB4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b)</a:t>
              </a:r>
            </a:p>
          </p:txBody>
        </p:sp>
        <p:sp>
          <p:nvSpPr>
            <p:cNvPr id="10254" name="TextBox 16">
              <a:hlinkClick r:id="rId5" action="ppaction://hlinksldjump"/>
              <a:extLst>
                <a:ext uri="{FF2B5EF4-FFF2-40B4-BE49-F238E27FC236}">
                  <a16:creationId xmlns:a16="http://schemas.microsoft.com/office/drawing/2014/main" id="{6CB1567D-0626-48A0-9046-8134FFBB80E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21467" y="3382432"/>
              <a:ext cx="26416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two</a:t>
              </a:r>
            </a:p>
          </p:txBody>
        </p:sp>
      </p:grpSp>
      <p:grpSp>
        <p:nvGrpSpPr>
          <p:cNvPr id="10246" name="Group 11">
            <a:extLst>
              <a:ext uri="{FF2B5EF4-FFF2-40B4-BE49-F238E27FC236}">
                <a16:creationId xmlns:a16="http://schemas.microsoft.com/office/drawing/2014/main" id="{B5697D17-2568-4791-8EBD-A36EFB9A749C}"/>
              </a:ext>
            </a:extLst>
          </p:cNvPr>
          <p:cNvGrpSpPr>
            <a:grpSpLocks/>
          </p:cNvGrpSpPr>
          <p:nvPr/>
        </p:nvGrpSpPr>
        <p:grpSpPr bwMode="auto">
          <a:xfrm>
            <a:off x="1684338" y="4826000"/>
            <a:ext cx="8678862" cy="931863"/>
            <a:chOff x="1219200" y="4233332"/>
            <a:chExt cx="8763000" cy="931333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7B0283B7-02CE-4A5A-844E-3847C19D0413}"/>
                </a:ext>
              </a:extLst>
            </p:cNvPr>
            <p:cNvSpPr/>
            <p:nvPr/>
          </p:nvSpPr>
          <p:spPr>
            <a:xfrm>
              <a:off x="1668462" y="4334874"/>
              <a:ext cx="8313738" cy="736181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7AB4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1" name="Oval 10">
              <a:hlinkClick r:id="rId6" action="ppaction://hlinksldjump"/>
              <a:extLst>
                <a:ext uri="{FF2B5EF4-FFF2-40B4-BE49-F238E27FC236}">
                  <a16:creationId xmlns:a16="http://schemas.microsoft.com/office/drawing/2014/main" id="{2B9F6552-5E36-4CC4-87EF-7D56FF068A2F}"/>
                </a:ext>
              </a:extLst>
            </p:cNvPr>
            <p:cNvSpPr/>
            <p:nvPr/>
          </p:nvSpPr>
          <p:spPr>
            <a:xfrm>
              <a:off x="1219200" y="4233332"/>
              <a:ext cx="931862" cy="931333"/>
            </a:xfrm>
            <a:prstGeom prst="ellipse">
              <a:avLst/>
            </a:prstGeom>
            <a:solidFill>
              <a:srgbClr val="7AB4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c)</a:t>
              </a:r>
            </a:p>
          </p:txBody>
        </p:sp>
        <p:sp>
          <p:nvSpPr>
            <p:cNvPr id="10251" name="TextBox 17">
              <a:extLst>
                <a:ext uri="{FF2B5EF4-FFF2-40B4-BE49-F238E27FC236}">
                  <a16:creationId xmlns:a16="http://schemas.microsoft.com/office/drawing/2014/main" id="{505D3931-8D06-4490-924C-FA023A47E82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21467" y="4514332"/>
              <a:ext cx="26416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one</a:t>
              </a:r>
            </a:p>
          </p:txBody>
        </p:sp>
      </p:grpSp>
      <p:sp>
        <p:nvSpPr>
          <p:cNvPr id="22" name="Oval 21">
            <a:extLst>
              <a:ext uri="{FF2B5EF4-FFF2-40B4-BE49-F238E27FC236}">
                <a16:creationId xmlns:a16="http://schemas.microsoft.com/office/drawing/2014/main" id="{A8B8D416-6EFC-4A4F-82B1-1F03BDBF003C}"/>
              </a:ext>
            </a:extLst>
          </p:cNvPr>
          <p:cNvSpPr/>
          <p:nvPr/>
        </p:nvSpPr>
        <p:spPr>
          <a:xfrm>
            <a:off x="746125" y="592138"/>
            <a:ext cx="1116013" cy="1116012"/>
          </a:xfrm>
          <a:prstGeom prst="ellipse">
            <a:avLst/>
          </a:prstGeom>
          <a:solidFill>
            <a:schemeClr val="accent2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000" b="1" dirty="0"/>
              <a:t>1</a:t>
            </a:r>
          </a:p>
        </p:txBody>
      </p:sp>
      <p:pic>
        <p:nvPicPr>
          <p:cNvPr id="10248" name="Picture 22">
            <a:extLst>
              <a:ext uri="{FF2B5EF4-FFF2-40B4-BE49-F238E27FC236}">
                <a16:creationId xmlns:a16="http://schemas.microsoft.com/office/drawing/2014/main" id="{3CB67AAE-53AC-485E-A034-2D7B0E2F854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5200" y="5087938"/>
            <a:ext cx="2463800" cy="118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Arrow: Right 4">
            <a:extLst>
              <a:ext uri="{FF2B5EF4-FFF2-40B4-BE49-F238E27FC236}">
                <a16:creationId xmlns:a16="http://schemas.microsoft.com/office/drawing/2014/main" id="{4E8A5512-6789-47C0-81B7-97C67050F63C}"/>
              </a:ext>
            </a:extLst>
          </p:cNvPr>
          <p:cNvSpPr/>
          <p:nvPr/>
        </p:nvSpPr>
        <p:spPr>
          <a:xfrm rot="10800000">
            <a:off x="3657600" y="3746377"/>
            <a:ext cx="1438183" cy="302073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Audio 17">
            <a:hlinkClick r:id="" action="ppaction://media"/>
            <a:extLst>
              <a:ext uri="{FF2B5EF4-FFF2-40B4-BE49-F238E27FC236}">
                <a16:creationId xmlns:a16="http://schemas.microsoft.com/office/drawing/2014/main" id="{383CDD65-02A7-4058-93C7-2CBE32DFFDD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3102"/>
    </mc:Choice>
    <mc:Fallback>
      <p:transition spd="slow" advTm="531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82D6BD7-6F8C-4895-8966-7C30F53239E0}"/>
              </a:ext>
            </a:extLst>
          </p:cNvPr>
          <p:cNvSpPr/>
          <p:nvPr/>
        </p:nvSpPr>
        <p:spPr>
          <a:xfrm>
            <a:off x="1422400" y="690563"/>
            <a:ext cx="7975600" cy="922337"/>
          </a:xfrm>
          <a:prstGeom prst="rect">
            <a:avLst/>
          </a:prstGeom>
          <a:solidFill>
            <a:schemeClr val="bg1"/>
          </a:solidFill>
          <a:ln w="19050">
            <a:solidFill>
              <a:srgbClr val="7AB4A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315" name="Rectangle 1">
            <a:extLst>
              <a:ext uri="{FF2B5EF4-FFF2-40B4-BE49-F238E27FC236}">
                <a16:creationId xmlns:a16="http://schemas.microsoft.com/office/drawing/2014/main" id="{1C2FB4D9-53D6-4D5C-A006-CF746A5D9C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966788"/>
            <a:ext cx="73406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Do all animals have teeth?</a:t>
            </a:r>
          </a:p>
        </p:txBody>
      </p:sp>
      <p:grpSp>
        <p:nvGrpSpPr>
          <p:cNvPr id="13316" name="Group 19">
            <a:extLst>
              <a:ext uri="{FF2B5EF4-FFF2-40B4-BE49-F238E27FC236}">
                <a16:creationId xmlns:a16="http://schemas.microsoft.com/office/drawing/2014/main" id="{B81E7ACC-8107-4D61-9A3E-5F3D0C5FD8B6}"/>
              </a:ext>
            </a:extLst>
          </p:cNvPr>
          <p:cNvGrpSpPr>
            <a:grpSpLocks/>
          </p:cNvGrpSpPr>
          <p:nvPr/>
        </p:nvGrpSpPr>
        <p:grpSpPr bwMode="auto">
          <a:xfrm>
            <a:off x="973138" y="2032000"/>
            <a:ext cx="8678862" cy="931863"/>
            <a:chOff x="1219200" y="2032000"/>
            <a:chExt cx="8678335" cy="931333"/>
          </a:xfrm>
        </p:grpSpPr>
        <p:sp>
          <p:nvSpPr>
            <p:cNvPr id="13" name="Rectangle 12">
              <a:hlinkClick r:id="rId5" action="ppaction://hlinksldjump"/>
              <a:extLst>
                <a:ext uri="{FF2B5EF4-FFF2-40B4-BE49-F238E27FC236}">
                  <a16:creationId xmlns:a16="http://schemas.microsoft.com/office/drawing/2014/main" id="{6AD88EBD-B128-4A74-961B-8FB2E5357AF8}"/>
                </a:ext>
              </a:extLst>
            </p:cNvPr>
            <p:cNvSpPr/>
            <p:nvPr/>
          </p:nvSpPr>
          <p:spPr>
            <a:xfrm>
              <a:off x="1582715" y="2128783"/>
              <a:ext cx="8314820" cy="73776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7AB4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6" name="Oval 5">
              <a:hlinkClick r:id="rId5" action="ppaction://hlinksldjump"/>
              <a:extLst>
                <a:ext uri="{FF2B5EF4-FFF2-40B4-BE49-F238E27FC236}">
                  <a16:creationId xmlns:a16="http://schemas.microsoft.com/office/drawing/2014/main" id="{0D9B9B2C-5181-43A4-9C24-BA667B95E629}"/>
                </a:ext>
              </a:extLst>
            </p:cNvPr>
            <p:cNvSpPr/>
            <p:nvPr/>
          </p:nvSpPr>
          <p:spPr>
            <a:xfrm>
              <a:off x="1219200" y="2032000"/>
              <a:ext cx="931805" cy="931333"/>
            </a:xfrm>
            <a:prstGeom prst="ellipse">
              <a:avLst/>
            </a:prstGeom>
            <a:solidFill>
              <a:srgbClr val="7AB4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a)</a:t>
              </a:r>
            </a:p>
          </p:txBody>
        </p:sp>
        <p:sp>
          <p:nvSpPr>
            <p:cNvPr id="13329" name="TextBox 8">
              <a:hlinkClick r:id="rId5" action="ppaction://hlinksldjump"/>
              <a:extLst>
                <a:ext uri="{FF2B5EF4-FFF2-40B4-BE49-F238E27FC236}">
                  <a16:creationId xmlns:a16="http://schemas.microsoft.com/office/drawing/2014/main" id="{2EDF1823-FD5B-45D5-8CD0-A054D894329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21467" y="2313000"/>
              <a:ext cx="739986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No, there are some animals such as birds that don’t have teeth</a:t>
              </a:r>
            </a:p>
          </p:txBody>
        </p:sp>
      </p:grpSp>
      <p:grpSp>
        <p:nvGrpSpPr>
          <p:cNvPr id="13317" name="Group 18">
            <a:extLst>
              <a:ext uri="{FF2B5EF4-FFF2-40B4-BE49-F238E27FC236}">
                <a16:creationId xmlns:a16="http://schemas.microsoft.com/office/drawing/2014/main" id="{250A0096-2EED-440A-957D-A18FDE82D0D6}"/>
              </a:ext>
            </a:extLst>
          </p:cNvPr>
          <p:cNvGrpSpPr>
            <a:grpSpLocks/>
          </p:cNvGrpSpPr>
          <p:nvPr/>
        </p:nvGrpSpPr>
        <p:grpSpPr bwMode="auto">
          <a:xfrm>
            <a:off x="957263" y="3429000"/>
            <a:ext cx="8694737" cy="931863"/>
            <a:chOff x="1202266" y="3132666"/>
            <a:chExt cx="8695269" cy="931333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9E24507C-FE8A-4C7F-B4CE-C5D7CB0A6686}"/>
                </a:ext>
              </a:extLst>
            </p:cNvPr>
            <p:cNvSpPr/>
            <p:nvPr/>
          </p:nvSpPr>
          <p:spPr>
            <a:xfrm>
              <a:off x="1583289" y="3229449"/>
              <a:ext cx="8314246" cy="73776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7AB4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" name="Oval 9">
              <a:hlinkClick r:id="rId6" action="ppaction://hlinksldjump"/>
              <a:extLst>
                <a:ext uri="{FF2B5EF4-FFF2-40B4-BE49-F238E27FC236}">
                  <a16:creationId xmlns:a16="http://schemas.microsoft.com/office/drawing/2014/main" id="{763E0030-1618-457C-BD5F-AABAB739A7C1}"/>
                </a:ext>
              </a:extLst>
            </p:cNvPr>
            <p:cNvSpPr/>
            <p:nvPr/>
          </p:nvSpPr>
          <p:spPr>
            <a:xfrm>
              <a:off x="1202266" y="3132666"/>
              <a:ext cx="931919" cy="931333"/>
            </a:xfrm>
            <a:prstGeom prst="ellipse">
              <a:avLst/>
            </a:prstGeom>
            <a:solidFill>
              <a:srgbClr val="7AB4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b)</a:t>
              </a:r>
            </a:p>
          </p:txBody>
        </p:sp>
        <p:sp>
          <p:nvSpPr>
            <p:cNvPr id="13326" name="TextBox 16">
              <a:extLst>
                <a:ext uri="{FF2B5EF4-FFF2-40B4-BE49-F238E27FC236}">
                  <a16:creationId xmlns:a16="http://schemas.microsoft.com/office/drawing/2014/main" id="{0FDBAE09-A81A-4821-BACA-2217CD76554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21466" y="3382432"/>
              <a:ext cx="547793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Yes, every single animal has teeth</a:t>
              </a:r>
            </a:p>
          </p:txBody>
        </p:sp>
      </p:grpSp>
      <p:grpSp>
        <p:nvGrpSpPr>
          <p:cNvPr id="13318" name="Group 11">
            <a:extLst>
              <a:ext uri="{FF2B5EF4-FFF2-40B4-BE49-F238E27FC236}">
                <a16:creationId xmlns:a16="http://schemas.microsoft.com/office/drawing/2014/main" id="{FF3B8F6F-4C9D-4569-8021-3B913B604209}"/>
              </a:ext>
            </a:extLst>
          </p:cNvPr>
          <p:cNvGrpSpPr>
            <a:grpSpLocks/>
          </p:cNvGrpSpPr>
          <p:nvPr/>
        </p:nvGrpSpPr>
        <p:grpSpPr bwMode="auto">
          <a:xfrm>
            <a:off x="973138" y="4826000"/>
            <a:ext cx="8763000" cy="931863"/>
            <a:chOff x="1219200" y="4233332"/>
            <a:chExt cx="8763000" cy="931333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6BFB198C-184F-4A6B-B4A9-9C30A1B39A77}"/>
                </a:ext>
              </a:extLst>
            </p:cNvPr>
            <p:cNvSpPr/>
            <p:nvPr/>
          </p:nvSpPr>
          <p:spPr>
            <a:xfrm>
              <a:off x="1668462" y="4334874"/>
              <a:ext cx="8313738" cy="736181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7AB4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1" name="Oval 10">
              <a:hlinkClick r:id="rId6" action="ppaction://hlinksldjump"/>
              <a:extLst>
                <a:ext uri="{FF2B5EF4-FFF2-40B4-BE49-F238E27FC236}">
                  <a16:creationId xmlns:a16="http://schemas.microsoft.com/office/drawing/2014/main" id="{A1840C1E-BDED-4A5E-91F7-15A1188A0DC1}"/>
                </a:ext>
              </a:extLst>
            </p:cNvPr>
            <p:cNvSpPr/>
            <p:nvPr/>
          </p:nvSpPr>
          <p:spPr>
            <a:xfrm>
              <a:off x="1219200" y="4233332"/>
              <a:ext cx="931862" cy="931333"/>
            </a:xfrm>
            <a:prstGeom prst="ellipse">
              <a:avLst/>
            </a:prstGeom>
            <a:solidFill>
              <a:srgbClr val="7AB4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c)</a:t>
              </a:r>
            </a:p>
          </p:txBody>
        </p:sp>
        <p:sp>
          <p:nvSpPr>
            <p:cNvPr id="13323" name="TextBox 17">
              <a:extLst>
                <a:ext uri="{FF2B5EF4-FFF2-40B4-BE49-F238E27FC236}">
                  <a16:creationId xmlns:a16="http://schemas.microsoft.com/office/drawing/2014/main" id="{ED50C062-94AC-4736-8698-3AA9CD544BA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21467" y="4514332"/>
              <a:ext cx="61468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Don’t be silly! Have you ever heard of a fish with teeth?</a:t>
              </a:r>
            </a:p>
          </p:txBody>
        </p:sp>
      </p:grpSp>
      <p:sp>
        <p:nvSpPr>
          <p:cNvPr id="16" name="Oval 15">
            <a:extLst>
              <a:ext uri="{FF2B5EF4-FFF2-40B4-BE49-F238E27FC236}">
                <a16:creationId xmlns:a16="http://schemas.microsoft.com/office/drawing/2014/main" id="{50787755-78D5-4D48-B597-89A08D636AFD}"/>
              </a:ext>
            </a:extLst>
          </p:cNvPr>
          <p:cNvSpPr/>
          <p:nvPr/>
        </p:nvSpPr>
        <p:spPr>
          <a:xfrm>
            <a:off x="881063" y="592138"/>
            <a:ext cx="1116012" cy="1116012"/>
          </a:xfrm>
          <a:prstGeom prst="ellipse">
            <a:avLst/>
          </a:prstGeom>
          <a:solidFill>
            <a:schemeClr val="accent2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000" b="1" dirty="0"/>
              <a:t>2</a:t>
            </a:r>
          </a:p>
        </p:txBody>
      </p:sp>
      <p:pic>
        <p:nvPicPr>
          <p:cNvPr id="13320" name="Picture 20">
            <a:extLst>
              <a:ext uri="{FF2B5EF4-FFF2-40B4-BE49-F238E27FC236}">
                <a16:creationId xmlns:a16="http://schemas.microsoft.com/office/drawing/2014/main" id="{D09E7379-BCD9-4F9F-BF2C-2EC18643A11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5200" y="846138"/>
            <a:ext cx="2463800" cy="118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Arrow: Right 17">
            <a:extLst>
              <a:ext uri="{FF2B5EF4-FFF2-40B4-BE49-F238E27FC236}">
                <a16:creationId xmlns:a16="http://schemas.microsoft.com/office/drawing/2014/main" id="{BFD03D3B-26B1-4B65-AC77-4E0A007A546E}"/>
              </a:ext>
            </a:extLst>
          </p:cNvPr>
          <p:cNvSpPr/>
          <p:nvPr/>
        </p:nvSpPr>
        <p:spPr>
          <a:xfrm rot="10800000">
            <a:off x="8753383" y="2346894"/>
            <a:ext cx="1438183" cy="302073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753386F-8E66-4261-A02A-E3E8ECE929A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056"/>
    </mc:Choice>
    <mc:Fallback>
      <p:transition spd="slow" advTm="390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81865B9-D5B6-4120-9ACC-2CC4F39386EF}"/>
              </a:ext>
            </a:extLst>
          </p:cNvPr>
          <p:cNvSpPr/>
          <p:nvPr/>
        </p:nvSpPr>
        <p:spPr>
          <a:xfrm>
            <a:off x="1338263" y="690563"/>
            <a:ext cx="8059737" cy="922337"/>
          </a:xfrm>
          <a:prstGeom prst="rect">
            <a:avLst/>
          </a:prstGeom>
          <a:solidFill>
            <a:schemeClr val="bg1"/>
          </a:solidFill>
          <a:ln w="19050">
            <a:solidFill>
              <a:srgbClr val="7AB4A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387" name="Rectangle 1">
            <a:extLst>
              <a:ext uri="{FF2B5EF4-FFF2-40B4-BE49-F238E27FC236}">
                <a16:creationId xmlns:a16="http://schemas.microsoft.com/office/drawing/2014/main" id="{F3BADD19-07BB-4A6F-B7D4-FB0621A697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966788"/>
            <a:ext cx="69167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Why do we have teeth?</a:t>
            </a:r>
          </a:p>
        </p:txBody>
      </p:sp>
      <p:grpSp>
        <p:nvGrpSpPr>
          <p:cNvPr id="16388" name="Group 19">
            <a:extLst>
              <a:ext uri="{FF2B5EF4-FFF2-40B4-BE49-F238E27FC236}">
                <a16:creationId xmlns:a16="http://schemas.microsoft.com/office/drawing/2014/main" id="{9A42A654-FB2D-4BD2-B5BF-B540A9A494DC}"/>
              </a:ext>
            </a:extLst>
          </p:cNvPr>
          <p:cNvGrpSpPr>
            <a:grpSpLocks/>
          </p:cNvGrpSpPr>
          <p:nvPr/>
        </p:nvGrpSpPr>
        <p:grpSpPr bwMode="auto">
          <a:xfrm>
            <a:off x="973138" y="2032000"/>
            <a:ext cx="8678862" cy="931863"/>
            <a:chOff x="1219200" y="2032000"/>
            <a:chExt cx="8678335" cy="931333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817DFCC4-AC8B-43A9-8AD9-888C6A258472}"/>
                </a:ext>
              </a:extLst>
            </p:cNvPr>
            <p:cNvSpPr/>
            <p:nvPr/>
          </p:nvSpPr>
          <p:spPr>
            <a:xfrm>
              <a:off x="1582715" y="2128783"/>
              <a:ext cx="8314820" cy="73776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7AB4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6" name="Oval 5">
              <a:hlinkClick r:id="rId5" action="ppaction://hlinksldjump"/>
              <a:extLst>
                <a:ext uri="{FF2B5EF4-FFF2-40B4-BE49-F238E27FC236}">
                  <a16:creationId xmlns:a16="http://schemas.microsoft.com/office/drawing/2014/main" id="{E91B61BE-2B8C-447B-9EE4-097352F3CF9C}"/>
                </a:ext>
              </a:extLst>
            </p:cNvPr>
            <p:cNvSpPr/>
            <p:nvPr/>
          </p:nvSpPr>
          <p:spPr>
            <a:xfrm>
              <a:off x="1219200" y="2032000"/>
              <a:ext cx="931805" cy="931333"/>
            </a:xfrm>
            <a:prstGeom prst="ellipse">
              <a:avLst/>
            </a:prstGeom>
            <a:solidFill>
              <a:srgbClr val="7AB4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a)</a:t>
              </a:r>
            </a:p>
          </p:txBody>
        </p:sp>
        <p:sp>
          <p:nvSpPr>
            <p:cNvPr id="16401" name="TextBox 8">
              <a:extLst>
                <a:ext uri="{FF2B5EF4-FFF2-40B4-BE49-F238E27FC236}">
                  <a16:creationId xmlns:a16="http://schemas.microsoft.com/office/drawing/2014/main" id="{B158D8D2-F620-4B97-98E0-7D991977CA4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21467" y="2313000"/>
              <a:ext cx="739986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So that we can show them off when we smile</a:t>
              </a:r>
            </a:p>
          </p:txBody>
        </p:sp>
      </p:grpSp>
      <p:grpSp>
        <p:nvGrpSpPr>
          <p:cNvPr id="16389" name="Group 18">
            <a:extLst>
              <a:ext uri="{FF2B5EF4-FFF2-40B4-BE49-F238E27FC236}">
                <a16:creationId xmlns:a16="http://schemas.microsoft.com/office/drawing/2014/main" id="{E89C9164-A002-4269-BEEC-E72B1BC1DE1B}"/>
              </a:ext>
            </a:extLst>
          </p:cNvPr>
          <p:cNvGrpSpPr>
            <a:grpSpLocks/>
          </p:cNvGrpSpPr>
          <p:nvPr/>
        </p:nvGrpSpPr>
        <p:grpSpPr bwMode="auto">
          <a:xfrm>
            <a:off x="957263" y="3429000"/>
            <a:ext cx="8694737" cy="931863"/>
            <a:chOff x="1202266" y="3132666"/>
            <a:chExt cx="8695269" cy="931333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C0C218D4-7A8F-4C00-8135-057ECC3F0032}"/>
                </a:ext>
              </a:extLst>
            </p:cNvPr>
            <p:cNvSpPr/>
            <p:nvPr/>
          </p:nvSpPr>
          <p:spPr>
            <a:xfrm>
              <a:off x="1583289" y="3229449"/>
              <a:ext cx="8314246" cy="73776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7AB4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" name="Oval 9">
              <a:hlinkClick r:id="rId5" action="ppaction://hlinksldjump"/>
              <a:extLst>
                <a:ext uri="{FF2B5EF4-FFF2-40B4-BE49-F238E27FC236}">
                  <a16:creationId xmlns:a16="http://schemas.microsoft.com/office/drawing/2014/main" id="{20C7235F-6F73-448E-AC04-A712709BB718}"/>
                </a:ext>
              </a:extLst>
            </p:cNvPr>
            <p:cNvSpPr/>
            <p:nvPr/>
          </p:nvSpPr>
          <p:spPr>
            <a:xfrm>
              <a:off x="1202266" y="3132666"/>
              <a:ext cx="931919" cy="931333"/>
            </a:xfrm>
            <a:prstGeom prst="ellipse">
              <a:avLst/>
            </a:prstGeom>
            <a:solidFill>
              <a:srgbClr val="7AB4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b)</a:t>
              </a:r>
            </a:p>
          </p:txBody>
        </p:sp>
        <p:sp>
          <p:nvSpPr>
            <p:cNvPr id="16398" name="TextBox 16">
              <a:extLst>
                <a:ext uri="{FF2B5EF4-FFF2-40B4-BE49-F238E27FC236}">
                  <a16:creationId xmlns:a16="http://schemas.microsoft.com/office/drawing/2014/main" id="{F812CAEC-5DAF-4E3B-9718-7507FC5931E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21466" y="3382432"/>
              <a:ext cx="547793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To taste food.</a:t>
              </a:r>
            </a:p>
          </p:txBody>
        </p:sp>
      </p:grpSp>
      <p:grpSp>
        <p:nvGrpSpPr>
          <p:cNvPr id="16390" name="Group 11">
            <a:extLst>
              <a:ext uri="{FF2B5EF4-FFF2-40B4-BE49-F238E27FC236}">
                <a16:creationId xmlns:a16="http://schemas.microsoft.com/office/drawing/2014/main" id="{B06428BD-DFB7-49CE-9569-0CAC6B6C0A10}"/>
              </a:ext>
            </a:extLst>
          </p:cNvPr>
          <p:cNvGrpSpPr>
            <a:grpSpLocks/>
          </p:cNvGrpSpPr>
          <p:nvPr/>
        </p:nvGrpSpPr>
        <p:grpSpPr bwMode="auto">
          <a:xfrm>
            <a:off x="973138" y="4826000"/>
            <a:ext cx="8763000" cy="931863"/>
            <a:chOff x="1219200" y="4233332"/>
            <a:chExt cx="8763000" cy="931333"/>
          </a:xfrm>
        </p:grpSpPr>
        <p:sp>
          <p:nvSpPr>
            <p:cNvPr id="15" name="Rectangle 14">
              <a:hlinkClick r:id="rId6" action="ppaction://hlinksldjump"/>
              <a:extLst>
                <a:ext uri="{FF2B5EF4-FFF2-40B4-BE49-F238E27FC236}">
                  <a16:creationId xmlns:a16="http://schemas.microsoft.com/office/drawing/2014/main" id="{AA283E93-12AF-4EF6-A7F0-DF849129347D}"/>
                </a:ext>
              </a:extLst>
            </p:cNvPr>
            <p:cNvSpPr/>
            <p:nvPr/>
          </p:nvSpPr>
          <p:spPr>
            <a:xfrm>
              <a:off x="1668462" y="4334874"/>
              <a:ext cx="8313738" cy="736181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7AB4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1" name="Oval 10">
              <a:hlinkClick r:id="rId6" action="ppaction://hlinksldjump"/>
              <a:extLst>
                <a:ext uri="{FF2B5EF4-FFF2-40B4-BE49-F238E27FC236}">
                  <a16:creationId xmlns:a16="http://schemas.microsoft.com/office/drawing/2014/main" id="{85E0730B-A624-4CF6-8C81-2B484E0DB08F}"/>
                </a:ext>
              </a:extLst>
            </p:cNvPr>
            <p:cNvSpPr/>
            <p:nvPr/>
          </p:nvSpPr>
          <p:spPr>
            <a:xfrm>
              <a:off x="1219200" y="4233332"/>
              <a:ext cx="931862" cy="931333"/>
            </a:xfrm>
            <a:prstGeom prst="ellipse">
              <a:avLst/>
            </a:prstGeom>
            <a:solidFill>
              <a:srgbClr val="7AB4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c)</a:t>
              </a:r>
            </a:p>
          </p:txBody>
        </p:sp>
        <p:sp>
          <p:nvSpPr>
            <p:cNvPr id="16395" name="TextBox 17">
              <a:hlinkClick r:id="rId6" action="ppaction://hlinksldjump"/>
              <a:extLst>
                <a:ext uri="{FF2B5EF4-FFF2-40B4-BE49-F238E27FC236}">
                  <a16:creationId xmlns:a16="http://schemas.microsoft.com/office/drawing/2014/main" id="{8D7036A6-4342-4FD3-876B-662A1ACAF78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21467" y="4514332"/>
              <a:ext cx="69088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To cut, tear and crush food in our mouths before we swallow</a:t>
              </a:r>
            </a:p>
          </p:txBody>
        </p:sp>
      </p:grpSp>
      <p:sp>
        <p:nvSpPr>
          <p:cNvPr id="16" name="Oval 15">
            <a:extLst>
              <a:ext uri="{FF2B5EF4-FFF2-40B4-BE49-F238E27FC236}">
                <a16:creationId xmlns:a16="http://schemas.microsoft.com/office/drawing/2014/main" id="{C577ED60-017D-46F8-B009-6BAA9903AE6B}"/>
              </a:ext>
            </a:extLst>
          </p:cNvPr>
          <p:cNvSpPr/>
          <p:nvPr/>
        </p:nvSpPr>
        <p:spPr>
          <a:xfrm>
            <a:off x="881063" y="592138"/>
            <a:ext cx="1116012" cy="1116012"/>
          </a:xfrm>
          <a:prstGeom prst="ellipse">
            <a:avLst/>
          </a:prstGeom>
          <a:solidFill>
            <a:schemeClr val="accent2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000" b="1" dirty="0"/>
              <a:t>3</a:t>
            </a:r>
          </a:p>
        </p:txBody>
      </p:sp>
      <p:pic>
        <p:nvPicPr>
          <p:cNvPr id="16392" name="Picture 20">
            <a:extLst>
              <a:ext uri="{FF2B5EF4-FFF2-40B4-BE49-F238E27FC236}">
                <a16:creationId xmlns:a16="http://schemas.microsoft.com/office/drawing/2014/main" id="{DE8D6746-0DBD-4919-AA81-F7A1E2446A2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5200" y="868363"/>
            <a:ext cx="2463800" cy="118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Arrow: Right 17">
            <a:extLst>
              <a:ext uri="{FF2B5EF4-FFF2-40B4-BE49-F238E27FC236}">
                <a16:creationId xmlns:a16="http://schemas.microsoft.com/office/drawing/2014/main" id="{5901C409-DC5A-48C7-846A-4DEECFD99029}"/>
              </a:ext>
            </a:extLst>
          </p:cNvPr>
          <p:cNvSpPr/>
          <p:nvPr/>
        </p:nvSpPr>
        <p:spPr>
          <a:xfrm rot="10800000">
            <a:off x="8623921" y="5140894"/>
            <a:ext cx="1438183" cy="302073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58584CF6-B8A8-4311-8134-9EE342518D8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357"/>
    </mc:Choice>
    <mc:Fallback>
      <p:transition spd="slow" advTm="293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8204D44-A6CD-4C1A-9A6F-FAC1E7A789C9}"/>
              </a:ext>
            </a:extLst>
          </p:cNvPr>
          <p:cNvSpPr/>
          <p:nvPr/>
        </p:nvSpPr>
        <p:spPr>
          <a:xfrm>
            <a:off x="1422400" y="690563"/>
            <a:ext cx="7975600" cy="922337"/>
          </a:xfrm>
          <a:prstGeom prst="rect">
            <a:avLst/>
          </a:prstGeom>
          <a:solidFill>
            <a:schemeClr val="bg1"/>
          </a:solidFill>
          <a:ln w="19050">
            <a:solidFill>
              <a:srgbClr val="7AB4A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459" name="Rectangle 1">
            <a:extLst>
              <a:ext uri="{FF2B5EF4-FFF2-40B4-BE49-F238E27FC236}">
                <a16:creationId xmlns:a16="http://schemas.microsoft.com/office/drawing/2014/main" id="{AC15A6F1-7605-4473-9EAC-949DF746C1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1900" y="785813"/>
            <a:ext cx="4241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Tigers and leopards are carnivores. What food do carnivores eat?</a:t>
            </a:r>
          </a:p>
        </p:txBody>
      </p:sp>
      <p:grpSp>
        <p:nvGrpSpPr>
          <p:cNvPr id="19460" name="Group 19">
            <a:extLst>
              <a:ext uri="{FF2B5EF4-FFF2-40B4-BE49-F238E27FC236}">
                <a16:creationId xmlns:a16="http://schemas.microsoft.com/office/drawing/2014/main" id="{4A992965-69AD-4BBD-B402-2980275FE70E}"/>
              </a:ext>
            </a:extLst>
          </p:cNvPr>
          <p:cNvGrpSpPr>
            <a:grpSpLocks/>
          </p:cNvGrpSpPr>
          <p:nvPr/>
        </p:nvGrpSpPr>
        <p:grpSpPr bwMode="auto">
          <a:xfrm>
            <a:off x="973138" y="2032000"/>
            <a:ext cx="8678862" cy="931863"/>
            <a:chOff x="1219200" y="2032000"/>
            <a:chExt cx="8678335" cy="931333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A01A7D55-24E8-4FC6-A859-103CF5967965}"/>
                </a:ext>
              </a:extLst>
            </p:cNvPr>
            <p:cNvSpPr/>
            <p:nvPr/>
          </p:nvSpPr>
          <p:spPr>
            <a:xfrm>
              <a:off x="1582715" y="2128783"/>
              <a:ext cx="8314820" cy="73776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7AB4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6" name="Oval 5">
              <a:hlinkClick r:id="" action="ppaction://noaction"/>
              <a:extLst>
                <a:ext uri="{FF2B5EF4-FFF2-40B4-BE49-F238E27FC236}">
                  <a16:creationId xmlns:a16="http://schemas.microsoft.com/office/drawing/2014/main" id="{8C2F41F7-8226-4ED8-9BA6-9EFFD908FDA3}"/>
                </a:ext>
              </a:extLst>
            </p:cNvPr>
            <p:cNvSpPr/>
            <p:nvPr/>
          </p:nvSpPr>
          <p:spPr>
            <a:xfrm>
              <a:off x="1219200" y="2032000"/>
              <a:ext cx="931805" cy="931333"/>
            </a:xfrm>
            <a:prstGeom prst="ellipse">
              <a:avLst/>
            </a:prstGeom>
            <a:solidFill>
              <a:srgbClr val="7AB4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a)</a:t>
              </a:r>
            </a:p>
          </p:txBody>
        </p:sp>
        <p:sp>
          <p:nvSpPr>
            <p:cNvPr id="19473" name="TextBox 8">
              <a:extLst>
                <a:ext uri="{FF2B5EF4-FFF2-40B4-BE49-F238E27FC236}">
                  <a16:creationId xmlns:a16="http://schemas.microsoft.com/office/drawing/2014/main" id="{A5AE9107-A890-4377-BC6C-37D723DF4AF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21467" y="2313000"/>
              <a:ext cx="739986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Just plants</a:t>
              </a:r>
            </a:p>
          </p:txBody>
        </p:sp>
      </p:grpSp>
      <p:grpSp>
        <p:nvGrpSpPr>
          <p:cNvPr id="19461" name="Group 18">
            <a:extLst>
              <a:ext uri="{FF2B5EF4-FFF2-40B4-BE49-F238E27FC236}">
                <a16:creationId xmlns:a16="http://schemas.microsoft.com/office/drawing/2014/main" id="{5496FC76-AE94-48B9-8CB5-76A6F9EDFEB1}"/>
              </a:ext>
            </a:extLst>
          </p:cNvPr>
          <p:cNvGrpSpPr>
            <a:grpSpLocks/>
          </p:cNvGrpSpPr>
          <p:nvPr/>
        </p:nvGrpSpPr>
        <p:grpSpPr bwMode="auto">
          <a:xfrm>
            <a:off x="957263" y="3429000"/>
            <a:ext cx="8694737" cy="931863"/>
            <a:chOff x="1202266" y="3132666"/>
            <a:chExt cx="8695269" cy="931333"/>
          </a:xfrm>
        </p:grpSpPr>
        <p:sp>
          <p:nvSpPr>
            <p:cNvPr id="14" name="Rectangle 13">
              <a:hlinkClick r:id="" action="ppaction://noaction"/>
              <a:extLst>
                <a:ext uri="{FF2B5EF4-FFF2-40B4-BE49-F238E27FC236}">
                  <a16:creationId xmlns:a16="http://schemas.microsoft.com/office/drawing/2014/main" id="{87B1477E-C947-4A7C-A7AF-1205734CB463}"/>
                </a:ext>
              </a:extLst>
            </p:cNvPr>
            <p:cNvSpPr/>
            <p:nvPr/>
          </p:nvSpPr>
          <p:spPr>
            <a:xfrm>
              <a:off x="1583289" y="3229449"/>
              <a:ext cx="8314246" cy="73776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7AB4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0" name="Oval 9">
              <a:hlinkClick r:id="" action="ppaction://noaction"/>
              <a:extLst>
                <a:ext uri="{FF2B5EF4-FFF2-40B4-BE49-F238E27FC236}">
                  <a16:creationId xmlns:a16="http://schemas.microsoft.com/office/drawing/2014/main" id="{B3467DD5-1C84-4852-90B8-68B409451E1D}"/>
                </a:ext>
              </a:extLst>
            </p:cNvPr>
            <p:cNvSpPr/>
            <p:nvPr/>
          </p:nvSpPr>
          <p:spPr>
            <a:xfrm>
              <a:off x="1202266" y="3132666"/>
              <a:ext cx="931919" cy="931333"/>
            </a:xfrm>
            <a:prstGeom prst="ellipse">
              <a:avLst/>
            </a:prstGeom>
            <a:solidFill>
              <a:srgbClr val="7AB4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b)</a:t>
              </a:r>
            </a:p>
          </p:txBody>
        </p:sp>
        <p:sp>
          <p:nvSpPr>
            <p:cNvPr id="19470" name="TextBox 16">
              <a:hlinkClick r:id="" action="ppaction://noaction"/>
              <a:extLst>
                <a:ext uri="{FF2B5EF4-FFF2-40B4-BE49-F238E27FC236}">
                  <a16:creationId xmlns:a16="http://schemas.microsoft.com/office/drawing/2014/main" id="{7CCDC0D4-392B-4B74-B8F4-F0E7008F24B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21466" y="3382432"/>
              <a:ext cx="547793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Just meat</a:t>
              </a:r>
            </a:p>
          </p:txBody>
        </p:sp>
      </p:grpSp>
      <p:grpSp>
        <p:nvGrpSpPr>
          <p:cNvPr id="19462" name="Group 11">
            <a:extLst>
              <a:ext uri="{FF2B5EF4-FFF2-40B4-BE49-F238E27FC236}">
                <a16:creationId xmlns:a16="http://schemas.microsoft.com/office/drawing/2014/main" id="{46BE4C26-F6AA-433A-B845-8741A0E199BC}"/>
              </a:ext>
            </a:extLst>
          </p:cNvPr>
          <p:cNvGrpSpPr>
            <a:grpSpLocks/>
          </p:cNvGrpSpPr>
          <p:nvPr/>
        </p:nvGrpSpPr>
        <p:grpSpPr bwMode="auto">
          <a:xfrm>
            <a:off x="973138" y="4826000"/>
            <a:ext cx="8763000" cy="931863"/>
            <a:chOff x="1219200" y="4233332"/>
            <a:chExt cx="8763000" cy="931333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659C26C5-71DD-4BB6-A487-3AAAE6DA91AF}"/>
                </a:ext>
              </a:extLst>
            </p:cNvPr>
            <p:cNvSpPr/>
            <p:nvPr/>
          </p:nvSpPr>
          <p:spPr>
            <a:xfrm>
              <a:off x="1668462" y="4334874"/>
              <a:ext cx="8313738" cy="736181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7AB4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1" name="Oval 10">
              <a:hlinkClick r:id="" action="ppaction://noaction"/>
              <a:extLst>
                <a:ext uri="{FF2B5EF4-FFF2-40B4-BE49-F238E27FC236}">
                  <a16:creationId xmlns:a16="http://schemas.microsoft.com/office/drawing/2014/main" id="{336D42B2-077D-46C0-874A-FF6210EE9F5C}"/>
                </a:ext>
              </a:extLst>
            </p:cNvPr>
            <p:cNvSpPr/>
            <p:nvPr/>
          </p:nvSpPr>
          <p:spPr>
            <a:xfrm>
              <a:off x="1219200" y="4233332"/>
              <a:ext cx="931862" cy="931333"/>
            </a:xfrm>
            <a:prstGeom prst="ellipse">
              <a:avLst/>
            </a:prstGeom>
            <a:solidFill>
              <a:srgbClr val="7AB4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c)</a:t>
              </a:r>
            </a:p>
          </p:txBody>
        </p:sp>
        <p:sp>
          <p:nvSpPr>
            <p:cNvPr id="19467" name="TextBox 17">
              <a:extLst>
                <a:ext uri="{FF2B5EF4-FFF2-40B4-BE49-F238E27FC236}">
                  <a16:creationId xmlns:a16="http://schemas.microsoft.com/office/drawing/2014/main" id="{5DDF624D-AFF6-4D35-841F-4C98E42BD59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21467" y="4514332"/>
              <a:ext cx="69088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Both meat and plants</a:t>
              </a:r>
            </a:p>
          </p:txBody>
        </p:sp>
      </p:grpSp>
      <p:sp>
        <p:nvSpPr>
          <p:cNvPr id="3" name="Oval 2">
            <a:extLst>
              <a:ext uri="{FF2B5EF4-FFF2-40B4-BE49-F238E27FC236}">
                <a16:creationId xmlns:a16="http://schemas.microsoft.com/office/drawing/2014/main" id="{602FB84F-476C-4D07-A89E-A7858DD72AEB}"/>
              </a:ext>
            </a:extLst>
          </p:cNvPr>
          <p:cNvSpPr/>
          <p:nvPr/>
        </p:nvSpPr>
        <p:spPr>
          <a:xfrm>
            <a:off x="881063" y="592138"/>
            <a:ext cx="1116012" cy="1116012"/>
          </a:xfrm>
          <a:prstGeom prst="ellipse">
            <a:avLst/>
          </a:prstGeom>
          <a:solidFill>
            <a:schemeClr val="accent2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000" b="1" dirty="0"/>
              <a:t>4</a:t>
            </a:r>
          </a:p>
        </p:txBody>
      </p:sp>
      <p:pic>
        <p:nvPicPr>
          <p:cNvPr id="19464" name="Picture 20">
            <a:extLst>
              <a:ext uri="{FF2B5EF4-FFF2-40B4-BE49-F238E27FC236}">
                <a16:creationId xmlns:a16="http://schemas.microsoft.com/office/drawing/2014/main" id="{AA97E634-E4CA-4E66-8FF5-FA0BCB59BBC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5200" y="5087938"/>
            <a:ext cx="2463800" cy="118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Arrow: Right 17">
            <a:extLst>
              <a:ext uri="{FF2B5EF4-FFF2-40B4-BE49-F238E27FC236}">
                <a16:creationId xmlns:a16="http://schemas.microsoft.com/office/drawing/2014/main" id="{5DB0137D-CD92-461B-9E27-F9AFE917CF4F}"/>
              </a:ext>
            </a:extLst>
          </p:cNvPr>
          <p:cNvSpPr/>
          <p:nvPr/>
        </p:nvSpPr>
        <p:spPr>
          <a:xfrm rot="10800000">
            <a:off x="3657600" y="3746377"/>
            <a:ext cx="1438183" cy="302073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1C25F56-4F09-4C07-85D4-663E330E506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775"/>
    </mc:Choice>
    <mc:Fallback>
      <p:transition spd="slow" advTm="397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F60B35C-F452-41CF-A2B6-A293F3ED780A}"/>
              </a:ext>
            </a:extLst>
          </p:cNvPr>
          <p:cNvSpPr/>
          <p:nvPr/>
        </p:nvSpPr>
        <p:spPr>
          <a:xfrm>
            <a:off x="1422400" y="690563"/>
            <a:ext cx="7975600" cy="922337"/>
          </a:xfrm>
          <a:prstGeom prst="rect">
            <a:avLst/>
          </a:prstGeom>
          <a:solidFill>
            <a:schemeClr val="bg1"/>
          </a:solidFill>
          <a:ln w="19050">
            <a:solidFill>
              <a:srgbClr val="7AB4A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2531" name="Rectangle 1">
            <a:extLst>
              <a:ext uri="{FF2B5EF4-FFF2-40B4-BE49-F238E27FC236}">
                <a16:creationId xmlns:a16="http://schemas.microsoft.com/office/drawing/2014/main" id="{ADEC5095-CDF7-43BD-9041-E366700853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76463" y="950913"/>
            <a:ext cx="61499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Which types of teeth are used to rip and tear food?</a:t>
            </a:r>
          </a:p>
        </p:txBody>
      </p:sp>
      <p:grpSp>
        <p:nvGrpSpPr>
          <p:cNvPr id="22532" name="Group 19">
            <a:extLst>
              <a:ext uri="{FF2B5EF4-FFF2-40B4-BE49-F238E27FC236}">
                <a16:creationId xmlns:a16="http://schemas.microsoft.com/office/drawing/2014/main" id="{F00999EA-278B-4159-BF0A-FA14BB93249B}"/>
              </a:ext>
            </a:extLst>
          </p:cNvPr>
          <p:cNvGrpSpPr>
            <a:grpSpLocks/>
          </p:cNvGrpSpPr>
          <p:nvPr/>
        </p:nvGrpSpPr>
        <p:grpSpPr bwMode="auto">
          <a:xfrm>
            <a:off x="973138" y="2032000"/>
            <a:ext cx="8678862" cy="931863"/>
            <a:chOff x="1219200" y="2032000"/>
            <a:chExt cx="8678335" cy="931333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F86C999-2078-4CC6-B7C8-7B5523DAA321}"/>
                </a:ext>
              </a:extLst>
            </p:cNvPr>
            <p:cNvSpPr/>
            <p:nvPr/>
          </p:nvSpPr>
          <p:spPr>
            <a:xfrm>
              <a:off x="1582715" y="2128783"/>
              <a:ext cx="8314820" cy="73776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7AB4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6" name="Oval 5">
              <a:hlinkClick r:id="" action="ppaction://noaction"/>
              <a:extLst>
                <a:ext uri="{FF2B5EF4-FFF2-40B4-BE49-F238E27FC236}">
                  <a16:creationId xmlns:a16="http://schemas.microsoft.com/office/drawing/2014/main" id="{8F35D953-9E5D-4944-B747-1F8C290BBA9F}"/>
                </a:ext>
              </a:extLst>
            </p:cNvPr>
            <p:cNvSpPr/>
            <p:nvPr/>
          </p:nvSpPr>
          <p:spPr>
            <a:xfrm>
              <a:off x="1219200" y="2032000"/>
              <a:ext cx="931805" cy="931333"/>
            </a:xfrm>
            <a:prstGeom prst="ellipse">
              <a:avLst/>
            </a:prstGeom>
            <a:solidFill>
              <a:srgbClr val="7AB4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a)</a:t>
              </a:r>
            </a:p>
          </p:txBody>
        </p:sp>
        <p:sp>
          <p:nvSpPr>
            <p:cNvPr id="22545" name="TextBox 8">
              <a:extLst>
                <a:ext uri="{FF2B5EF4-FFF2-40B4-BE49-F238E27FC236}">
                  <a16:creationId xmlns:a16="http://schemas.microsoft.com/office/drawing/2014/main" id="{71EDDCD5-6980-4563-BBC1-2F2581F193E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21467" y="2313000"/>
              <a:ext cx="739986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Molars </a:t>
              </a:r>
            </a:p>
          </p:txBody>
        </p:sp>
      </p:grpSp>
      <p:grpSp>
        <p:nvGrpSpPr>
          <p:cNvPr id="22533" name="Group 18">
            <a:extLst>
              <a:ext uri="{FF2B5EF4-FFF2-40B4-BE49-F238E27FC236}">
                <a16:creationId xmlns:a16="http://schemas.microsoft.com/office/drawing/2014/main" id="{EA46FFA4-4CCA-4FE6-9139-6105D65F04AC}"/>
              </a:ext>
            </a:extLst>
          </p:cNvPr>
          <p:cNvGrpSpPr>
            <a:grpSpLocks/>
          </p:cNvGrpSpPr>
          <p:nvPr/>
        </p:nvGrpSpPr>
        <p:grpSpPr bwMode="auto">
          <a:xfrm>
            <a:off x="957263" y="3429000"/>
            <a:ext cx="8694737" cy="931863"/>
            <a:chOff x="1202266" y="3132666"/>
            <a:chExt cx="8695269" cy="931333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B5A96B83-1B09-4CD4-982A-E6B827B05AC6}"/>
                </a:ext>
              </a:extLst>
            </p:cNvPr>
            <p:cNvSpPr/>
            <p:nvPr/>
          </p:nvSpPr>
          <p:spPr>
            <a:xfrm>
              <a:off x="1583289" y="3229449"/>
              <a:ext cx="8314246" cy="73776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7AB4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" name="Oval 9">
              <a:hlinkClick r:id="" action="ppaction://noaction"/>
              <a:extLst>
                <a:ext uri="{FF2B5EF4-FFF2-40B4-BE49-F238E27FC236}">
                  <a16:creationId xmlns:a16="http://schemas.microsoft.com/office/drawing/2014/main" id="{734D9710-A9B9-4141-8444-B13A9D4DA7DD}"/>
                </a:ext>
              </a:extLst>
            </p:cNvPr>
            <p:cNvSpPr/>
            <p:nvPr/>
          </p:nvSpPr>
          <p:spPr>
            <a:xfrm>
              <a:off x="1202266" y="3132666"/>
              <a:ext cx="931919" cy="931333"/>
            </a:xfrm>
            <a:prstGeom prst="ellipse">
              <a:avLst/>
            </a:prstGeom>
            <a:solidFill>
              <a:srgbClr val="7AB4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b)</a:t>
              </a:r>
            </a:p>
          </p:txBody>
        </p:sp>
        <p:sp>
          <p:nvSpPr>
            <p:cNvPr id="22542" name="TextBox 16">
              <a:extLst>
                <a:ext uri="{FF2B5EF4-FFF2-40B4-BE49-F238E27FC236}">
                  <a16:creationId xmlns:a16="http://schemas.microsoft.com/office/drawing/2014/main" id="{A647E9D6-3EC8-4062-A59E-E527CC2CE7C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21466" y="3382432"/>
              <a:ext cx="547793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Incisors </a:t>
              </a:r>
            </a:p>
          </p:txBody>
        </p:sp>
      </p:grpSp>
      <p:grpSp>
        <p:nvGrpSpPr>
          <p:cNvPr id="22534" name="Group 11">
            <a:extLst>
              <a:ext uri="{FF2B5EF4-FFF2-40B4-BE49-F238E27FC236}">
                <a16:creationId xmlns:a16="http://schemas.microsoft.com/office/drawing/2014/main" id="{69CE46A3-B754-4265-87D6-F3D3F109A921}"/>
              </a:ext>
            </a:extLst>
          </p:cNvPr>
          <p:cNvGrpSpPr>
            <a:grpSpLocks/>
          </p:cNvGrpSpPr>
          <p:nvPr/>
        </p:nvGrpSpPr>
        <p:grpSpPr bwMode="auto">
          <a:xfrm>
            <a:off x="973138" y="4826000"/>
            <a:ext cx="8763000" cy="931863"/>
            <a:chOff x="1219200" y="4233332"/>
            <a:chExt cx="8763000" cy="931333"/>
          </a:xfrm>
        </p:grpSpPr>
        <p:sp>
          <p:nvSpPr>
            <p:cNvPr id="15" name="Rectangle 14">
              <a:hlinkClick r:id="" action="ppaction://noaction"/>
              <a:extLst>
                <a:ext uri="{FF2B5EF4-FFF2-40B4-BE49-F238E27FC236}">
                  <a16:creationId xmlns:a16="http://schemas.microsoft.com/office/drawing/2014/main" id="{1EED3AC1-2098-44AD-88CE-1F4BA815EC74}"/>
                </a:ext>
              </a:extLst>
            </p:cNvPr>
            <p:cNvSpPr/>
            <p:nvPr/>
          </p:nvSpPr>
          <p:spPr>
            <a:xfrm>
              <a:off x="1668462" y="4334874"/>
              <a:ext cx="8313738" cy="736181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7AB4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1" name="Oval 10">
              <a:hlinkClick r:id="" action="ppaction://noaction"/>
              <a:extLst>
                <a:ext uri="{FF2B5EF4-FFF2-40B4-BE49-F238E27FC236}">
                  <a16:creationId xmlns:a16="http://schemas.microsoft.com/office/drawing/2014/main" id="{1F6D076C-8539-42FD-B6B5-9981219121AA}"/>
                </a:ext>
              </a:extLst>
            </p:cNvPr>
            <p:cNvSpPr/>
            <p:nvPr/>
          </p:nvSpPr>
          <p:spPr>
            <a:xfrm>
              <a:off x="1219200" y="4233332"/>
              <a:ext cx="931862" cy="931333"/>
            </a:xfrm>
            <a:prstGeom prst="ellipse">
              <a:avLst/>
            </a:prstGeom>
            <a:solidFill>
              <a:srgbClr val="7AB4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c)</a:t>
              </a:r>
            </a:p>
          </p:txBody>
        </p:sp>
        <p:sp>
          <p:nvSpPr>
            <p:cNvPr id="22539" name="TextBox 17">
              <a:hlinkClick r:id="" action="ppaction://noaction"/>
              <a:extLst>
                <a:ext uri="{FF2B5EF4-FFF2-40B4-BE49-F238E27FC236}">
                  <a16:creationId xmlns:a16="http://schemas.microsoft.com/office/drawing/2014/main" id="{C3A3E235-C26B-45A5-9223-B0D950B20C0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21467" y="4514332"/>
              <a:ext cx="69088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Canines </a:t>
              </a:r>
            </a:p>
          </p:txBody>
        </p:sp>
      </p:grpSp>
      <p:sp>
        <p:nvSpPr>
          <p:cNvPr id="3" name="Oval 2">
            <a:extLst>
              <a:ext uri="{FF2B5EF4-FFF2-40B4-BE49-F238E27FC236}">
                <a16:creationId xmlns:a16="http://schemas.microsoft.com/office/drawing/2014/main" id="{304D366E-1ABC-469F-A12D-959333B119E6}"/>
              </a:ext>
            </a:extLst>
          </p:cNvPr>
          <p:cNvSpPr/>
          <p:nvPr/>
        </p:nvSpPr>
        <p:spPr>
          <a:xfrm>
            <a:off x="881063" y="592138"/>
            <a:ext cx="1116012" cy="1116012"/>
          </a:xfrm>
          <a:prstGeom prst="ellipse">
            <a:avLst/>
          </a:prstGeom>
          <a:solidFill>
            <a:schemeClr val="accent2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000" b="1" dirty="0"/>
              <a:t>5</a:t>
            </a:r>
          </a:p>
        </p:txBody>
      </p:sp>
      <p:pic>
        <p:nvPicPr>
          <p:cNvPr id="22536" name="Picture 20">
            <a:extLst>
              <a:ext uri="{FF2B5EF4-FFF2-40B4-BE49-F238E27FC236}">
                <a16:creationId xmlns:a16="http://schemas.microsoft.com/office/drawing/2014/main" id="{5228EFC0-D3B4-44B4-9A57-963AC339707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5200" y="5087938"/>
            <a:ext cx="2463800" cy="118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Arrow: Right 17">
            <a:extLst>
              <a:ext uri="{FF2B5EF4-FFF2-40B4-BE49-F238E27FC236}">
                <a16:creationId xmlns:a16="http://schemas.microsoft.com/office/drawing/2014/main" id="{8B26F5BE-49AD-4BDE-A894-7504A5A63484}"/>
              </a:ext>
            </a:extLst>
          </p:cNvPr>
          <p:cNvSpPr/>
          <p:nvPr/>
        </p:nvSpPr>
        <p:spPr>
          <a:xfrm rot="10800000">
            <a:off x="3256008" y="5140894"/>
            <a:ext cx="1438183" cy="302073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56AA83A-7B96-4A0F-9E47-BCD0D98149C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882"/>
    </mc:Choice>
    <mc:Fallback>
      <p:transition spd="slow" advTm="328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385D5C7-2C0C-414C-BADA-60EAAB8098C0}"/>
              </a:ext>
            </a:extLst>
          </p:cNvPr>
          <p:cNvSpPr/>
          <p:nvPr/>
        </p:nvSpPr>
        <p:spPr>
          <a:xfrm>
            <a:off x="1422400" y="690563"/>
            <a:ext cx="7975600" cy="922337"/>
          </a:xfrm>
          <a:prstGeom prst="rect">
            <a:avLst/>
          </a:prstGeom>
          <a:solidFill>
            <a:schemeClr val="bg1"/>
          </a:solidFill>
          <a:ln w="19050">
            <a:solidFill>
              <a:srgbClr val="7AB4A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5603" name="Rectangle 1">
            <a:extLst>
              <a:ext uri="{FF2B5EF4-FFF2-40B4-BE49-F238E27FC236}">
                <a16:creationId xmlns:a16="http://schemas.microsoft.com/office/drawing/2014/main" id="{FFD75282-1B52-404A-9711-331C29CEBB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78138" y="766763"/>
            <a:ext cx="40735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Cows and rabbits are herbivores. What food do they eat?</a:t>
            </a:r>
          </a:p>
        </p:txBody>
      </p:sp>
      <p:grpSp>
        <p:nvGrpSpPr>
          <p:cNvPr id="25604" name="Group 19">
            <a:extLst>
              <a:ext uri="{FF2B5EF4-FFF2-40B4-BE49-F238E27FC236}">
                <a16:creationId xmlns:a16="http://schemas.microsoft.com/office/drawing/2014/main" id="{8552BA05-6B9B-4A54-846F-48D92B44B3C0}"/>
              </a:ext>
            </a:extLst>
          </p:cNvPr>
          <p:cNvGrpSpPr>
            <a:grpSpLocks/>
          </p:cNvGrpSpPr>
          <p:nvPr/>
        </p:nvGrpSpPr>
        <p:grpSpPr bwMode="auto">
          <a:xfrm>
            <a:off x="973138" y="2032000"/>
            <a:ext cx="8678862" cy="931863"/>
            <a:chOff x="1219200" y="2032000"/>
            <a:chExt cx="8678335" cy="931333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6EB52A6-5C0B-4D7D-9D25-BF437FA62ADE}"/>
                </a:ext>
              </a:extLst>
            </p:cNvPr>
            <p:cNvSpPr/>
            <p:nvPr/>
          </p:nvSpPr>
          <p:spPr>
            <a:xfrm>
              <a:off x="1582715" y="2128783"/>
              <a:ext cx="8314820" cy="73776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7AB4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6" name="Oval 5">
              <a:hlinkClick r:id="" action="ppaction://noaction"/>
              <a:extLst>
                <a:ext uri="{FF2B5EF4-FFF2-40B4-BE49-F238E27FC236}">
                  <a16:creationId xmlns:a16="http://schemas.microsoft.com/office/drawing/2014/main" id="{F5398C8E-B0AA-4604-8907-CD149EA61CE2}"/>
                </a:ext>
              </a:extLst>
            </p:cNvPr>
            <p:cNvSpPr/>
            <p:nvPr/>
          </p:nvSpPr>
          <p:spPr>
            <a:xfrm>
              <a:off x="1219200" y="2032000"/>
              <a:ext cx="931805" cy="931333"/>
            </a:xfrm>
            <a:prstGeom prst="ellipse">
              <a:avLst/>
            </a:prstGeom>
            <a:solidFill>
              <a:srgbClr val="7AB4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a)</a:t>
              </a:r>
            </a:p>
          </p:txBody>
        </p:sp>
        <p:sp>
          <p:nvSpPr>
            <p:cNvPr id="25617" name="TextBox 8">
              <a:extLst>
                <a:ext uri="{FF2B5EF4-FFF2-40B4-BE49-F238E27FC236}">
                  <a16:creationId xmlns:a16="http://schemas.microsoft.com/office/drawing/2014/main" id="{668B40E6-0EE8-486D-BA81-2294C56E504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21467" y="2313000"/>
              <a:ext cx="739986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Both plants and meat</a:t>
              </a:r>
            </a:p>
          </p:txBody>
        </p:sp>
      </p:grpSp>
      <p:grpSp>
        <p:nvGrpSpPr>
          <p:cNvPr id="25605" name="Group 18">
            <a:extLst>
              <a:ext uri="{FF2B5EF4-FFF2-40B4-BE49-F238E27FC236}">
                <a16:creationId xmlns:a16="http://schemas.microsoft.com/office/drawing/2014/main" id="{45426834-8072-4AFC-8A5B-11782BD4EC2A}"/>
              </a:ext>
            </a:extLst>
          </p:cNvPr>
          <p:cNvGrpSpPr>
            <a:grpSpLocks/>
          </p:cNvGrpSpPr>
          <p:nvPr/>
        </p:nvGrpSpPr>
        <p:grpSpPr bwMode="auto">
          <a:xfrm>
            <a:off x="957263" y="3429000"/>
            <a:ext cx="8694737" cy="931863"/>
            <a:chOff x="1202266" y="3132666"/>
            <a:chExt cx="8695269" cy="931333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EA7AE8C1-3CCE-434C-B7DB-BBBEF1E05181}"/>
                </a:ext>
              </a:extLst>
            </p:cNvPr>
            <p:cNvSpPr/>
            <p:nvPr/>
          </p:nvSpPr>
          <p:spPr>
            <a:xfrm>
              <a:off x="1583289" y="3229449"/>
              <a:ext cx="8314246" cy="73776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7AB4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" name="Oval 9">
              <a:hlinkClick r:id="" action="ppaction://noaction"/>
              <a:extLst>
                <a:ext uri="{FF2B5EF4-FFF2-40B4-BE49-F238E27FC236}">
                  <a16:creationId xmlns:a16="http://schemas.microsoft.com/office/drawing/2014/main" id="{0146A3AF-A940-4CC2-8B24-558DB80379E3}"/>
                </a:ext>
              </a:extLst>
            </p:cNvPr>
            <p:cNvSpPr/>
            <p:nvPr/>
          </p:nvSpPr>
          <p:spPr>
            <a:xfrm>
              <a:off x="1202266" y="3132666"/>
              <a:ext cx="931919" cy="931333"/>
            </a:xfrm>
            <a:prstGeom prst="ellipse">
              <a:avLst/>
            </a:prstGeom>
            <a:solidFill>
              <a:srgbClr val="7AB4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b)</a:t>
              </a:r>
            </a:p>
          </p:txBody>
        </p:sp>
        <p:sp>
          <p:nvSpPr>
            <p:cNvPr id="25614" name="TextBox 16">
              <a:extLst>
                <a:ext uri="{FF2B5EF4-FFF2-40B4-BE49-F238E27FC236}">
                  <a16:creationId xmlns:a16="http://schemas.microsoft.com/office/drawing/2014/main" id="{5E98C659-359B-460C-B756-0D36F4620BA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21466" y="3382432"/>
              <a:ext cx="547793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Just meat</a:t>
              </a:r>
            </a:p>
          </p:txBody>
        </p:sp>
      </p:grpSp>
      <p:grpSp>
        <p:nvGrpSpPr>
          <p:cNvPr id="25606" name="Group 11">
            <a:extLst>
              <a:ext uri="{FF2B5EF4-FFF2-40B4-BE49-F238E27FC236}">
                <a16:creationId xmlns:a16="http://schemas.microsoft.com/office/drawing/2014/main" id="{A0637724-274B-4860-9909-11C69FB6A316}"/>
              </a:ext>
            </a:extLst>
          </p:cNvPr>
          <p:cNvGrpSpPr>
            <a:grpSpLocks/>
          </p:cNvGrpSpPr>
          <p:nvPr/>
        </p:nvGrpSpPr>
        <p:grpSpPr bwMode="auto">
          <a:xfrm>
            <a:off x="973138" y="4826000"/>
            <a:ext cx="8763000" cy="931863"/>
            <a:chOff x="1219200" y="4233332"/>
            <a:chExt cx="8763000" cy="931333"/>
          </a:xfrm>
        </p:grpSpPr>
        <p:sp>
          <p:nvSpPr>
            <p:cNvPr id="15" name="Rectangle 14">
              <a:hlinkClick r:id="" action="ppaction://noaction"/>
              <a:extLst>
                <a:ext uri="{FF2B5EF4-FFF2-40B4-BE49-F238E27FC236}">
                  <a16:creationId xmlns:a16="http://schemas.microsoft.com/office/drawing/2014/main" id="{DF62D664-BABC-4F8E-9E64-58425524BBC2}"/>
                </a:ext>
              </a:extLst>
            </p:cNvPr>
            <p:cNvSpPr/>
            <p:nvPr/>
          </p:nvSpPr>
          <p:spPr>
            <a:xfrm>
              <a:off x="1668462" y="4334874"/>
              <a:ext cx="8313738" cy="736181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7AB4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1" name="Oval 10">
              <a:hlinkClick r:id="" action="ppaction://noaction"/>
              <a:extLst>
                <a:ext uri="{FF2B5EF4-FFF2-40B4-BE49-F238E27FC236}">
                  <a16:creationId xmlns:a16="http://schemas.microsoft.com/office/drawing/2014/main" id="{8B9CEEC6-6D6A-446E-AEC1-F90C78DFD09A}"/>
                </a:ext>
              </a:extLst>
            </p:cNvPr>
            <p:cNvSpPr/>
            <p:nvPr/>
          </p:nvSpPr>
          <p:spPr>
            <a:xfrm>
              <a:off x="1219200" y="4233332"/>
              <a:ext cx="931862" cy="931333"/>
            </a:xfrm>
            <a:prstGeom prst="ellipse">
              <a:avLst/>
            </a:prstGeom>
            <a:solidFill>
              <a:srgbClr val="7AB4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c)</a:t>
              </a:r>
            </a:p>
          </p:txBody>
        </p:sp>
        <p:sp>
          <p:nvSpPr>
            <p:cNvPr id="25611" name="TextBox 17">
              <a:hlinkClick r:id="" action="ppaction://noaction"/>
              <a:extLst>
                <a:ext uri="{FF2B5EF4-FFF2-40B4-BE49-F238E27FC236}">
                  <a16:creationId xmlns:a16="http://schemas.microsoft.com/office/drawing/2014/main" id="{290DF432-2E47-451F-9231-53B8B14244A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21467" y="4514332"/>
              <a:ext cx="69088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Just plants</a:t>
              </a:r>
            </a:p>
          </p:txBody>
        </p:sp>
      </p:grpSp>
      <p:sp>
        <p:nvSpPr>
          <p:cNvPr id="3" name="Oval 2">
            <a:extLst>
              <a:ext uri="{FF2B5EF4-FFF2-40B4-BE49-F238E27FC236}">
                <a16:creationId xmlns:a16="http://schemas.microsoft.com/office/drawing/2014/main" id="{FDE91DC5-F1ED-40F5-AA26-7002287F8CB7}"/>
              </a:ext>
            </a:extLst>
          </p:cNvPr>
          <p:cNvSpPr/>
          <p:nvPr/>
        </p:nvSpPr>
        <p:spPr>
          <a:xfrm>
            <a:off x="881063" y="592138"/>
            <a:ext cx="1116012" cy="1116012"/>
          </a:xfrm>
          <a:prstGeom prst="ellipse">
            <a:avLst/>
          </a:prstGeom>
          <a:solidFill>
            <a:schemeClr val="accent2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000" b="1" dirty="0"/>
              <a:t>6</a:t>
            </a:r>
          </a:p>
        </p:txBody>
      </p:sp>
      <p:pic>
        <p:nvPicPr>
          <p:cNvPr id="25608" name="Picture 20">
            <a:extLst>
              <a:ext uri="{FF2B5EF4-FFF2-40B4-BE49-F238E27FC236}">
                <a16:creationId xmlns:a16="http://schemas.microsoft.com/office/drawing/2014/main" id="{ED24617A-BB55-4803-84C2-0D8C7230FC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5200" y="5087938"/>
            <a:ext cx="2463800" cy="118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Arrow: Right 17">
            <a:extLst>
              <a:ext uri="{FF2B5EF4-FFF2-40B4-BE49-F238E27FC236}">
                <a16:creationId xmlns:a16="http://schemas.microsoft.com/office/drawing/2014/main" id="{3A1B5529-CB8F-46A1-B132-16A71B302A67}"/>
              </a:ext>
            </a:extLst>
          </p:cNvPr>
          <p:cNvSpPr/>
          <p:nvPr/>
        </p:nvSpPr>
        <p:spPr>
          <a:xfrm rot="10800000">
            <a:off x="3663294" y="5140894"/>
            <a:ext cx="1438183" cy="302073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5FE6003-4C23-4BDF-9255-B48AC169DFB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883"/>
    </mc:Choice>
    <mc:Fallback>
      <p:transition spd="slow" advTm="278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43AC678-F37B-453D-9A19-03860113F281}"/>
              </a:ext>
            </a:extLst>
          </p:cNvPr>
          <p:cNvSpPr/>
          <p:nvPr/>
        </p:nvSpPr>
        <p:spPr>
          <a:xfrm>
            <a:off x="1422400" y="690563"/>
            <a:ext cx="7975600" cy="922337"/>
          </a:xfrm>
          <a:prstGeom prst="rect">
            <a:avLst/>
          </a:prstGeom>
          <a:solidFill>
            <a:schemeClr val="bg1"/>
          </a:solidFill>
          <a:ln w="19050">
            <a:solidFill>
              <a:srgbClr val="7AB4A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8675" name="Rectangle 1">
            <a:extLst>
              <a:ext uri="{FF2B5EF4-FFF2-40B4-BE49-F238E27FC236}">
                <a16:creationId xmlns:a16="http://schemas.microsoft.com/office/drawing/2014/main" id="{5267A56C-EA89-470D-A5CE-3530A5F302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76463" y="785813"/>
            <a:ext cx="65436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Humans are omnivores.                                                   What should we eat in order to stay healthy?</a:t>
            </a:r>
          </a:p>
        </p:txBody>
      </p:sp>
      <p:grpSp>
        <p:nvGrpSpPr>
          <p:cNvPr id="28676" name="Group 19">
            <a:extLst>
              <a:ext uri="{FF2B5EF4-FFF2-40B4-BE49-F238E27FC236}">
                <a16:creationId xmlns:a16="http://schemas.microsoft.com/office/drawing/2014/main" id="{00832224-19AF-4255-A597-A5A164E45D25}"/>
              </a:ext>
            </a:extLst>
          </p:cNvPr>
          <p:cNvGrpSpPr>
            <a:grpSpLocks/>
          </p:cNvGrpSpPr>
          <p:nvPr/>
        </p:nvGrpSpPr>
        <p:grpSpPr bwMode="auto">
          <a:xfrm>
            <a:off x="973138" y="2032000"/>
            <a:ext cx="8678862" cy="931863"/>
            <a:chOff x="1219200" y="2032000"/>
            <a:chExt cx="8678335" cy="931333"/>
          </a:xfrm>
        </p:grpSpPr>
        <p:sp>
          <p:nvSpPr>
            <p:cNvPr id="13" name="Rectangle 12">
              <a:hlinkClick r:id="" action="ppaction://noaction"/>
              <a:extLst>
                <a:ext uri="{FF2B5EF4-FFF2-40B4-BE49-F238E27FC236}">
                  <a16:creationId xmlns:a16="http://schemas.microsoft.com/office/drawing/2014/main" id="{C8533582-995E-4065-916D-2FEEFF6FB5A2}"/>
                </a:ext>
              </a:extLst>
            </p:cNvPr>
            <p:cNvSpPr/>
            <p:nvPr/>
          </p:nvSpPr>
          <p:spPr>
            <a:xfrm>
              <a:off x="1582715" y="2128783"/>
              <a:ext cx="8314820" cy="73776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7AB4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6" name="Oval 5">
              <a:hlinkClick r:id="" action="ppaction://noaction"/>
              <a:extLst>
                <a:ext uri="{FF2B5EF4-FFF2-40B4-BE49-F238E27FC236}">
                  <a16:creationId xmlns:a16="http://schemas.microsoft.com/office/drawing/2014/main" id="{345D8495-6EEC-40DC-929C-6E4034A987D9}"/>
                </a:ext>
              </a:extLst>
            </p:cNvPr>
            <p:cNvSpPr/>
            <p:nvPr/>
          </p:nvSpPr>
          <p:spPr>
            <a:xfrm>
              <a:off x="1219200" y="2032000"/>
              <a:ext cx="931805" cy="931333"/>
            </a:xfrm>
            <a:prstGeom prst="ellipse">
              <a:avLst/>
            </a:prstGeom>
            <a:solidFill>
              <a:srgbClr val="7AB4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a)</a:t>
              </a:r>
            </a:p>
          </p:txBody>
        </p:sp>
        <p:sp>
          <p:nvSpPr>
            <p:cNvPr id="28689" name="TextBox 8">
              <a:hlinkClick r:id="" action="ppaction://noaction"/>
              <a:extLst>
                <a:ext uri="{FF2B5EF4-FFF2-40B4-BE49-F238E27FC236}">
                  <a16:creationId xmlns:a16="http://schemas.microsoft.com/office/drawing/2014/main" id="{4CD696DF-EA25-4DDD-A5C9-78AF2EC34E4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21467" y="2313000"/>
              <a:ext cx="739986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A varied diet with lots of different types of food</a:t>
              </a:r>
            </a:p>
          </p:txBody>
        </p:sp>
      </p:grpSp>
      <p:grpSp>
        <p:nvGrpSpPr>
          <p:cNvPr id="28677" name="Group 18">
            <a:extLst>
              <a:ext uri="{FF2B5EF4-FFF2-40B4-BE49-F238E27FC236}">
                <a16:creationId xmlns:a16="http://schemas.microsoft.com/office/drawing/2014/main" id="{8BEEABA3-4346-418E-9870-5B5E28F91FBD}"/>
              </a:ext>
            </a:extLst>
          </p:cNvPr>
          <p:cNvGrpSpPr>
            <a:grpSpLocks/>
          </p:cNvGrpSpPr>
          <p:nvPr/>
        </p:nvGrpSpPr>
        <p:grpSpPr bwMode="auto">
          <a:xfrm>
            <a:off x="957263" y="3429000"/>
            <a:ext cx="8694737" cy="931863"/>
            <a:chOff x="1202266" y="3132666"/>
            <a:chExt cx="8695269" cy="931333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8896504E-3415-4B3D-AF54-472F32C0B3B3}"/>
                </a:ext>
              </a:extLst>
            </p:cNvPr>
            <p:cNvSpPr/>
            <p:nvPr/>
          </p:nvSpPr>
          <p:spPr>
            <a:xfrm>
              <a:off x="1583289" y="3229449"/>
              <a:ext cx="8314246" cy="73776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7AB4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" name="Oval 9">
              <a:hlinkClick r:id="" action="ppaction://noaction"/>
              <a:extLst>
                <a:ext uri="{FF2B5EF4-FFF2-40B4-BE49-F238E27FC236}">
                  <a16:creationId xmlns:a16="http://schemas.microsoft.com/office/drawing/2014/main" id="{9DE224B2-D0F2-4E7B-8979-297F37967A75}"/>
                </a:ext>
              </a:extLst>
            </p:cNvPr>
            <p:cNvSpPr/>
            <p:nvPr/>
          </p:nvSpPr>
          <p:spPr>
            <a:xfrm>
              <a:off x="1202266" y="3132666"/>
              <a:ext cx="931919" cy="931333"/>
            </a:xfrm>
            <a:prstGeom prst="ellipse">
              <a:avLst/>
            </a:prstGeom>
            <a:solidFill>
              <a:srgbClr val="7AB4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b)</a:t>
              </a:r>
            </a:p>
          </p:txBody>
        </p:sp>
        <p:sp>
          <p:nvSpPr>
            <p:cNvPr id="28686" name="TextBox 16">
              <a:extLst>
                <a:ext uri="{FF2B5EF4-FFF2-40B4-BE49-F238E27FC236}">
                  <a16:creationId xmlns:a16="http://schemas.microsoft.com/office/drawing/2014/main" id="{0A364BBB-EFC9-48E8-BC2C-BFE62E2C0CE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21466" y="3382432"/>
              <a:ext cx="547793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Only meat </a:t>
              </a:r>
            </a:p>
          </p:txBody>
        </p:sp>
      </p:grpSp>
      <p:grpSp>
        <p:nvGrpSpPr>
          <p:cNvPr id="28678" name="Group 11">
            <a:extLst>
              <a:ext uri="{FF2B5EF4-FFF2-40B4-BE49-F238E27FC236}">
                <a16:creationId xmlns:a16="http://schemas.microsoft.com/office/drawing/2014/main" id="{9691D181-29F4-491C-949B-5138F9EB9AD8}"/>
              </a:ext>
            </a:extLst>
          </p:cNvPr>
          <p:cNvGrpSpPr>
            <a:grpSpLocks/>
          </p:cNvGrpSpPr>
          <p:nvPr/>
        </p:nvGrpSpPr>
        <p:grpSpPr bwMode="auto">
          <a:xfrm>
            <a:off x="973138" y="4826000"/>
            <a:ext cx="8763000" cy="931863"/>
            <a:chOff x="1219200" y="4233332"/>
            <a:chExt cx="8763000" cy="931333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C2298242-F0E0-4576-892D-C9DB7B56B195}"/>
                </a:ext>
              </a:extLst>
            </p:cNvPr>
            <p:cNvSpPr/>
            <p:nvPr/>
          </p:nvSpPr>
          <p:spPr>
            <a:xfrm>
              <a:off x="1668462" y="4334874"/>
              <a:ext cx="8313738" cy="736181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7AB4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1" name="Oval 10">
              <a:hlinkClick r:id="" action="ppaction://noaction"/>
              <a:extLst>
                <a:ext uri="{FF2B5EF4-FFF2-40B4-BE49-F238E27FC236}">
                  <a16:creationId xmlns:a16="http://schemas.microsoft.com/office/drawing/2014/main" id="{4EBBAC52-9286-4E6F-8247-5A807CF711D5}"/>
                </a:ext>
              </a:extLst>
            </p:cNvPr>
            <p:cNvSpPr/>
            <p:nvPr/>
          </p:nvSpPr>
          <p:spPr>
            <a:xfrm>
              <a:off x="1219200" y="4233332"/>
              <a:ext cx="931862" cy="931333"/>
            </a:xfrm>
            <a:prstGeom prst="ellipse">
              <a:avLst/>
            </a:prstGeom>
            <a:solidFill>
              <a:srgbClr val="7AB4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c)</a:t>
              </a:r>
            </a:p>
          </p:txBody>
        </p:sp>
        <p:sp>
          <p:nvSpPr>
            <p:cNvPr id="28683" name="TextBox 17">
              <a:extLst>
                <a:ext uri="{FF2B5EF4-FFF2-40B4-BE49-F238E27FC236}">
                  <a16:creationId xmlns:a16="http://schemas.microsoft.com/office/drawing/2014/main" id="{854084C0-A893-488F-B73E-DAF2C113E2F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21467" y="4514332"/>
              <a:ext cx="69088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Only vegetables</a:t>
              </a:r>
            </a:p>
          </p:txBody>
        </p:sp>
      </p:grpSp>
      <p:sp>
        <p:nvSpPr>
          <p:cNvPr id="3" name="Oval 2">
            <a:extLst>
              <a:ext uri="{FF2B5EF4-FFF2-40B4-BE49-F238E27FC236}">
                <a16:creationId xmlns:a16="http://schemas.microsoft.com/office/drawing/2014/main" id="{E0FB69AA-F57E-4FCC-8ACA-C4D0E7CB929C}"/>
              </a:ext>
            </a:extLst>
          </p:cNvPr>
          <p:cNvSpPr/>
          <p:nvPr/>
        </p:nvSpPr>
        <p:spPr>
          <a:xfrm>
            <a:off x="881063" y="592138"/>
            <a:ext cx="1116012" cy="1116012"/>
          </a:xfrm>
          <a:prstGeom prst="ellipse">
            <a:avLst/>
          </a:prstGeom>
          <a:solidFill>
            <a:schemeClr val="accent2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000" b="1" dirty="0"/>
              <a:t>7</a:t>
            </a:r>
          </a:p>
        </p:txBody>
      </p:sp>
      <p:pic>
        <p:nvPicPr>
          <p:cNvPr id="28680" name="Picture 20">
            <a:extLst>
              <a:ext uri="{FF2B5EF4-FFF2-40B4-BE49-F238E27FC236}">
                <a16:creationId xmlns:a16="http://schemas.microsoft.com/office/drawing/2014/main" id="{8ECB94BB-8434-4FBD-B938-8B8FF4596AF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5200" y="5087938"/>
            <a:ext cx="2463800" cy="118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Arrow: Right 17">
            <a:extLst>
              <a:ext uri="{FF2B5EF4-FFF2-40B4-BE49-F238E27FC236}">
                <a16:creationId xmlns:a16="http://schemas.microsoft.com/office/drawing/2014/main" id="{CB637195-8D02-4AA5-B132-EB0AF5399B30}"/>
              </a:ext>
            </a:extLst>
          </p:cNvPr>
          <p:cNvSpPr/>
          <p:nvPr/>
        </p:nvSpPr>
        <p:spPr>
          <a:xfrm rot="10800000">
            <a:off x="7281955" y="2380629"/>
            <a:ext cx="1438183" cy="302073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EB8C0D3-ECAD-4278-BF76-3248EE9FA6B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384"/>
    </mc:Choice>
    <mc:Fallback>
      <p:transition spd="slow" advTm="403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5665C5C-5ED3-40F9-9F53-A384A48203D9}"/>
              </a:ext>
            </a:extLst>
          </p:cNvPr>
          <p:cNvSpPr/>
          <p:nvPr/>
        </p:nvSpPr>
        <p:spPr>
          <a:xfrm>
            <a:off x="1422400" y="690563"/>
            <a:ext cx="7975600" cy="922337"/>
          </a:xfrm>
          <a:prstGeom prst="rect">
            <a:avLst/>
          </a:prstGeom>
          <a:solidFill>
            <a:schemeClr val="bg1"/>
          </a:solidFill>
          <a:ln w="19050">
            <a:solidFill>
              <a:srgbClr val="7AB4A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1747" name="Rectangle 1">
            <a:extLst>
              <a:ext uri="{FF2B5EF4-FFF2-40B4-BE49-F238E27FC236}">
                <a16:creationId xmlns:a16="http://schemas.microsoft.com/office/drawing/2014/main" id="{5DAA5E40-9108-4503-B587-577E5BC529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0263" y="950913"/>
            <a:ext cx="64595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Which teeth are used for crushing and grinding food?</a:t>
            </a:r>
          </a:p>
        </p:txBody>
      </p:sp>
      <p:grpSp>
        <p:nvGrpSpPr>
          <p:cNvPr id="31748" name="Group 19">
            <a:extLst>
              <a:ext uri="{FF2B5EF4-FFF2-40B4-BE49-F238E27FC236}">
                <a16:creationId xmlns:a16="http://schemas.microsoft.com/office/drawing/2014/main" id="{F3AC9261-987E-4232-A80C-46AC2683AE66}"/>
              </a:ext>
            </a:extLst>
          </p:cNvPr>
          <p:cNvGrpSpPr>
            <a:grpSpLocks/>
          </p:cNvGrpSpPr>
          <p:nvPr/>
        </p:nvGrpSpPr>
        <p:grpSpPr bwMode="auto">
          <a:xfrm>
            <a:off x="973138" y="2032000"/>
            <a:ext cx="8678862" cy="931863"/>
            <a:chOff x="1219200" y="2032000"/>
            <a:chExt cx="8678335" cy="931333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EC791B3-D297-4E07-902C-E9566FDAFBAC}"/>
                </a:ext>
              </a:extLst>
            </p:cNvPr>
            <p:cNvSpPr/>
            <p:nvPr/>
          </p:nvSpPr>
          <p:spPr>
            <a:xfrm>
              <a:off x="1582715" y="2128783"/>
              <a:ext cx="8314820" cy="73776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7AB4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6" name="Oval 5">
              <a:hlinkClick r:id="" action="ppaction://noaction"/>
              <a:extLst>
                <a:ext uri="{FF2B5EF4-FFF2-40B4-BE49-F238E27FC236}">
                  <a16:creationId xmlns:a16="http://schemas.microsoft.com/office/drawing/2014/main" id="{AF639EDF-8AB3-4488-816F-920B6DD616BE}"/>
                </a:ext>
              </a:extLst>
            </p:cNvPr>
            <p:cNvSpPr/>
            <p:nvPr/>
          </p:nvSpPr>
          <p:spPr>
            <a:xfrm>
              <a:off x="1219200" y="2032000"/>
              <a:ext cx="931805" cy="931333"/>
            </a:xfrm>
            <a:prstGeom prst="ellipse">
              <a:avLst/>
            </a:prstGeom>
            <a:solidFill>
              <a:srgbClr val="7AB4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a)</a:t>
              </a:r>
            </a:p>
          </p:txBody>
        </p:sp>
        <p:sp>
          <p:nvSpPr>
            <p:cNvPr id="31761" name="TextBox 8">
              <a:extLst>
                <a:ext uri="{FF2B5EF4-FFF2-40B4-BE49-F238E27FC236}">
                  <a16:creationId xmlns:a16="http://schemas.microsoft.com/office/drawing/2014/main" id="{3C6EE2EA-FD8A-4C1E-AB5C-27EA33BF931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21467" y="2313000"/>
              <a:ext cx="739986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Incisors </a:t>
              </a:r>
            </a:p>
          </p:txBody>
        </p:sp>
      </p:grpSp>
      <p:grpSp>
        <p:nvGrpSpPr>
          <p:cNvPr id="31749" name="Group 18">
            <a:extLst>
              <a:ext uri="{FF2B5EF4-FFF2-40B4-BE49-F238E27FC236}">
                <a16:creationId xmlns:a16="http://schemas.microsoft.com/office/drawing/2014/main" id="{BF5A4BAD-EF6F-4D0B-BC83-2EED9DECD772}"/>
              </a:ext>
            </a:extLst>
          </p:cNvPr>
          <p:cNvGrpSpPr>
            <a:grpSpLocks/>
          </p:cNvGrpSpPr>
          <p:nvPr/>
        </p:nvGrpSpPr>
        <p:grpSpPr bwMode="auto">
          <a:xfrm>
            <a:off x="957263" y="3429000"/>
            <a:ext cx="8694737" cy="931863"/>
            <a:chOff x="1202266" y="3132666"/>
            <a:chExt cx="8695269" cy="931333"/>
          </a:xfrm>
        </p:grpSpPr>
        <p:sp>
          <p:nvSpPr>
            <p:cNvPr id="14" name="Rectangle 13">
              <a:hlinkClick r:id="" action="ppaction://noaction"/>
              <a:extLst>
                <a:ext uri="{FF2B5EF4-FFF2-40B4-BE49-F238E27FC236}">
                  <a16:creationId xmlns:a16="http://schemas.microsoft.com/office/drawing/2014/main" id="{796E7B6F-5840-470A-8BF4-556D6D342DBC}"/>
                </a:ext>
              </a:extLst>
            </p:cNvPr>
            <p:cNvSpPr/>
            <p:nvPr/>
          </p:nvSpPr>
          <p:spPr>
            <a:xfrm>
              <a:off x="1583289" y="3229449"/>
              <a:ext cx="8314246" cy="73776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7AB4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0" name="Oval 9">
              <a:hlinkClick r:id="" action="ppaction://noaction"/>
              <a:extLst>
                <a:ext uri="{FF2B5EF4-FFF2-40B4-BE49-F238E27FC236}">
                  <a16:creationId xmlns:a16="http://schemas.microsoft.com/office/drawing/2014/main" id="{54551B66-A2F9-4D5B-B2BE-E6B57F73D18B}"/>
                </a:ext>
              </a:extLst>
            </p:cNvPr>
            <p:cNvSpPr/>
            <p:nvPr/>
          </p:nvSpPr>
          <p:spPr>
            <a:xfrm>
              <a:off x="1202266" y="3132666"/>
              <a:ext cx="931919" cy="931333"/>
            </a:xfrm>
            <a:prstGeom prst="ellipse">
              <a:avLst/>
            </a:prstGeom>
            <a:solidFill>
              <a:srgbClr val="7AB4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b)</a:t>
              </a:r>
            </a:p>
          </p:txBody>
        </p:sp>
        <p:sp>
          <p:nvSpPr>
            <p:cNvPr id="31758" name="TextBox 16">
              <a:hlinkClick r:id="" action="ppaction://noaction"/>
              <a:extLst>
                <a:ext uri="{FF2B5EF4-FFF2-40B4-BE49-F238E27FC236}">
                  <a16:creationId xmlns:a16="http://schemas.microsoft.com/office/drawing/2014/main" id="{07D3858A-639A-4F37-9C7F-B51EF01F451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21466" y="3382432"/>
              <a:ext cx="547793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Molars </a:t>
              </a:r>
            </a:p>
          </p:txBody>
        </p:sp>
      </p:grpSp>
      <p:grpSp>
        <p:nvGrpSpPr>
          <p:cNvPr id="31750" name="Group 11">
            <a:extLst>
              <a:ext uri="{FF2B5EF4-FFF2-40B4-BE49-F238E27FC236}">
                <a16:creationId xmlns:a16="http://schemas.microsoft.com/office/drawing/2014/main" id="{EF3BCFBA-8F31-429F-B1AE-468E54AB318A}"/>
              </a:ext>
            </a:extLst>
          </p:cNvPr>
          <p:cNvGrpSpPr>
            <a:grpSpLocks/>
          </p:cNvGrpSpPr>
          <p:nvPr/>
        </p:nvGrpSpPr>
        <p:grpSpPr bwMode="auto">
          <a:xfrm>
            <a:off x="973138" y="4826000"/>
            <a:ext cx="8678862" cy="931863"/>
            <a:chOff x="1219200" y="4233332"/>
            <a:chExt cx="8763000" cy="931333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BF2F743-622A-40CB-82C8-975F0422A0D6}"/>
                </a:ext>
              </a:extLst>
            </p:cNvPr>
            <p:cNvSpPr/>
            <p:nvPr/>
          </p:nvSpPr>
          <p:spPr>
            <a:xfrm>
              <a:off x="1668462" y="4334874"/>
              <a:ext cx="8313738" cy="736181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7AB4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1" name="Oval 10">
              <a:hlinkClick r:id="" action="ppaction://noaction"/>
              <a:extLst>
                <a:ext uri="{FF2B5EF4-FFF2-40B4-BE49-F238E27FC236}">
                  <a16:creationId xmlns:a16="http://schemas.microsoft.com/office/drawing/2014/main" id="{D1500FF3-7966-4769-B99E-0EB6CC294781}"/>
                </a:ext>
              </a:extLst>
            </p:cNvPr>
            <p:cNvSpPr/>
            <p:nvPr/>
          </p:nvSpPr>
          <p:spPr>
            <a:xfrm>
              <a:off x="1219200" y="4233332"/>
              <a:ext cx="931862" cy="931333"/>
            </a:xfrm>
            <a:prstGeom prst="ellipse">
              <a:avLst/>
            </a:prstGeom>
            <a:solidFill>
              <a:srgbClr val="7AB4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c)</a:t>
              </a:r>
            </a:p>
          </p:txBody>
        </p:sp>
        <p:sp>
          <p:nvSpPr>
            <p:cNvPr id="31755" name="TextBox 17">
              <a:extLst>
                <a:ext uri="{FF2B5EF4-FFF2-40B4-BE49-F238E27FC236}">
                  <a16:creationId xmlns:a16="http://schemas.microsoft.com/office/drawing/2014/main" id="{1EF0FF6C-A5CB-498E-9685-3365F00029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21467" y="4514332"/>
              <a:ext cx="69088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Canines </a:t>
              </a:r>
            </a:p>
          </p:txBody>
        </p:sp>
      </p:grpSp>
      <p:sp>
        <p:nvSpPr>
          <p:cNvPr id="3" name="Oval 2">
            <a:extLst>
              <a:ext uri="{FF2B5EF4-FFF2-40B4-BE49-F238E27FC236}">
                <a16:creationId xmlns:a16="http://schemas.microsoft.com/office/drawing/2014/main" id="{435CA9AB-1467-4700-8378-1DCE909FE74E}"/>
              </a:ext>
            </a:extLst>
          </p:cNvPr>
          <p:cNvSpPr/>
          <p:nvPr/>
        </p:nvSpPr>
        <p:spPr>
          <a:xfrm>
            <a:off x="881063" y="592138"/>
            <a:ext cx="1116012" cy="1116012"/>
          </a:xfrm>
          <a:prstGeom prst="ellipse">
            <a:avLst/>
          </a:prstGeom>
          <a:solidFill>
            <a:schemeClr val="accent2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000" b="1" dirty="0"/>
              <a:t>8</a:t>
            </a:r>
          </a:p>
        </p:txBody>
      </p:sp>
      <p:pic>
        <p:nvPicPr>
          <p:cNvPr id="31752" name="Picture 20">
            <a:extLst>
              <a:ext uri="{FF2B5EF4-FFF2-40B4-BE49-F238E27FC236}">
                <a16:creationId xmlns:a16="http://schemas.microsoft.com/office/drawing/2014/main" id="{C2C6558D-B5B7-4B5D-9AFE-E5875F25CCF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5200" y="5087938"/>
            <a:ext cx="2463800" cy="118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Arrow: Right 17">
            <a:extLst>
              <a:ext uri="{FF2B5EF4-FFF2-40B4-BE49-F238E27FC236}">
                <a16:creationId xmlns:a16="http://schemas.microsoft.com/office/drawing/2014/main" id="{D6CEC5E7-AAD7-4759-BF10-AE12D010EBB5}"/>
              </a:ext>
            </a:extLst>
          </p:cNvPr>
          <p:cNvSpPr/>
          <p:nvPr/>
        </p:nvSpPr>
        <p:spPr>
          <a:xfrm rot="10800000">
            <a:off x="3477004" y="3746377"/>
            <a:ext cx="1438183" cy="302073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6973E41-6FD2-4BF5-839C-FCD6B3E9CD2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854"/>
    </mc:Choice>
    <mc:Fallback>
      <p:transition spd="slow" advTm="268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5A634D5-6671-4C42-A4D0-BC0C04C981A1}"/>
              </a:ext>
            </a:extLst>
          </p:cNvPr>
          <p:cNvSpPr/>
          <p:nvPr/>
        </p:nvSpPr>
        <p:spPr>
          <a:xfrm>
            <a:off x="1422400" y="690563"/>
            <a:ext cx="7975600" cy="922337"/>
          </a:xfrm>
          <a:prstGeom prst="rect">
            <a:avLst/>
          </a:prstGeom>
          <a:solidFill>
            <a:schemeClr val="bg1"/>
          </a:solidFill>
          <a:ln w="19050">
            <a:solidFill>
              <a:srgbClr val="7AB4A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7891" name="Rectangle 1">
            <a:extLst>
              <a:ext uri="{FF2B5EF4-FFF2-40B4-BE49-F238E27FC236}">
                <a16:creationId xmlns:a16="http://schemas.microsoft.com/office/drawing/2014/main" id="{CF47494B-E72C-4B5A-A23A-096150A44E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0263" y="950913"/>
            <a:ext cx="61039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What is the job of the incisor teeth?</a:t>
            </a:r>
          </a:p>
        </p:txBody>
      </p:sp>
      <p:grpSp>
        <p:nvGrpSpPr>
          <p:cNvPr id="37892" name="Group 19">
            <a:extLst>
              <a:ext uri="{FF2B5EF4-FFF2-40B4-BE49-F238E27FC236}">
                <a16:creationId xmlns:a16="http://schemas.microsoft.com/office/drawing/2014/main" id="{08886260-B78B-4BF3-9922-5287842C6A8C}"/>
              </a:ext>
            </a:extLst>
          </p:cNvPr>
          <p:cNvGrpSpPr>
            <a:grpSpLocks/>
          </p:cNvGrpSpPr>
          <p:nvPr/>
        </p:nvGrpSpPr>
        <p:grpSpPr bwMode="auto">
          <a:xfrm>
            <a:off x="973138" y="2032000"/>
            <a:ext cx="8678862" cy="931863"/>
            <a:chOff x="1219200" y="2032000"/>
            <a:chExt cx="8678335" cy="931333"/>
          </a:xfrm>
        </p:grpSpPr>
        <p:sp>
          <p:nvSpPr>
            <p:cNvPr id="13" name="Rectangle 12">
              <a:hlinkClick r:id="" action="ppaction://noaction"/>
              <a:extLst>
                <a:ext uri="{FF2B5EF4-FFF2-40B4-BE49-F238E27FC236}">
                  <a16:creationId xmlns:a16="http://schemas.microsoft.com/office/drawing/2014/main" id="{AA7659E9-6A84-46AA-8BF3-A40B29E35700}"/>
                </a:ext>
              </a:extLst>
            </p:cNvPr>
            <p:cNvSpPr/>
            <p:nvPr/>
          </p:nvSpPr>
          <p:spPr>
            <a:xfrm>
              <a:off x="1582715" y="2128783"/>
              <a:ext cx="8314820" cy="73776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7AB4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6" name="Oval 5">
              <a:hlinkClick r:id="" action="ppaction://noaction"/>
              <a:extLst>
                <a:ext uri="{FF2B5EF4-FFF2-40B4-BE49-F238E27FC236}">
                  <a16:creationId xmlns:a16="http://schemas.microsoft.com/office/drawing/2014/main" id="{741A02AC-324D-4B5F-B0DA-F24B5D456687}"/>
                </a:ext>
              </a:extLst>
            </p:cNvPr>
            <p:cNvSpPr/>
            <p:nvPr/>
          </p:nvSpPr>
          <p:spPr>
            <a:xfrm>
              <a:off x="1219200" y="2032000"/>
              <a:ext cx="931805" cy="931333"/>
            </a:xfrm>
            <a:prstGeom prst="ellipse">
              <a:avLst/>
            </a:prstGeom>
            <a:solidFill>
              <a:srgbClr val="7AB4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a)</a:t>
              </a:r>
            </a:p>
          </p:txBody>
        </p:sp>
        <p:sp>
          <p:nvSpPr>
            <p:cNvPr id="37905" name="TextBox 8">
              <a:hlinkClick r:id="" action="ppaction://noaction"/>
              <a:extLst>
                <a:ext uri="{FF2B5EF4-FFF2-40B4-BE49-F238E27FC236}">
                  <a16:creationId xmlns:a16="http://schemas.microsoft.com/office/drawing/2014/main" id="{FE5CCD9C-B042-49ED-8A12-7AA80095B65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21467" y="2313000"/>
              <a:ext cx="739986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Cutting off pieces of food so that they are bite-sized</a:t>
              </a:r>
            </a:p>
          </p:txBody>
        </p:sp>
      </p:grpSp>
      <p:grpSp>
        <p:nvGrpSpPr>
          <p:cNvPr id="37893" name="Group 18">
            <a:extLst>
              <a:ext uri="{FF2B5EF4-FFF2-40B4-BE49-F238E27FC236}">
                <a16:creationId xmlns:a16="http://schemas.microsoft.com/office/drawing/2014/main" id="{53918AE6-EEEB-4D11-A247-DE6DD2A7AD90}"/>
              </a:ext>
            </a:extLst>
          </p:cNvPr>
          <p:cNvGrpSpPr>
            <a:grpSpLocks/>
          </p:cNvGrpSpPr>
          <p:nvPr/>
        </p:nvGrpSpPr>
        <p:grpSpPr bwMode="auto">
          <a:xfrm>
            <a:off x="957263" y="3429000"/>
            <a:ext cx="8694737" cy="931863"/>
            <a:chOff x="1202266" y="3132666"/>
            <a:chExt cx="8695269" cy="931333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A45935A1-2157-439B-BD98-131055146B9F}"/>
                </a:ext>
              </a:extLst>
            </p:cNvPr>
            <p:cNvSpPr/>
            <p:nvPr/>
          </p:nvSpPr>
          <p:spPr>
            <a:xfrm>
              <a:off x="1583289" y="3229449"/>
              <a:ext cx="8314246" cy="73776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7AB4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" name="Oval 9">
              <a:hlinkClick r:id="" action="ppaction://noaction"/>
              <a:extLst>
                <a:ext uri="{FF2B5EF4-FFF2-40B4-BE49-F238E27FC236}">
                  <a16:creationId xmlns:a16="http://schemas.microsoft.com/office/drawing/2014/main" id="{F6EF19FF-EBC3-4A97-8D51-45B443CC81FD}"/>
                </a:ext>
              </a:extLst>
            </p:cNvPr>
            <p:cNvSpPr/>
            <p:nvPr/>
          </p:nvSpPr>
          <p:spPr>
            <a:xfrm>
              <a:off x="1202266" y="3132666"/>
              <a:ext cx="931919" cy="931333"/>
            </a:xfrm>
            <a:prstGeom prst="ellipse">
              <a:avLst/>
            </a:prstGeom>
            <a:solidFill>
              <a:srgbClr val="7AB4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b)</a:t>
              </a:r>
            </a:p>
          </p:txBody>
        </p:sp>
        <p:sp>
          <p:nvSpPr>
            <p:cNvPr id="37902" name="TextBox 16">
              <a:extLst>
                <a:ext uri="{FF2B5EF4-FFF2-40B4-BE49-F238E27FC236}">
                  <a16:creationId xmlns:a16="http://schemas.microsoft.com/office/drawing/2014/main" id="{8FDFB2C6-D441-4921-952D-184907BEA7F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21466" y="3382432"/>
              <a:ext cx="547793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Tearing food </a:t>
              </a:r>
            </a:p>
          </p:txBody>
        </p:sp>
      </p:grpSp>
      <p:grpSp>
        <p:nvGrpSpPr>
          <p:cNvPr id="37894" name="Group 11">
            <a:extLst>
              <a:ext uri="{FF2B5EF4-FFF2-40B4-BE49-F238E27FC236}">
                <a16:creationId xmlns:a16="http://schemas.microsoft.com/office/drawing/2014/main" id="{C9035A66-45E3-455C-9117-3B7CB3ADFE32}"/>
              </a:ext>
            </a:extLst>
          </p:cNvPr>
          <p:cNvGrpSpPr>
            <a:grpSpLocks/>
          </p:cNvGrpSpPr>
          <p:nvPr/>
        </p:nvGrpSpPr>
        <p:grpSpPr bwMode="auto">
          <a:xfrm>
            <a:off x="973138" y="4826000"/>
            <a:ext cx="8763000" cy="931863"/>
            <a:chOff x="1219200" y="4233332"/>
            <a:chExt cx="8763000" cy="931333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445A801C-7B2A-4635-9D07-7A19936AB7D4}"/>
                </a:ext>
              </a:extLst>
            </p:cNvPr>
            <p:cNvSpPr/>
            <p:nvPr/>
          </p:nvSpPr>
          <p:spPr>
            <a:xfrm>
              <a:off x="1668462" y="4334874"/>
              <a:ext cx="8313738" cy="736181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7AB4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1" name="Oval 10">
              <a:hlinkClick r:id="" action="ppaction://noaction"/>
              <a:extLst>
                <a:ext uri="{FF2B5EF4-FFF2-40B4-BE49-F238E27FC236}">
                  <a16:creationId xmlns:a16="http://schemas.microsoft.com/office/drawing/2014/main" id="{BFB4EC1E-F432-4162-B6C9-B0EECC06A7AF}"/>
                </a:ext>
              </a:extLst>
            </p:cNvPr>
            <p:cNvSpPr/>
            <p:nvPr/>
          </p:nvSpPr>
          <p:spPr>
            <a:xfrm>
              <a:off x="1219200" y="4233332"/>
              <a:ext cx="931862" cy="931333"/>
            </a:xfrm>
            <a:prstGeom prst="ellipse">
              <a:avLst/>
            </a:prstGeom>
            <a:solidFill>
              <a:srgbClr val="7AB4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c)</a:t>
              </a:r>
            </a:p>
          </p:txBody>
        </p:sp>
        <p:sp>
          <p:nvSpPr>
            <p:cNvPr id="37899" name="TextBox 17">
              <a:extLst>
                <a:ext uri="{FF2B5EF4-FFF2-40B4-BE49-F238E27FC236}">
                  <a16:creationId xmlns:a16="http://schemas.microsoft.com/office/drawing/2014/main" id="{73B3E466-A737-4057-B77A-F0E1FDAE4A1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21467" y="4514332"/>
              <a:ext cx="69088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Crushing and chewing food </a:t>
              </a:r>
            </a:p>
          </p:txBody>
        </p:sp>
      </p:grpSp>
      <p:sp>
        <p:nvSpPr>
          <p:cNvPr id="3" name="Oval 2">
            <a:extLst>
              <a:ext uri="{FF2B5EF4-FFF2-40B4-BE49-F238E27FC236}">
                <a16:creationId xmlns:a16="http://schemas.microsoft.com/office/drawing/2014/main" id="{4F3783E9-B9A3-4DE4-A145-9CC24D7A8114}"/>
              </a:ext>
            </a:extLst>
          </p:cNvPr>
          <p:cNvSpPr/>
          <p:nvPr/>
        </p:nvSpPr>
        <p:spPr>
          <a:xfrm>
            <a:off x="881063" y="592138"/>
            <a:ext cx="1116012" cy="1116012"/>
          </a:xfrm>
          <a:prstGeom prst="ellipse">
            <a:avLst/>
          </a:prstGeom>
          <a:solidFill>
            <a:schemeClr val="accent2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spc="-300" dirty="0"/>
              <a:t>9</a:t>
            </a:r>
          </a:p>
        </p:txBody>
      </p:sp>
      <p:pic>
        <p:nvPicPr>
          <p:cNvPr id="37896" name="Picture 4">
            <a:extLst>
              <a:ext uri="{FF2B5EF4-FFF2-40B4-BE49-F238E27FC236}">
                <a16:creationId xmlns:a16="http://schemas.microsoft.com/office/drawing/2014/main" id="{7DAD69DC-91A5-4F75-AA62-5D6E3FFB0D7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5200" y="5087938"/>
            <a:ext cx="2463800" cy="118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Arrow: Right 17">
            <a:extLst>
              <a:ext uri="{FF2B5EF4-FFF2-40B4-BE49-F238E27FC236}">
                <a16:creationId xmlns:a16="http://schemas.microsoft.com/office/drawing/2014/main" id="{261A7F7F-65A8-4A5B-BE95-8C41F576AE66}"/>
              </a:ext>
            </a:extLst>
          </p:cNvPr>
          <p:cNvSpPr/>
          <p:nvPr/>
        </p:nvSpPr>
        <p:spPr>
          <a:xfrm rot="10800000">
            <a:off x="7646022" y="2380629"/>
            <a:ext cx="1438183" cy="302073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924F9097-8220-415A-9185-A323F654EFB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8776"/>
    </mc:Choice>
    <mc:Fallback>
      <p:transition spd="slow" advTm="587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7D61DF-9727-45EC-9335-B0BB27ECB8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Comprehension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FF4DA9-8F18-43BC-8D23-EEF5810771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5811" y="1357791"/>
            <a:ext cx="3801424" cy="42984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9464EA4-20CE-416C-B227-E2C4CAFA49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49787" y="1357791"/>
            <a:ext cx="3648798" cy="4298462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21271A5-9CA2-4597-94A5-CF54A2971C0B}"/>
              </a:ext>
            </a:extLst>
          </p:cNvPr>
          <p:cNvSpPr/>
          <p:nvPr/>
        </p:nvSpPr>
        <p:spPr>
          <a:xfrm>
            <a:off x="701336" y="1287262"/>
            <a:ext cx="7697249" cy="4616388"/>
          </a:xfrm>
          <a:prstGeom prst="rect">
            <a:avLst/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7BBDDA6-FEB8-479B-A152-507473DECDFD}"/>
              </a:ext>
            </a:extLst>
          </p:cNvPr>
          <p:cNvCxnSpPr>
            <a:cxnSpLocks/>
          </p:cNvCxnSpPr>
          <p:nvPr/>
        </p:nvCxnSpPr>
        <p:spPr>
          <a:xfrm>
            <a:off x="4638738" y="1287262"/>
            <a:ext cx="0" cy="4616388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73433D06-9779-4F3F-A769-455601BA2B5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838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8002"/>
    </mc:Choice>
    <mc:Fallback>
      <p:transition spd="slow" advTm="780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11.9|12.2|8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2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1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1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.1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A668E89-7EBF-46BC-97CC-8BA0273F40FB}" vid="{55997E52-F108-4BFE-ADA4-3FDEC1E52D3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10259</TotalTime>
  <Words>323</Words>
  <Application>Microsoft Office PowerPoint</Application>
  <PresentationFormat>On-screen Show (4:3)</PresentationFormat>
  <Paragraphs>79</Paragraphs>
  <Slides>12</Slides>
  <Notes>0</Notes>
  <HiddenSlides>0</HiddenSlides>
  <MMClips>12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SassoonPrimaryInfant</vt:lpstr>
      <vt:lpstr>Sassoon Infant Rg</vt:lpstr>
      <vt:lpstr>Twinkl SemiBold</vt:lpstr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Reading Comprehension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Claire Kerekes</dc:creator>
  <cp:lastModifiedBy>J. West</cp:lastModifiedBy>
  <cp:revision>17</cp:revision>
  <dcterms:created xsi:type="dcterms:W3CDTF">2018-05-02T07:49:51Z</dcterms:created>
  <dcterms:modified xsi:type="dcterms:W3CDTF">2021-02-28T03:30:23Z</dcterms:modified>
</cp:coreProperties>
</file>