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720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299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31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168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318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804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194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560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512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674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767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3/31/2022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606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D35AE2F-5E3A-49D9-8DE1-8A333BA40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alendar on table">
            <a:extLst>
              <a:ext uri="{FF2B5EF4-FFF2-40B4-BE49-F238E27FC236}">
                <a16:creationId xmlns:a16="http://schemas.microsoft.com/office/drawing/2014/main" id="{E6A0B182-330E-41F9-AF15-1308E7101F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r="-1" b="15708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2F9305-A6D1-4C45-99BD-C2ACB0C7A1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Year 2 SATs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829620-DFFC-4BCE-A75C-25D0E19D32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9576" y="4627363"/>
            <a:ext cx="9829800" cy="122529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4000" dirty="0"/>
              <a:t>.</a:t>
            </a:r>
          </a:p>
          <a:p>
            <a:pPr algn="ctr">
              <a:lnSpc>
                <a:spcPct val="100000"/>
              </a:lnSpc>
            </a:pPr>
            <a:endParaRPr lang="en-GB" sz="4000" dirty="0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04D8AD8F-EF7F-481F-B99A-B85138970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79EB4626-023C-436D-9F57-9EB460809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902700 h 5416094"/>
              <a:gd name="connsiteX1" fmla="*/ 902700 w 10515600"/>
              <a:gd name="connsiteY1" fmla="*/ 0 h 5416094"/>
              <a:gd name="connsiteX2" fmla="*/ 1746919 w 10515600"/>
              <a:gd name="connsiteY2" fmla="*/ 0 h 5416094"/>
              <a:gd name="connsiteX3" fmla="*/ 2329833 w 10515600"/>
              <a:gd name="connsiteY3" fmla="*/ 0 h 5416094"/>
              <a:gd name="connsiteX4" fmla="*/ 2825644 w 10515600"/>
              <a:gd name="connsiteY4" fmla="*/ 0 h 5416094"/>
              <a:gd name="connsiteX5" fmla="*/ 3582762 w 10515600"/>
              <a:gd name="connsiteY5" fmla="*/ 0 h 5416094"/>
              <a:gd name="connsiteX6" fmla="*/ 4165675 w 10515600"/>
              <a:gd name="connsiteY6" fmla="*/ 0 h 5416094"/>
              <a:gd name="connsiteX7" fmla="*/ 5009894 w 10515600"/>
              <a:gd name="connsiteY7" fmla="*/ 0 h 5416094"/>
              <a:gd name="connsiteX8" fmla="*/ 5505706 w 10515600"/>
              <a:gd name="connsiteY8" fmla="*/ 0 h 5416094"/>
              <a:gd name="connsiteX9" fmla="*/ 6349925 w 10515600"/>
              <a:gd name="connsiteY9" fmla="*/ 0 h 5416094"/>
              <a:gd name="connsiteX10" fmla="*/ 6758634 w 10515600"/>
              <a:gd name="connsiteY10" fmla="*/ 0 h 5416094"/>
              <a:gd name="connsiteX11" fmla="*/ 7428650 w 10515600"/>
              <a:gd name="connsiteY11" fmla="*/ 0 h 5416094"/>
              <a:gd name="connsiteX12" fmla="*/ 8098665 w 10515600"/>
              <a:gd name="connsiteY12" fmla="*/ 0 h 5416094"/>
              <a:gd name="connsiteX13" fmla="*/ 8681579 w 10515600"/>
              <a:gd name="connsiteY13" fmla="*/ 0 h 5416094"/>
              <a:gd name="connsiteX14" fmla="*/ 9612900 w 10515600"/>
              <a:gd name="connsiteY14" fmla="*/ 0 h 5416094"/>
              <a:gd name="connsiteX15" fmla="*/ 10515600 w 10515600"/>
              <a:gd name="connsiteY15" fmla="*/ 902700 h 5416094"/>
              <a:gd name="connsiteX16" fmla="*/ 10515600 w 10515600"/>
              <a:gd name="connsiteY16" fmla="*/ 1504482 h 5416094"/>
              <a:gd name="connsiteX17" fmla="*/ 10515600 w 10515600"/>
              <a:gd name="connsiteY17" fmla="*/ 2178479 h 5416094"/>
              <a:gd name="connsiteX18" fmla="*/ 10515600 w 10515600"/>
              <a:gd name="connsiteY18" fmla="*/ 2780261 h 5416094"/>
              <a:gd name="connsiteX19" fmla="*/ 10515600 w 10515600"/>
              <a:gd name="connsiteY19" fmla="*/ 3273722 h 5416094"/>
              <a:gd name="connsiteX20" fmla="*/ 10515600 w 10515600"/>
              <a:gd name="connsiteY20" fmla="*/ 3803291 h 5416094"/>
              <a:gd name="connsiteX21" fmla="*/ 10515600 w 10515600"/>
              <a:gd name="connsiteY21" fmla="*/ 4513394 h 5416094"/>
              <a:gd name="connsiteX22" fmla="*/ 9612900 w 10515600"/>
              <a:gd name="connsiteY22" fmla="*/ 5416094 h 5416094"/>
              <a:gd name="connsiteX23" fmla="*/ 9117089 w 10515600"/>
              <a:gd name="connsiteY23" fmla="*/ 5416094 h 5416094"/>
              <a:gd name="connsiteX24" fmla="*/ 8708379 w 10515600"/>
              <a:gd name="connsiteY24" fmla="*/ 5416094 h 5416094"/>
              <a:gd name="connsiteX25" fmla="*/ 8299670 w 10515600"/>
              <a:gd name="connsiteY25" fmla="*/ 5416094 h 5416094"/>
              <a:gd name="connsiteX26" fmla="*/ 7629654 w 10515600"/>
              <a:gd name="connsiteY26" fmla="*/ 5416094 h 5416094"/>
              <a:gd name="connsiteX27" fmla="*/ 7133843 w 10515600"/>
              <a:gd name="connsiteY27" fmla="*/ 5416094 h 5416094"/>
              <a:gd name="connsiteX28" fmla="*/ 6376726 w 10515600"/>
              <a:gd name="connsiteY28" fmla="*/ 5416094 h 5416094"/>
              <a:gd name="connsiteX29" fmla="*/ 5880914 w 10515600"/>
              <a:gd name="connsiteY29" fmla="*/ 5416094 h 5416094"/>
              <a:gd name="connsiteX30" fmla="*/ 5123797 w 10515600"/>
              <a:gd name="connsiteY30" fmla="*/ 5416094 h 5416094"/>
              <a:gd name="connsiteX31" fmla="*/ 4715088 w 10515600"/>
              <a:gd name="connsiteY31" fmla="*/ 5416094 h 5416094"/>
              <a:gd name="connsiteX32" fmla="*/ 3957970 w 10515600"/>
              <a:gd name="connsiteY32" fmla="*/ 5416094 h 5416094"/>
              <a:gd name="connsiteX33" fmla="*/ 3462159 w 10515600"/>
              <a:gd name="connsiteY33" fmla="*/ 5416094 h 5416094"/>
              <a:gd name="connsiteX34" fmla="*/ 3053449 w 10515600"/>
              <a:gd name="connsiteY34" fmla="*/ 5416094 h 5416094"/>
              <a:gd name="connsiteX35" fmla="*/ 2557638 w 10515600"/>
              <a:gd name="connsiteY35" fmla="*/ 5416094 h 5416094"/>
              <a:gd name="connsiteX36" fmla="*/ 1800521 w 10515600"/>
              <a:gd name="connsiteY36" fmla="*/ 5416094 h 5416094"/>
              <a:gd name="connsiteX37" fmla="*/ 902700 w 10515600"/>
              <a:gd name="connsiteY37" fmla="*/ 5416094 h 5416094"/>
              <a:gd name="connsiteX38" fmla="*/ 0 w 10515600"/>
              <a:gd name="connsiteY38" fmla="*/ 4513394 h 5416094"/>
              <a:gd name="connsiteX39" fmla="*/ 0 w 10515600"/>
              <a:gd name="connsiteY39" fmla="*/ 3911612 h 5416094"/>
              <a:gd name="connsiteX40" fmla="*/ 0 w 10515600"/>
              <a:gd name="connsiteY40" fmla="*/ 3309829 h 5416094"/>
              <a:gd name="connsiteX41" fmla="*/ 0 w 10515600"/>
              <a:gd name="connsiteY41" fmla="*/ 2780261 h 5416094"/>
              <a:gd name="connsiteX42" fmla="*/ 0 w 10515600"/>
              <a:gd name="connsiteY42" fmla="*/ 2106265 h 5416094"/>
              <a:gd name="connsiteX43" fmla="*/ 0 w 10515600"/>
              <a:gd name="connsiteY43" fmla="*/ 1504482 h 5416094"/>
              <a:gd name="connsiteX44" fmla="*/ 0 w 10515600"/>
              <a:gd name="connsiteY44" fmla="*/ 90270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0515600" h="5416094" extrusionOk="0">
                <a:moveTo>
                  <a:pt x="0" y="902700"/>
                </a:moveTo>
                <a:cubicBezTo>
                  <a:pt x="-57306" y="368805"/>
                  <a:pt x="305054" y="37193"/>
                  <a:pt x="902700" y="0"/>
                </a:cubicBezTo>
                <a:cubicBezTo>
                  <a:pt x="1280419" y="-35006"/>
                  <a:pt x="1407743" y="-35339"/>
                  <a:pt x="1746919" y="0"/>
                </a:cubicBezTo>
                <a:cubicBezTo>
                  <a:pt x="2086095" y="35339"/>
                  <a:pt x="2146539" y="-12333"/>
                  <a:pt x="2329833" y="0"/>
                </a:cubicBezTo>
                <a:cubicBezTo>
                  <a:pt x="2513127" y="12333"/>
                  <a:pt x="2706706" y="12952"/>
                  <a:pt x="2825644" y="0"/>
                </a:cubicBezTo>
                <a:cubicBezTo>
                  <a:pt x="2944582" y="-12952"/>
                  <a:pt x="3420817" y="-27100"/>
                  <a:pt x="3582762" y="0"/>
                </a:cubicBezTo>
                <a:cubicBezTo>
                  <a:pt x="3744707" y="27100"/>
                  <a:pt x="4023584" y="-9167"/>
                  <a:pt x="4165675" y="0"/>
                </a:cubicBezTo>
                <a:cubicBezTo>
                  <a:pt x="4307766" y="9167"/>
                  <a:pt x="4770188" y="27031"/>
                  <a:pt x="5009894" y="0"/>
                </a:cubicBezTo>
                <a:cubicBezTo>
                  <a:pt x="5249600" y="-27031"/>
                  <a:pt x="5349881" y="-194"/>
                  <a:pt x="5505706" y="0"/>
                </a:cubicBezTo>
                <a:cubicBezTo>
                  <a:pt x="5661531" y="194"/>
                  <a:pt x="6129254" y="-29363"/>
                  <a:pt x="6349925" y="0"/>
                </a:cubicBezTo>
                <a:cubicBezTo>
                  <a:pt x="6570596" y="29363"/>
                  <a:pt x="6581199" y="-14617"/>
                  <a:pt x="6758634" y="0"/>
                </a:cubicBezTo>
                <a:cubicBezTo>
                  <a:pt x="6936069" y="14617"/>
                  <a:pt x="7246491" y="25675"/>
                  <a:pt x="7428650" y="0"/>
                </a:cubicBezTo>
                <a:cubicBezTo>
                  <a:pt x="7610809" y="-25675"/>
                  <a:pt x="7825190" y="-17078"/>
                  <a:pt x="8098665" y="0"/>
                </a:cubicBezTo>
                <a:cubicBezTo>
                  <a:pt x="8372141" y="17078"/>
                  <a:pt x="8559625" y="-21568"/>
                  <a:pt x="8681579" y="0"/>
                </a:cubicBezTo>
                <a:cubicBezTo>
                  <a:pt x="8803533" y="21568"/>
                  <a:pt x="9307226" y="-46066"/>
                  <a:pt x="9612900" y="0"/>
                </a:cubicBezTo>
                <a:cubicBezTo>
                  <a:pt x="10119954" y="-10560"/>
                  <a:pt x="10418674" y="366684"/>
                  <a:pt x="10515600" y="902700"/>
                </a:cubicBezTo>
                <a:cubicBezTo>
                  <a:pt x="10494548" y="1140809"/>
                  <a:pt x="10524881" y="1252168"/>
                  <a:pt x="10515600" y="1504482"/>
                </a:cubicBezTo>
                <a:cubicBezTo>
                  <a:pt x="10506319" y="1756796"/>
                  <a:pt x="10494309" y="1995078"/>
                  <a:pt x="10515600" y="2178479"/>
                </a:cubicBezTo>
                <a:cubicBezTo>
                  <a:pt x="10536891" y="2361880"/>
                  <a:pt x="10522845" y="2487483"/>
                  <a:pt x="10515600" y="2780261"/>
                </a:cubicBezTo>
                <a:cubicBezTo>
                  <a:pt x="10508355" y="3073039"/>
                  <a:pt x="10533694" y="3138252"/>
                  <a:pt x="10515600" y="3273722"/>
                </a:cubicBezTo>
                <a:cubicBezTo>
                  <a:pt x="10497506" y="3409192"/>
                  <a:pt x="10514952" y="3569910"/>
                  <a:pt x="10515600" y="3803291"/>
                </a:cubicBezTo>
                <a:cubicBezTo>
                  <a:pt x="10516248" y="4036672"/>
                  <a:pt x="10499126" y="4317688"/>
                  <a:pt x="10515600" y="4513394"/>
                </a:cubicBezTo>
                <a:cubicBezTo>
                  <a:pt x="10585499" y="4997151"/>
                  <a:pt x="10115437" y="5453981"/>
                  <a:pt x="9612900" y="5416094"/>
                </a:cubicBezTo>
                <a:cubicBezTo>
                  <a:pt x="9473271" y="5418358"/>
                  <a:pt x="9316384" y="5423764"/>
                  <a:pt x="9117089" y="5416094"/>
                </a:cubicBezTo>
                <a:cubicBezTo>
                  <a:pt x="8917794" y="5408424"/>
                  <a:pt x="8902141" y="5433256"/>
                  <a:pt x="8708379" y="5416094"/>
                </a:cubicBezTo>
                <a:cubicBezTo>
                  <a:pt x="8514617" y="5398933"/>
                  <a:pt x="8454700" y="5422387"/>
                  <a:pt x="8299670" y="5416094"/>
                </a:cubicBezTo>
                <a:cubicBezTo>
                  <a:pt x="8144640" y="5409801"/>
                  <a:pt x="7907022" y="5398388"/>
                  <a:pt x="7629654" y="5416094"/>
                </a:cubicBezTo>
                <a:cubicBezTo>
                  <a:pt x="7352286" y="5433800"/>
                  <a:pt x="7244777" y="5409877"/>
                  <a:pt x="7133843" y="5416094"/>
                </a:cubicBezTo>
                <a:cubicBezTo>
                  <a:pt x="7022909" y="5422311"/>
                  <a:pt x="6748865" y="5379753"/>
                  <a:pt x="6376726" y="5416094"/>
                </a:cubicBezTo>
                <a:cubicBezTo>
                  <a:pt x="6004587" y="5452435"/>
                  <a:pt x="5991442" y="5438860"/>
                  <a:pt x="5880914" y="5416094"/>
                </a:cubicBezTo>
                <a:cubicBezTo>
                  <a:pt x="5770386" y="5393328"/>
                  <a:pt x="5294303" y="5440618"/>
                  <a:pt x="5123797" y="5416094"/>
                </a:cubicBezTo>
                <a:cubicBezTo>
                  <a:pt x="4953291" y="5391570"/>
                  <a:pt x="4828705" y="5430421"/>
                  <a:pt x="4715088" y="5416094"/>
                </a:cubicBezTo>
                <a:cubicBezTo>
                  <a:pt x="4601471" y="5401767"/>
                  <a:pt x="4227806" y="5381491"/>
                  <a:pt x="3957970" y="5416094"/>
                </a:cubicBezTo>
                <a:cubicBezTo>
                  <a:pt x="3688134" y="5450697"/>
                  <a:pt x="3670638" y="5425309"/>
                  <a:pt x="3462159" y="5416094"/>
                </a:cubicBezTo>
                <a:cubicBezTo>
                  <a:pt x="3253680" y="5406879"/>
                  <a:pt x="3167443" y="5432031"/>
                  <a:pt x="3053449" y="5416094"/>
                </a:cubicBezTo>
                <a:cubicBezTo>
                  <a:pt x="2939455" y="5400158"/>
                  <a:pt x="2701485" y="5433995"/>
                  <a:pt x="2557638" y="5416094"/>
                </a:cubicBezTo>
                <a:cubicBezTo>
                  <a:pt x="2413791" y="5398193"/>
                  <a:pt x="2168647" y="5424510"/>
                  <a:pt x="1800521" y="5416094"/>
                </a:cubicBezTo>
                <a:cubicBezTo>
                  <a:pt x="1432395" y="5407678"/>
                  <a:pt x="1261364" y="5454497"/>
                  <a:pt x="902700" y="5416094"/>
                </a:cubicBezTo>
                <a:cubicBezTo>
                  <a:pt x="519468" y="5419760"/>
                  <a:pt x="63003" y="5077223"/>
                  <a:pt x="0" y="4513394"/>
                </a:cubicBezTo>
                <a:cubicBezTo>
                  <a:pt x="-20265" y="4243495"/>
                  <a:pt x="27650" y="4053844"/>
                  <a:pt x="0" y="3911612"/>
                </a:cubicBezTo>
                <a:cubicBezTo>
                  <a:pt x="-27650" y="3769380"/>
                  <a:pt x="24988" y="3469350"/>
                  <a:pt x="0" y="3309829"/>
                </a:cubicBezTo>
                <a:cubicBezTo>
                  <a:pt x="-24988" y="3150308"/>
                  <a:pt x="-16973" y="2933511"/>
                  <a:pt x="0" y="2780261"/>
                </a:cubicBezTo>
                <a:cubicBezTo>
                  <a:pt x="16973" y="2627011"/>
                  <a:pt x="-11552" y="2315258"/>
                  <a:pt x="0" y="2106265"/>
                </a:cubicBezTo>
                <a:cubicBezTo>
                  <a:pt x="11552" y="1897272"/>
                  <a:pt x="-9167" y="1726905"/>
                  <a:pt x="0" y="1504482"/>
                </a:cubicBezTo>
                <a:cubicBezTo>
                  <a:pt x="9167" y="1282059"/>
                  <a:pt x="10972" y="1160784"/>
                  <a:pt x="0" y="902700"/>
                </a:cubicBezTo>
                <a:close/>
              </a:path>
            </a:pathLst>
          </a:custGeom>
          <a:noFill/>
          <a:ln w="60325" cap="rnd">
            <a:solidFill>
              <a:schemeClr val="tx1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7259D9-16AD-4936-90EB-438DFD1501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938" y="4627363"/>
            <a:ext cx="5670957" cy="128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0683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9E2CF-AF46-4F9C-A0BD-539107B64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not panic!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DED54-8DB2-4DE9-AEF0-A576FDB5C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We do not want anybody worrying about these assessments. </a:t>
            </a:r>
          </a:p>
          <a:p>
            <a:r>
              <a:rPr lang="en-GB" sz="4000" dirty="0"/>
              <a:t>It is really important that the children do not worry about these assessments too. They will perform so much better without any worry/anxiety or stress. </a:t>
            </a:r>
          </a:p>
          <a:p>
            <a:r>
              <a:rPr lang="en-GB" sz="4000" dirty="0"/>
              <a:t>Their best is good enough. Teacher assessment will count for more than the assessments – these tests are just to validate our teacher judgements. </a:t>
            </a:r>
          </a:p>
        </p:txBody>
      </p:sp>
    </p:spTree>
    <p:extLst>
      <p:ext uri="{BB962C8B-B14F-4D97-AF65-F5344CB8AC3E}">
        <p14:creationId xmlns:p14="http://schemas.microsoft.com/office/powerpoint/2010/main" val="4279149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21804-98E5-4EF3-919F-CB42E23FB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When, what and how?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2BA65-8293-41C7-9228-9B7FDD2515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/>
              <a:t>SATs will take place in May</a:t>
            </a:r>
          </a:p>
          <a:p>
            <a:r>
              <a:rPr lang="en-GB" sz="4000" dirty="0"/>
              <a:t>They will be carried out as a class or in </a:t>
            </a:r>
            <a:r>
              <a:rPr lang="en-GB" sz="4000" u="sng" dirty="0"/>
              <a:t>small</a:t>
            </a:r>
            <a:r>
              <a:rPr lang="en-GB" sz="4000" dirty="0"/>
              <a:t> groups with an adult close by. </a:t>
            </a:r>
          </a:p>
          <a:p>
            <a:r>
              <a:rPr lang="en-GB" sz="4000" dirty="0"/>
              <a:t>They are </a:t>
            </a:r>
            <a:r>
              <a:rPr lang="en-GB" sz="4000" b="1" u="sng" dirty="0"/>
              <a:t>NOT</a:t>
            </a:r>
            <a:r>
              <a:rPr lang="en-GB" sz="4000" dirty="0"/>
              <a:t> timed.</a:t>
            </a:r>
          </a:p>
          <a:p>
            <a:r>
              <a:rPr lang="en-GB" sz="4000" dirty="0"/>
              <a:t>4 assessment papers in total…</a:t>
            </a:r>
          </a:p>
        </p:txBody>
      </p:sp>
    </p:spTree>
    <p:extLst>
      <p:ext uri="{BB962C8B-B14F-4D97-AF65-F5344CB8AC3E}">
        <p14:creationId xmlns:p14="http://schemas.microsoft.com/office/powerpoint/2010/main" val="3098503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B8E92-361D-4B42-BA99-197BCC3C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8B71C-307C-4FFB-9041-1CAF7365D5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600" u="sng" dirty="0"/>
              <a:t>Arithmetic Paper </a:t>
            </a:r>
          </a:p>
          <a:p>
            <a:pPr lvl="1"/>
            <a:r>
              <a:rPr lang="en-GB" sz="3200" dirty="0"/>
              <a:t>20 questions</a:t>
            </a:r>
          </a:p>
          <a:p>
            <a:pPr lvl="1"/>
            <a:r>
              <a:rPr lang="en-GB" sz="3200" dirty="0"/>
              <a:t>Covers addition, subtraction, multiplication, division and fractions</a:t>
            </a:r>
          </a:p>
          <a:p>
            <a:r>
              <a:rPr lang="en-GB" sz="3600" u="sng" dirty="0"/>
              <a:t>Reasoning Paper</a:t>
            </a:r>
          </a:p>
          <a:p>
            <a:pPr lvl="1"/>
            <a:r>
              <a:rPr lang="en-GB" sz="3200" dirty="0"/>
              <a:t>Between 30/35 worded/problem solving questions</a:t>
            </a:r>
          </a:p>
          <a:p>
            <a:pPr lvl="1"/>
            <a:r>
              <a:rPr lang="en-GB" sz="3200" dirty="0"/>
              <a:t>Selection of questions covering all elements of the Year 2 mathematics curriculum</a:t>
            </a:r>
          </a:p>
          <a:p>
            <a:pPr lvl="1"/>
            <a:r>
              <a:rPr lang="en-GB" sz="3200" dirty="0"/>
              <a:t>Questions can be read to them (except key mathematical vocabulary)</a:t>
            </a:r>
          </a:p>
          <a:p>
            <a:pPr lvl="1"/>
            <a:r>
              <a:rPr lang="en-GB" sz="3200" dirty="0"/>
              <a:t>The paper starts off with 5 questions that are verbally read by the teacher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720A7A-8946-433E-B335-A7B27948252C}"/>
              </a:ext>
            </a:extLst>
          </p:cNvPr>
          <p:cNvSpPr txBox="1"/>
          <p:nvPr/>
        </p:nvSpPr>
        <p:spPr>
          <a:xfrm>
            <a:off x="8810171" y="2365829"/>
            <a:ext cx="2859315" cy="1569660"/>
          </a:xfrm>
          <a:prstGeom prst="rect">
            <a:avLst/>
          </a:prstGeom>
          <a:noFill/>
          <a:ln w="57150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10 minutes… </a:t>
            </a:r>
          </a:p>
          <a:p>
            <a:pPr algn="ctr"/>
            <a:r>
              <a:rPr lang="en-GB" sz="3200" dirty="0">
                <a:latin typeface="+mj-lt"/>
              </a:rPr>
              <a:t>Have a look at the samples</a:t>
            </a:r>
          </a:p>
        </p:txBody>
      </p:sp>
    </p:spTree>
    <p:extLst>
      <p:ext uri="{BB962C8B-B14F-4D97-AF65-F5344CB8AC3E}">
        <p14:creationId xmlns:p14="http://schemas.microsoft.com/office/powerpoint/2010/main" val="1859499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74197-1052-4370-9E39-C6DD018FC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Arithmetic Paper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A5E478-861D-4EA2-BEC4-55DB64EEC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95727">
            <a:off x="4125939" y="2093084"/>
            <a:ext cx="3243149" cy="20292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907DAB-290D-4E3E-A48E-0053F4CDC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4426" y="2414383"/>
            <a:ext cx="3241324" cy="20292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49F9C8-A4F9-4F58-A84A-F94F3E7952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8611" y="109341"/>
            <a:ext cx="3555321" cy="22051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ED4DD3-8A08-44CB-B6EA-EB7CF6BC29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2719" y="4524712"/>
            <a:ext cx="3555323" cy="22239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D34321-6D86-4F03-83AF-6F8F963A72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88120">
            <a:off x="296544" y="4273301"/>
            <a:ext cx="3555322" cy="22239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0BF5E9E-1CB5-4E81-B886-043B45A62A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278" y="1916236"/>
            <a:ext cx="3555322" cy="22239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7CFA41D-091B-435D-BF28-25CBE8ED96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878159">
            <a:off x="8263007" y="4118374"/>
            <a:ext cx="3555322" cy="221708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91083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EDC6F-8F37-4B5C-BD50-1A2175703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Reasoning Paper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C5DB5D-D7C1-4287-9696-84B8F337B2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0509" y="250383"/>
            <a:ext cx="4408715" cy="39685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84A85F-E053-4112-ADFE-2F440DD2FE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550" y="1554843"/>
            <a:ext cx="3531054" cy="33898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5C5086-31A5-4FA7-9FEF-503DEEDBA0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5748" y="4333667"/>
            <a:ext cx="3693660" cy="24241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434E776-4CAD-4EB5-812F-4C9B2DDE01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9254" y="1427708"/>
            <a:ext cx="3006679" cy="31956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93E43F-F0B5-4A6A-B17C-9B688AB777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1118" y="4701044"/>
            <a:ext cx="3282950" cy="196977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8202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5AF61-1917-4E63-A9AA-284EB9AB6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74B7F-64B3-4D7B-B13F-0F5CDFA9BB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600" u="sng" dirty="0"/>
              <a:t>Reading Paper 1</a:t>
            </a:r>
          </a:p>
          <a:p>
            <a:pPr lvl="1"/>
            <a:r>
              <a:rPr lang="en-GB" sz="3200" dirty="0"/>
              <a:t>20 questions</a:t>
            </a:r>
          </a:p>
          <a:p>
            <a:pPr lvl="1"/>
            <a:r>
              <a:rPr lang="en-GB" sz="3200" dirty="0"/>
              <a:t>2/3 texts broken into short passages (fiction, non-fiction, poetry)</a:t>
            </a:r>
          </a:p>
          <a:p>
            <a:pPr lvl="1"/>
            <a:r>
              <a:rPr lang="en-GB" sz="3200" dirty="0"/>
              <a:t>Retrieval, prediction, inference, sequencing, vocabulary</a:t>
            </a:r>
          </a:p>
          <a:p>
            <a:r>
              <a:rPr lang="en-GB" sz="3600" u="sng" dirty="0"/>
              <a:t>Reading Paper 2</a:t>
            </a:r>
          </a:p>
          <a:p>
            <a:pPr lvl="1"/>
            <a:r>
              <a:rPr lang="en-GB" sz="3200" dirty="0"/>
              <a:t>A reading booklet and answer booklet </a:t>
            </a:r>
          </a:p>
          <a:p>
            <a:pPr lvl="1"/>
            <a:r>
              <a:rPr lang="en-GB" sz="3200" dirty="0"/>
              <a:t>Around 20 questions</a:t>
            </a:r>
          </a:p>
          <a:p>
            <a:pPr lvl="1"/>
            <a:r>
              <a:rPr lang="en-GB" sz="3200" dirty="0"/>
              <a:t>Retrieval, prediction, inference, sequencing</a:t>
            </a:r>
            <a:r>
              <a:rPr lang="en-GB" sz="3200"/>
              <a:t>, vocabulary</a:t>
            </a:r>
            <a:endParaRPr lang="en-GB" sz="3200" dirty="0"/>
          </a:p>
          <a:p>
            <a:pPr lvl="1"/>
            <a:endParaRPr lang="en-GB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DC4E0C-8FCA-4F41-A5CA-0CAC0F403FC9}"/>
              </a:ext>
            </a:extLst>
          </p:cNvPr>
          <p:cNvSpPr txBox="1"/>
          <p:nvPr/>
        </p:nvSpPr>
        <p:spPr>
          <a:xfrm>
            <a:off x="8810171" y="2365829"/>
            <a:ext cx="2859315" cy="1569660"/>
          </a:xfrm>
          <a:prstGeom prst="rect">
            <a:avLst/>
          </a:prstGeom>
          <a:noFill/>
          <a:ln w="57150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10 minutes… </a:t>
            </a:r>
          </a:p>
          <a:p>
            <a:pPr algn="ctr"/>
            <a:r>
              <a:rPr lang="en-GB" sz="3200" dirty="0">
                <a:latin typeface="+mj-lt"/>
              </a:rPr>
              <a:t>Have a look at the samples</a:t>
            </a:r>
          </a:p>
        </p:txBody>
      </p:sp>
    </p:spTree>
    <p:extLst>
      <p:ext uri="{BB962C8B-B14F-4D97-AF65-F5344CB8AC3E}">
        <p14:creationId xmlns:p14="http://schemas.microsoft.com/office/powerpoint/2010/main" val="2597882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EDC6F-8F37-4B5C-BD50-1A2175703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Paper 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4DC0DE-45C1-42CB-A715-438C79FE2A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858" y="2021794"/>
            <a:ext cx="5915025" cy="13049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078FF9-18FF-44D0-AEE8-4131C8E52B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1547" y="314325"/>
            <a:ext cx="4819650" cy="27527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61BF89F-E689-44A1-BB36-48E86F8956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09136">
            <a:off x="295126" y="3669394"/>
            <a:ext cx="5838825" cy="10287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BC3849A-BF32-477C-BBDD-9BCCB96302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8276" y="3531282"/>
            <a:ext cx="5867400" cy="12668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33D5034-6023-4981-87AF-72B89B8312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538" y="4355491"/>
            <a:ext cx="3677490" cy="228321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08713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EF4DC-DEF9-461C-B979-5077CBC80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Paper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5ADAB0-8332-498C-AADB-A3E9BD7A4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1725" y="365125"/>
            <a:ext cx="3368592" cy="31685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D2CCCB-1FC0-40CC-9292-218D72A0D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039" y="1949403"/>
            <a:ext cx="6057900" cy="16097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D7D21B-26A6-4B00-9AD6-7D8A84831F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07092">
            <a:off x="363643" y="4126113"/>
            <a:ext cx="5160545" cy="17284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E607FD-314E-4240-8886-646C0013A9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2622" y="3709643"/>
            <a:ext cx="2431904" cy="28963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0431EDA-0BC9-4792-8BED-600755FFAC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8006" y="3783827"/>
            <a:ext cx="3916029" cy="27479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81847344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AnalogousFromLightSeedLeftStep">
      <a:dk1>
        <a:srgbClr val="000000"/>
      </a:dk1>
      <a:lt1>
        <a:srgbClr val="FFFFFF"/>
      </a:lt1>
      <a:dk2>
        <a:srgbClr val="412425"/>
      </a:dk2>
      <a:lt2>
        <a:srgbClr val="E8E2E4"/>
      </a:lt2>
      <a:accent1>
        <a:srgbClr val="80AA9F"/>
      </a:accent1>
      <a:accent2>
        <a:srgbClr val="75AC87"/>
      </a:accent2>
      <a:accent3>
        <a:srgbClr val="86AB81"/>
      </a:accent3>
      <a:accent4>
        <a:srgbClr val="90AA74"/>
      </a:accent4>
      <a:accent5>
        <a:srgbClr val="A1A47C"/>
      </a:accent5>
      <a:accent6>
        <a:srgbClr val="B29F7A"/>
      </a:accent6>
      <a:hlink>
        <a:srgbClr val="AE697C"/>
      </a:hlink>
      <a:folHlink>
        <a:srgbClr val="7F7F7F"/>
      </a:folHlink>
    </a:clrScheme>
    <a:fontScheme name="Custom 2">
      <a:majorFont>
        <a:latin typeface="Modern Love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4642</TotalTime>
  <Words>256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Modern Love</vt:lpstr>
      <vt:lpstr>The Hand</vt:lpstr>
      <vt:lpstr>SketchyVTI</vt:lpstr>
      <vt:lpstr>Year 2 SATs Meeting</vt:lpstr>
      <vt:lpstr>Do not panic!</vt:lpstr>
      <vt:lpstr>When, what and how?</vt:lpstr>
      <vt:lpstr>Maths…</vt:lpstr>
      <vt:lpstr>Arithmetic Paper</vt:lpstr>
      <vt:lpstr>Reasoning Paper</vt:lpstr>
      <vt:lpstr>Reading…</vt:lpstr>
      <vt:lpstr>Reading Paper 1</vt:lpstr>
      <vt:lpstr>Reading Paper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SATs Meeting</dc:title>
  <dc:creator>Rebecca Smallshaw</dc:creator>
  <cp:lastModifiedBy>A Whittall</cp:lastModifiedBy>
  <cp:revision>6</cp:revision>
  <dcterms:created xsi:type="dcterms:W3CDTF">2022-01-30T16:07:03Z</dcterms:created>
  <dcterms:modified xsi:type="dcterms:W3CDTF">2022-03-31T10:17:10Z</dcterms:modified>
</cp:coreProperties>
</file>