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5"/>
  </p:handoutMasterIdLst>
  <p:sldIdLst>
    <p:sldId id="263" r:id="rId2"/>
    <p:sldId id="264" r:id="rId3"/>
    <p:sldId id="268" r:id="rId4"/>
    <p:sldId id="270" r:id="rId5"/>
    <p:sldId id="271" r:id="rId6"/>
    <p:sldId id="272" r:id="rId7"/>
    <p:sldId id="273" r:id="rId8"/>
    <p:sldId id="274" r:id="rId9"/>
    <p:sldId id="275" r:id="rId10"/>
    <p:sldId id="276" r:id="rId11"/>
    <p:sldId id="294" r:id="rId12"/>
    <p:sldId id="277" r:id="rId13"/>
    <p:sldId id="278" r:id="rId14"/>
    <p:sldId id="279" r:id="rId15"/>
    <p:sldId id="280" r:id="rId16"/>
    <p:sldId id="281" r:id="rId17"/>
    <p:sldId id="282" r:id="rId18"/>
    <p:sldId id="284" r:id="rId19"/>
    <p:sldId id="285" r:id="rId20"/>
    <p:sldId id="290" r:id="rId21"/>
    <p:sldId id="292" r:id="rId22"/>
    <p:sldId id="286" r:id="rId23"/>
    <p:sldId id="289" r:id="rId24"/>
  </p:sldIdLst>
  <p:sldSz cx="9144000" cy="6858000" type="screen4x3"/>
  <p:notesSz cx="6858000" cy="9144000"/>
  <p:embeddedFontLst>
    <p:embeddedFont>
      <p:font typeface="BPreplay" panose="02000503000000020004" pitchFamily="2" charset="0"/>
      <p:regular r:id="rId26"/>
      <p:bold r:id="rId27"/>
      <p:italic r:id="rId28"/>
      <p:boldItalic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Sassoon Infant Md" panose="02000603050000020003" pitchFamily="2" charset="0"/>
      <p:regular r:id="rId34"/>
    </p:embeddedFont>
    <p:embeddedFont>
      <p:font typeface="Sassoon Infant Rg" panose="02000803050000020003" pitchFamily="2" charset="0"/>
      <p:regular r:id="rId35"/>
      <p:bold r:id="rId36"/>
      <p:italic r:id="rId37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orient="horz" pos="3997">
          <p15:clr>
            <a:srgbClr val="A4A3A4"/>
          </p15:clr>
        </p15:guide>
        <p15:guide id="3" orient="horz" pos="323">
          <p15:clr>
            <a:srgbClr val="A4A3A4"/>
          </p15:clr>
        </p15:guide>
        <p15:guide id="4" orient="horz" pos="459">
          <p15:clr>
            <a:srgbClr val="A4A3A4"/>
          </p15:clr>
        </p15:guide>
        <p15:guide id="5" orient="horz" pos="3838">
          <p15:clr>
            <a:srgbClr val="A4A3A4"/>
          </p15:clr>
        </p15:guide>
        <p15:guide id="6" pos="2880">
          <p15:clr>
            <a:srgbClr val="A4A3A4"/>
          </p15:clr>
        </p15:guide>
        <p15:guide id="7" pos="317">
          <p15:clr>
            <a:srgbClr val="A4A3A4"/>
          </p15:clr>
        </p15:guide>
        <p15:guide id="8" pos="5443">
          <p15:clr>
            <a:srgbClr val="A4A3A4"/>
          </p15:clr>
        </p15:guide>
        <p15:guide id="9" pos="476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CFF1FB"/>
    <a:srgbClr val="C4E59F"/>
    <a:srgbClr val="D2ECB6"/>
    <a:srgbClr val="EBE7D3"/>
    <a:srgbClr val="BED4AE"/>
    <a:srgbClr val="F6EBDE"/>
    <a:srgbClr val="ECD6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93" autoAdjust="0"/>
    <p:restoredTop sz="94660"/>
  </p:normalViewPr>
  <p:slideViewPr>
    <p:cSldViewPr snapToGrid="0">
      <p:cViewPr varScale="1">
        <p:scale>
          <a:sx n="127" d="100"/>
          <a:sy n="127" d="100"/>
        </p:scale>
        <p:origin x="1176" y="184"/>
      </p:cViewPr>
      <p:guideLst>
        <p:guide orient="horz" pos="2160"/>
        <p:guide orient="horz" pos="3997"/>
        <p:guide orient="horz" pos="323"/>
        <p:guide orient="horz" pos="459"/>
        <p:guide orient="horz" pos="3838"/>
        <p:guide pos="2880"/>
        <p:guide pos="317"/>
        <p:guide pos="5443"/>
        <p:guide pos="476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7.fntdata"/><Relationship Id="rId37" Type="http://schemas.openxmlformats.org/officeDocument/2006/relationships/font" Target="fonts/font12.fntdata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font" Target="fonts/font11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font" Target="fonts/font10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496AA77C-25EE-491D-8ED9-F8F4C1D98A8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45448DB-F5A6-4FE3-8E8B-9EC5F7ED558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0539222-B5D4-47E2-9C24-DC25B9E60365}" type="datetimeFigureOut">
              <a:rPr lang="en-GB"/>
              <a:pPr>
                <a:defRPr/>
              </a:pPr>
              <a:t>09/01/2021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1FC56D1-14D3-4527-9BB5-A7E1F50E4EA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3D50AE9-B7AA-41F7-A259-399BF7D59E3F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DD3F049F-4DFB-473D-AC2A-AA0B66DE35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4BC1269-BBCA-4175-996A-D2677CF5E069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583AF1FF-C036-4386-BB2A-D5384AD931F2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32644160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6F8317D9-E6FB-48E8-B185-7DB57F868CF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5" name="Picture 14">
            <a:extLst>
              <a:ext uri="{FF2B5EF4-FFF2-40B4-BE49-F238E27FC236}">
                <a16:creationId xmlns:a16="http://schemas.microsoft.com/office/drawing/2014/main" id="{B718DAE8-A633-45FA-90A7-10498062246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86775" y="6700838"/>
            <a:ext cx="585788" cy="85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37385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4">
            <a:extLst>
              <a:ext uri="{FF2B5EF4-FFF2-40B4-BE49-F238E27FC236}">
                <a16:creationId xmlns:a16="http://schemas.microsoft.com/office/drawing/2014/main" id="{B286DE4B-3F5F-459B-B878-051542C1F2B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Sassoon Infant Md" panose="02000603050000020003" pitchFamily="50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Sassoon Infant Rg" panose="02000503030000020003" pitchFamily="50" charset="0"/>
                <a:ea typeface="Sassoon Infant Rg" panose="02000503030000020003" pitchFamily="50" charset="0"/>
              </a:defRPr>
            </a:lvl1pPr>
            <a:lvl2pPr>
              <a:defRPr sz="1600">
                <a:latin typeface="Sassoon Infant Rg" panose="02000503030000020003" pitchFamily="50" charset="0"/>
                <a:ea typeface="Sassoon Infant Rg" panose="02000503030000020003" pitchFamily="50" charset="0"/>
              </a:defRPr>
            </a:lvl2pPr>
            <a:lvl3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3pPr>
            <a:lvl4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4pPr>
            <a:lvl5pPr>
              <a:defRPr sz="1400">
                <a:latin typeface="Sassoon Infant Rg" panose="02000503030000020003" pitchFamily="50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34839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BPreplay" panose="02000503000000020004" pitchFamily="50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849412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370426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>
            <a:extLst>
              <a:ext uri="{FF2B5EF4-FFF2-40B4-BE49-F238E27FC236}">
                <a16:creationId xmlns:a16="http://schemas.microsoft.com/office/drawing/2014/main" id="{BB79394E-04ED-4724-92CC-DB5E271CCDC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72777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03D5A0E9-EF41-4681-AF6D-056274E407D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849B27B9-212F-46FA-A25F-EC4B206FEBF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3" r:id="rId1"/>
    <p:sldLayoutId id="2147483714" r:id="rId2"/>
    <p:sldLayoutId id="2147483715" r:id="rId3"/>
    <p:sldLayoutId id="2147483711" r:id="rId4"/>
    <p:sldLayoutId id="2147483712" r:id="rId5"/>
    <p:sldLayoutId id="2147483716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Sassoon Infant Md" panose="02000603050000020003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Sassoon Infant Rg" panose="02000503030000020003" pitchFamily="50" charset="0"/>
          <a:ea typeface="Sassoon Infant Rg" panose="02000503030000020003" pitchFamily="50" charset="0"/>
          <a:cs typeface="Sassoon Infant Rg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3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7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6.pn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3.pn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22.pn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25.png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9.png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28.png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3.pn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3.pn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13" Type="http://schemas.openxmlformats.org/officeDocument/2006/relationships/image" Target="../media/image4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6.png"/><Relationship Id="rId12" Type="http://schemas.openxmlformats.org/officeDocument/2006/relationships/image" Target="../media/image41.png"/><Relationship Id="rId17" Type="http://schemas.openxmlformats.org/officeDocument/2006/relationships/image" Target="../media/image3.png"/><Relationship Id="rId2" Type="http://schemas.openxmlformats.org/officeDocument/2006/relationships/audio" Target="../media/media12.m4a"/><Relationship Id="rId16" Type="http://schemas.openxmlformats.org/officeDocument/2006/relationships/image" Target="../media/image45.png"/><Relationship Id="rId1" Type="http://schemas.microsoft.com/office/2007/relationships/media" Target="../media/media12.m4a"/><Relationship Id="rId6" Type="http://schemas.openxmlformats.org/officeDocument/2006/relationships/image" Target="../media/image35.png"/><Relationship Id="rId11" Type="http://schemas.openxmlformats.org/officeDocument/2006/relationships/image" Target="../media/image40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39.png"/><Relationship Id="rId4" Type="http://schemas.openxmlformats.org/officeDocument/2006/relationships/image" Target="../media/image33.png"/><Relationship Id="rId9" Type="http://schemas.openxmlformats.org/officeDocument/2006/relationships/image" Target="../media/image38.png"/><Relationship Id="rId14" Type="http://schemas.openxmlformats.org/officeDocument/2006/relationships/image" Target="../media/image43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3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5.png"/><Relationship Id="rId12" Type="http://schemas.openxmlformats.org/officeDocument/2006/relationships/image" Target="../media/image36.png"/><Relationship Id="rId17" Type="http://schemas.openxmlformats.org/officeDocument/2006/relationships/image" Target="../media/image3.png"/><Relationship Id="rId2" Type="http://schemas.openxmlformats.org/officeDocument/2006/relationships/audio" Target="../media/media13.m4a"/><Relationship Id="rId16" Type="http://schemas.openxmlformats.org/officeDocument/2006/relationships/image" Target="../media/image45.png"/><Relationship Id="rId1" Type="http://schemas.microsoft.com/office/2007/relationships/media" Target="../media/media13.m4a"/><Relationship Id="rId6" Type="http://schemas.openxmlformats.org/officeDocument/2006/relationships/image" Target="../media/image39.png"/><Relationship Id="rId11" Type="http://schemas.openxmlformats.org/officeDocument/2006/relationships/image" Target="../media/image43.png"/><Relationship Id="rId5" Type="http://schemas.openxmlformats.org/officeDocument/2006/relationships/image" Target="../media/image34.png"/><Relationship Id="rId15" Type="http://schemas.openxmlformats.org/officeDocument/2006/relationships/image" Target="../media/image44.png"/><Relationship Id="rId10" Type="http://schemas.openxmlformats.org/officeDocument/2006/relationships/image" Target="../media/image42.png"/><Relationship Id="rId4" Type="http://schemas.openxmlformats.org/officeDocument/2006/relationships/image" Target="../media/image33.png"/><Relationship Id="rId9" Type="http://schemas.openxmlformats.org/officeDocument/2006/relationships/image" Target="../media/image41.png"/><Relationship Id="rId14" Type="http://schemas.openxmlformats.org/officeDocument/2006/relationships/image" Target="../media/image38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9.png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10" Type="http://schemas.openxmlformats.org/officeDocument/2006/relationships/image" Target="../media/image3.png"/><Relationship Id="rId4" Type="http://schemas.openxmlformats.org/officeDocument/2006/relationships/image" Target="../media/image46.png"/><Relationship Id="rId9" Type="http://schemas.openxmlformats.org/officeDocument/2006/relationships/image" Target="../media/image51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6.png"/><Relationship Id="rId13" Type="http://schemas.openxmlformats.org/officeDocument/2006/relationships/image" Target="../media/image6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5.png"/><Relationship Id="rId12" Type="http://schemas.openxmlformats.org/officeDocument/2006/relationships/image" Target="../media/image60.png"/><Relationship Id="rId17" Type="http://schemas.openxmlformats.org/officeDocument/2006/relationships/image" Target="../media/image3.png"/><Relationship Id="rId2" Type="http://schemas.openxmlformats.org/officeDocument/2006/relationships/audio" Target="../media/media15.m4a"/><Relationship Id="rId16" Type="http://schemas.openxmlformats.org/officeDocument/2006/relationships/image" Target="../media/image45.png"/><Relationship Id="rId1" Type="http://schemas.microsoft.com/office/2007/relationships/media" Target="../media/media15.m4a"/><Relationship Id="rId6" Type="http://schemas.openxmlformats.org/officeDocument/2006/relationships/image" Target="../media/image54.png"/><Relationship Id="rId11" Type="http://schemas.openxmlformats.org/officeDocument/2006/relationships/image" Target="../media/image59.png"/><Relationship Id="rId5" Type="http://schemas.openxmlformats.org/officeDocument/2006/relationships/image" Target="../media/image53.png"/><Relationship Id="rId15" Type="http://schemas.openxmlformats.org/officeDocument/2006/relationships/image" Target="../media/image63.png"/><Relationship Id="rId10" Type="http://schemas.openxmlformats.org/officeDocument/2006/relationships/image" Target="../media/image58.png"/><Relationship Id="rId4" Type="http://schemas.openxmlformats.org/officeDocument/2006/relationships/image" Target="../media/image52.png"/><Relationship Id="rId9" Type="http://schemas.openxmlformats.org/officeDocument/2006/relationships/image" Target="../media/image57.png"/><Relationship Id="rId14" Type="http://schemas.openxmlformats.org/officeDocument/2006/relationships/image" Target="../media/image6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13" Type="http://schemas.openxmlformats.org/officeDocument/2006/relationships/image" Target="../media/image66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12" Type="http://schemas.openxmlformats.org/officeDocument/2006/relationships/image" Target="../media/image65.png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6" Type="http://schemas.openxmlformats.org/officeDocument/2006/relationships/image" Target="../media/image58.png"/><Relationship Id="rId11" Type="http://schemas.openxmlformats.org/officeDocument/2006/relationships/image" Target="../media/image64.png"/><Relationship Id="rId5" Type="http://schemas.openxmlformats.org/officeDocument/2006/relationships/image" Target="../media/image59.png"/><Relationship Id="rId10" Type="http://schemas.openxmlformats.org/officeDocument/2006/relationships/image" Target="../media/image45.png"/><Relationship Id="rId4" Type="http://schemas.openxmlformats.org/officeDocument/2006/relationships/image" Target="../media/image53.png"/><Relationship Id="rId9" Type="http://schemas.openxmlformats.org/officeDocument/2006/relationships/image" Target="../media/image63.png"/><Relationship Id="rId1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2.png"/><Relationship Id="rId12" Type="http://schemas.openxmlformats.org/officeDocument/2006/relationships/image" Target="../media/image3.png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6" Type="http://schemas.openxmlformats.org/officeDocument/2006/relationships/image" Target="../media/image60.png"/><Relationship Id="rId11" Type="http://schemas.openxmlformats.org/officeDocument/2006/relationships/image" Target="../media/image67.png"/><Relationship Id="rId5" Type="http://schemas.openxmlformats.org/officeDocument/2006/relationships/image" Target="../media/image55.png"/><Relationship Id="rId10" Type="http://schemas.openxmlformats.org/officeDocument/2006/relationships/image" Target="../media/image45.png"/><Relationship Id="rId4" Type="http://schemas.openxmlformats.org/officeDocument/2006/relationships/image" Target="../media/image56.png"/><Relationship Id="rId9" Type="http://schemas.openxmlformats.org/officeDocument/2006/relationships/image" Target="../media/image57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1.png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6" Type="http://schemas.openxmlformats.org/officeDocument/2006/relationships/image" Target="../media/image70.png"/><Relationship Id="rId5" Type="http://schemas.openxmlformats.org/officeDocument/2006/relationships/image" Target="../media/image69.png"/><Relationship Id="rId4" Type="http://schemas.openxmlformats.org/officeDocument/2006/relationships/image" Target="../media/image6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1.png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6" Type="http://schemas.openxmlformats.org/officeDocument/2006/relationships/image" Target="../media/image73.png"/><Relationship Id="rId5" Type="http://schemas.openxmlformats.org/officeDocument/2006/relationships/image" Target="../media/image72.png"/><Relationship Id="rId4" Type="http://schemas.openxmlformats.org/officeDocument/2006/relationships/image" Target="../media/image68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6.jpeg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6" Type="http://schemas.openxmlformats.org/officeDocument/2006/relationships/image" Target="../media/image75.jpeg"/><Relationship Id="rId5" Type="http://schemas.openxmlformats.org/officeDocument/2006/relationships/image" Target="../media/image74.jpeg"/><Relationship Id="rId4" Type="http://schemas.openxmlformats.org/officeDocument/2006/relationships/image" Target="../media/image68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9.jpe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78.jpeg"/><Relationship Id="rId5" Type="http://schemas.openxmlformats.org/officeDocument/2006/relationships/image" Target="../media/image77.jpeg"/><Relationship Id="rId4" Type="http://schemas.openxmlformats.org/officeDocument/2006/relationships/image" Target="../media/image6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13" Type="http://schemas.openxmlformats.org/officeDocument/2006/relationships/image" Target="../media/image88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82.png"/><Relationship Id="rId12" Type="http://schemas.openxmlformats.org/officeDocument/2006/relationships/image" Target="../media/image87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81.png"/><Relationship Id="rId11" Type="http://schemas.openxmlformats.org/officeDocument/2006/relationships/image" Target="../media/image86.png"/><Relationship Id="rId5" Type="http://schemas.openxmlformats.org/officeDocument/2006/relationships/image" Target="../media/image80.jpeg"/><Relationship Id="rId10" Type="http://schemas.openxmlformats.org/officeDocument/2006/relationships/image" Target="../media/image85.png"/><Relationship Id="rId4" Type="http://schemas.openxmlformats.org/officeDocument/2006/relationships/image" Target="../media/image68.png"/><Relationship Id="rId9" Type="http://schemas.openxmlformats.org/officeDocument/2006/relationships/image" Target="../media/image84.png"/><Relationship Id="rId14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png"/><Relationship Id="rId4" Type="http://schemas.openxmlformats.org/officeDocument/2006/relationships/image" Target="../media/image9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5D807B2-42DE-4EA8-B943-4C91B757D8AA}"/>
              </a:ext>
            </a:extLst>
          </p:cNvPr>
          <p:cNvSpPr/>
          <p:nvPr/>
        </p:nvSpPr>
        <p:spPr bwMode="auto">
          <a:xfrm>
            <a:off x="628650" y="219551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FFF"/>
          </a:solidFill>
          <a:ln w="25400" cap="rnd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195" name="Title 1">
            <a:extLst>
              <a:ext uri="{FF2B5EF4-FFF2-40B4-BE49-F238E27FC236}">
                <a16:creationId xmlns:a16="http://schemas.microsoft.com/office/drawing/2014/main" id="{9E566A3D-FA67-4DB2-AB0E-11F99CD8AAA3}"/>
              </a:ext>
            </a:extLst>
          </p:cNvPr>
          <p:cNvSpPr txBox="1">
            <a:spLocks/>
          </p:cNvSpPr>
          <p:nvPr/>
        </p:nvSpPr>
        <p:spPr bwMode="auto">
          <a:xfrm>
            <a:off x="455613" y="2344738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Sassoon Infant Md" pitchFamily="50" charset="0"/>
              </a:rPr>
              <a:t>Learning Objective</a:t>
            </a:r>
          </a:p>
        </p:txBody>
      </p:sp>
      <p:sp>
        <p:nvSpPr>
          <p:cNvPr id="16" name="Content Placeholder 15">
            <a:extLst>
              <a:ext uri="{FF2B5EF4-FFF2-40B4-BE49-F238E27FC236}">
                <a16:creationId xmlns:a16="http://schemas.microsoft.com/office/drawing/2014/main" id="{26279922-C517-4535-B8BF-45623D9678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8650" y="2743200"/>
            <a:ext cx="7886700" cy="1409700"/>
          </a:xfrm>
        </p:spPr>
        <p:txBody>
          <a:bodyPr rtlCol="0">
            <a:normAutofit fontScale="92500"/>
          </a:bodyPr>
          <a:lstStyle/>
          <a:p>
            <a:pPr marL="0" indent="0"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sz="3200" dirty="0">
                <a:cs typeface="+mn-cs"/>
              </a:rPr>
              <a:t>LO: To compare the differences between things that are living, dead and have never been alive.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EE0003D-7C6F-450A-80CA-A45E2A7DDEA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101"/>
    </mc:Choice>
    <mc:Fallback xmlns="">
      <p:transition spd="slow" advTm="1810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A2DDE3-68F0-488A-87DB-0F87754FDC6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3533" y="1617133"/>
            <a:ext cx="7628468" cy="4478868"/>
          </a:xfrm>
          <a:prstGeom prst="roundRect">
            <a:avLst>
              <a:gd name="adj" fmla="val 4191"/>
            </a:avLst>
          </a:prstGeom>
        </p:spPr>
      </p:pic>
      <p:sp>
        <p:nvSpPr>
          <p:cNvPr id="9219" name="Title 5">
            <a:extLst>
              <a:ext uri="{FF2B5EF4-FFF2-40B4-BE49-F238E27FC236}">
                <a16:creationId xmlns:a16="http://schemas.microsoft.com/office/drawing/2014/main" id="{390A7A4C-06DC-4808-9BC6-B24CE0EA81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I’m Alive!</a:t>
            </a:r>
          </a:p>
        </p:txBody>
      </p:sp>
      <p:pic>
        <p:nvPicPr>
          <p:cNvPr id="9220" name="Talking Partners">
            <a:extLst>
              <a:ext uri="{FF2B5EF4-FFF2-40B4-BE49-F238E27FC236}">
                <a16:creationId xmlns:a16="http://schemas.microsoft.com/office/drawing/2014/main" id="{3A8E0E60-2B35-48DA-847A-D5BA2710CB0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loud 11">
            <a:extLst>
              <a:ext uri="{FF2B5EF4-FFF2-40B4-BE49-F238E27FC236}">
                <a16:creationId xmlns:a16="http://schemas.microsoft.com/office/drawing/2014/main" id="{7DD32605-AF2E-4B98-832A-9BEEE372DDCD}"/>
              </a:ext>
            </a:extLst>
          </p:cNvPr>
          <p:cNvSpPr/>
          <p:nvPr/>
        </p:nvSpPr>
        <p:spPr>
          <a:xfrm>
            <a:off x="1047750" y="1697038"/>
            <a:ext cx="7038975" cy="1385887"/>
          </a:xfrm>
          <a:prstGeom prst="cloud">
            <a:avLst/>
          </a:prstGeom>
          <a:solidFill>
            <a:srgbClr val="FFFFF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0" name="Content Placeholder 7">
            <a:extLst>
              <a:ext uri="{FF2B5EF4-FFF2-40B4-BE49-F238E27FC236}">
                <a16:creationId xmlns:a16="http://schemas.microsoft.com/office/drawing/2014/main" id="{7621A0CB-9B05-44F3-82EC-894B10F8572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8204" y="2880325"/>
            <a:ext cx="3278061" cy="32125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</p:pic>
      <p:sp>
        <p:nvSpPr>
          <p:cNvPr id="9223" name="Content Placeholder 8">
            <a:extLst>
              <a:ext uri="{FF2B5EF4-FFF2-40B4-BE49-F238E27FC236}">
                <a16:creationId xmlns:a16="http://schemas.microsoft.com/office/drawing/2014/main" id="{7B8D22AF-44E5-4CEB-BFBC-BC1FA49FBCA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46125" y="1817688"/>
            <a:ext cx="7642225" cy="1146175"/>
          </a:xfrm>
        </p:spPr>
        <p:txBody>
          <a:bodyPr/>
          <a:lstStyle/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We are all alive!</a:t>
            </a:r>
          </a:p>
          <a:p>
            <a:pPr marL="0" indent="0" algn="ctr" eaLnBrk="1" hangingPunct="1">
              <a:buFont typeface="Arial" panose="020B0604020202020204" pitchFamily="34" charset="0"/>
              <a:buNone/>
            </a:pPr>
            <a:r>
              <a:rPr lang="en-GB" altLang="en-US"/>
              <a:t>What do we do that lets us know we are alive?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7DDD6D5-31B9-495B-9486-7F470ED4F5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56"/>
    </mc:Choice>
    <mc:Fallback xmlns="">
      <p:transition spd="slow" advTm="7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Rounded Rectangle 31">
            <a:extLst>
              <a:ext uri="{FF2B5EF4-FFF2-40B4-BE49-F238E27FC236}">
                <a16:creationId xmlns:a16="http://schemas.microsoft.com/office/drawing/2014/main" id="{0E9E4C28-1507-4042-B60D-F49BFB99A476}"/>
              </a:ext>
            </a:extLst>
          </p:cNvPr>
          <p:cNvSpPr/>
          <p:nvPr/>
        </p:nvSpPr>
        <p:spPr>
          <a:xfrm>
            <a:off x="755650" y="1633538"/>
            <a:ext cx="2411413" cy="2441575"/>
          </a:xfrm>
          <a:prstGeom prst="roundRect">
            <a:avLst>
              <a:gd name="adj" fmla="val 10697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6C57B67F-3DC5-4BD6-988C-46014E04BED8}"/>
              </a:ext>
            </a:extLst>
          </p:cNvPr>
          <p:cNvSpPr/>
          <p:nvPr/>
        </p:nvSpPr>
        <p:spPr>
          <a:xfrm>
            <a:off x="3359150" y="1633538"/>
            <a:ext cx="2409825" cy="2441575"/>
          </a:xfrm>
          <a:prstGeom prst="roundRect">
            <a:avLst>
              <a:gd name="adj" fmla="val 10697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49B17B50-552C-4088-9FCC-83E224835DBA}"/>
              </a:ext>
            </a:extLst>
          </p:cNvPr>
          <p:cNvSpPr/>
          <p:nvPr/>
        </p:nvSpPr>
        <p:spPr>
          <a:xfrm>
            <a:off x="5961063" y="1633538"/>
            <a:ext cx="2411412" cy="2441575"/>
          </a:xfrm>
          <a:prstGeom prst="roundRect">
            <a:avLst>
              <a:gd name="adj" fmla="val 10697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55C9DBE9-6B03-463D-9961-C7177D35053D}"/>
              </a:ext>
            </a:extLst>
          </p:cNvPr>
          <p:cNvSpPr/>
          <p:nvPr/>
        </p:nvSpPr>
        <p:spPr>
          <a:xfrm>
            <a:off x="755650" y="4224338"/>
            <a:ext cx="7632700" cy="1868487"/>
          </a:xfrm>
          <a:prstGeom prst="roundRect">
            <a:avLst/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6" name="Title 5">
            <a:extLst>
              <a:ext uri="{FF2B5EF4-FFF2-40B4-BE49-F238E27FC236}">
                <a16:creationId xmlns:a16="http://schemas.microsoft.com/office/drawing/2014/main" id="{11181F77-1027-44BB-B22F-4090E13085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Life Processes</a:t>
            </a:r>
          </a:p>
        </p:txBody>
      </p:sp>
      <p:pic>
        <p:nvPicPr>
          <p:cNvPr id="10247" name="Picture 4">
            <a:extLst>
              <a:ext uri="{FF2B5EF4-FFF2-40B4-BE49-F238E27FC236}">
                <a16:creationId xmlns:a16="http://schemas.microsoft.com/office/drawing/2014/main" id="{66199CEE-B528-4EBB-B3A6-7394BA8B361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75450" y="3046413"/>
            <a:ext cx="735013" cy="912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8" name="Rectangle 16">
            <a:extLst>
              <a:ext uri="{FF2B5EF4-FFF2-40B4-BE49-F238E27FC236}">
                <a16:creationId xmlns:a16="http://schemas.microsoft.com/office/drawing/2014/main" id="{A893BC77-5BCC-496E-8A6E-5BEC2858B2D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63738"/>
            <a:ext cx="2411413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 living things do certain things to stay alive.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GB" altLang="en-US">
              <a:solidFill>
                <a:schemeClr val="tx1"/>
              </a:solidFill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These are called life processes.</a:t>
            </a:r>
          </a:p>
        </p:txBody>
      </p:sp>
      <p:sp>
        <p:nvSpPr>
          <p:cNvPr id="10249" name="Rectangle 17">
            <a:extLst>
              <a:ext uri="{FF2B5EF4-FFF2-40B4-BE49-F238E27FC236}">
                <a16:creationId xmlns:a16="http://schemas.microsoft.com/office/drawing/2014/main" id="{45E9D5E2-129E-4431-8A6D-AA4D56C5AD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72175" y="1963738"/>
            <a:ext cx="241617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Plants do too, although they do them in different ways. </a:t>
            </a:r>
          </a:p>
        </p:txBody>
      </p:sp>
      <p:grpSp>
        <p:nvGrpSpPr>
          <p:cNvPr id="10250" name="Group 25">
            <a:extLst>
              <a:ext uri="{FF2B5EF4-FFF2-40B4-BE49-F238E27FC236}">
                <a16:creationId xmlns:a16="http://schemas.microsoft.com/office/drawing/2014/main" id="{F5E4611C-9047-40D1-8903-B103B130304F}"/>
              </a:ext>
            </a:extLst>
          </p:cNvPr>
          <p:cNvGrpSpPr>
            <a:grpSpLocks/>
          </p:cNvGrpSpPr>
          <p:nvPr/>
        </p:nvGrpSpPr>
        <p:grpSpPr bwMode="auto">
          <a:xfrm>
            <a:off x="1203325" y="4438650"/>
            <a:ext cx="4302125" cy="1411288"/>
            <a:chOff x="2432605" y="4457897"/>
            <a:chExt cx="4300982" cy="1410802"/>
          </a:xfrm>
        </p:grpSpPr>
        <p:sp>
          <p:nvSpPr>
            <p:cNvPr id="24" name="Cloud 23">
              <a:extLst>
                <a:ext uri="{FF2B5EF4-FFF2-40B4-BE49-F238E27FC236}">
                  <a16:creationId xmlns:a16="http://schemas.microsoft.com/office/drawing/2014/main" id="{ECC96635-8836-4DAB-A6B8-40A978C8EF3F}"/>
                </a:ext>
              </a:extLst>
            </p:cNvPr>
            <p:cNvSpPr/>
            <p:nvPr/>
          </p:nvSpPr>
          <p:spPr>
            <a:xfrm>
              <a:off x="2432605" y="4457897"/>
              <a:ext cx="4300982" cy="1410802"/>
            </a:xfrm>
            <a:prstGeom prst="cloud">
              <a:avLst/>
            </a:prstGeom>
            <a:solidFill>
              <a:srgbClr val="FFFFFF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10257" name="Rectangle 22">
              <a:extLst>
                <a:ext uri="{FF2B5EF4-FFF2-40B4-BE49-F238E27FC236}">
                  <a16:creationId xmlns:a16="http://schemas.microsoft.com/office/drawing/2014/main" id="{341B4077-1D21-4D22-B705-85B0905B99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929375" y="4840133"/>
              <a:ext cx="3307442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We can remember these things by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thinking about Mrs Gren .</a:t>
              </a:r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2A354459-4716-40AF-B8AC-60AFB5C13C57}"/>
              </a:ext>
            </a:extLst>
          </p:cNvPr>
          <p:cNvGrpSpPr/>
          <p:nvPr/>
        </p:nvGrpSpPr>
        <p:grpSpPr>
          <a:xfrm>
            <a:off x="6443665" y="4331008"/>
            <a:ext cx="1724025" cy="1654433"/>
            <a:chOff x="6084593" y="4282379"/>
            <a:chExt cx="1724025" cy="1654433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27" name="Oval 26">
              <a:extLst>
                <a:ext uri="{FF2B5EF4-FFF2-40B4-BE49-F238E27FC236}">
                  <a16:creationId xmlns:a16="http://schemas.microsoft.com/office/drawing/2014/main" id="{95CD11F5-FC90-4648-8AE2-BB0471E3D422}"/>
                </a:ext>
              </a:extLst>
            </p:cNvPr>
            <p:cNvSpPr/>
            <p:nvPr/>
          </p:nvSpPr>
          <p:spPr>
            <a:xfrm>
              <a:off x="6084593" y="4282379"/>
              <a:ext cx="1724025" cy="165443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22AB6FF2-BE1A-48E7-9F54-6F042348D712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430173" y="4561941"/>
              <a:ext cx="1032865" cy="1095309"/>
            </a:xfrm>
            <a:prstGeom prst="rect">
              <a:avLst/>
            </a:prstGeom>
          </p:spPr>
        </p:pic>
      </p:grpSp>
      <p:sp>
        <p:nvSpPr>
          <p:cNvPr id="29" name="Oval 28">
            <a:extLst>
              <a:ext uri="{FF2B5EF4-FFF2-40B4-BE49-F238E27FC236}">
                <a16:creationId xmlns:a16="http://schemas.microsoft.com/office/drawing/2014/main" id="{98AB4661-4AD2-4C1F-AAEA-8A67537E55B8}"/>
              </a:ext>
            </a:extLst>
          </p:cNvPr>
          <p:cNvSpPr/>
          <p:nvPr/>
        </p:nvSpPr>
        <p:spPr>
          <a:xfrm>
            <a:off x="5629275" y="4981575"/>
            <a:ext cx="142875" cy="161925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C31763E0-0251-4D3D-9A89-43F309413FF9}"/>
              </a:ext>
            </a:extLst>
          </p:cNvPr>
          <p:cNvSpPr/>
          <p:nvPr/>
        </p:nvSpPr>
        <p:spPr>
          <a:xfrm>
            <a:off x="6002338" y="4897438"/>
            <a:ext cx="306387" cy="330200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54" name="Rectangle 1">
            <a:extLst>
              <a:ext uri="{FF2B5EF4-FFF2-40B4-BE49-F238E27FC236}">
                <a16:creationId xmlns:a16="http://schemas.microsoft.com/office/drawing/2014/main" id="{F7CDA224-BDBD-4468-BD06-FB03016F93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7088" y="1963738"/>
            <a:ext cx="2405062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Animals, including humans, do these things. </a:t>
            </a:r>
          </a:p>
        </p:txBody>
      </p:sp>
      <p:pic>
        <p:nvPicPr>
          <p:cNvPr id="10255" name="Picture 8">
            <a:extLst>
              <a:ext uri="{FF2B5EF4-FFF2-40B4-BE49-F238E27FC236}">
                <a16:creationId xmlns:a16="http://schemas.microsoft.com/office/drawing/2014/main" id="{83CD366F-5910-433D-9065-06D04F1BC60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151313" y="2870200"/>
            <a:ext cx="841375" cy="1089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836B3A4-1158-4774-BAE4-F321BF8A9D3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83"/>
    </mc:Choice>
    <mc:Fallback xmlns="">
      <p:transition spd="slow" advTm="1898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0DB8749B-0F51-4E76-AA42-B3BEDA4BD45D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1267" name="Title 5">
            <a:extLst>
              <a:ext uri="{FF2B5EF4-FFF2-40B4-BE49-F238E27FC236}">
                <a16:creationId xmlns:a16="http://schemas.microsoft.com/office/drawing/2014/main" id="{06CC90EE-9444-4110-AB6E-3CC9BAF973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rgbClr val="FF0000"/>
                </a:solidFill>
              </a:rPr>
              <a:t>M</a:t>
            </a:r>
            <a:r>
              <a:rPr lang="en-GB" altLang="en-US">
                <a:solidFill>
                  <a:schemeClr val="tx1"/>
                </a:solidFill>
              </a:rPr>
              <a:t>RS</a:t>
            </a:r>
            <a:r>
              <a:rPr lang="en-GB" altLang="en-US"/>
              <a:t> GREN </a:t>
            </a:r>
            <a:r>
              <a:rPr lang="en-GB" altLang="en-US">
                <a:solidFill>
                  <a:srgbClr val="FF0000"/>
                </a:solidFill>
              </a:rPr>
              <a:t>M</a:t>
            </a:r>
            <a:r>
              <a:rPr lang="en-GB" altLang="en-US"/>
              <a:t> - Movement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E8E9E5-20F4-4289-BB9B-B011153068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8426" y="1933019"/>
            <a:ext cx="3395472" cy="2264664"/>
          </a:xfrm>
          <a:prstGeom prst="roundRect">
            <a:avLst>
              <a:gd name="adj" fmla="val 11807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742B675D-AB85-430E-ABCF-11E5BA45522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2772" y="1933019"/>
            <a:ext cx="3395472" cy="2264664"/>
          </a:xfrm>
          <a:prstGeom prst="roundRect">
            <a:avLst>
              <a:gd name="adj" fmla="val 12181"/>
            </a:avLst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66300A2-3400-4B49-9CDF-C676CEBDB7CA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4F54BDBC-607B-4055-A602-342C07B857E2}"/>
              </a:ext>
            </a:extLst>
          </p:cNvPr>
          <p:cNvSpPr/>
          <p:nvPr/>
        </p:nvSpPr>
        <p:spPr>
          <a:xfrm>
            <a:off x="4657725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1272" name="Group 19">
            <a:extLst>
              <a:ext uri="{FF2B5EF4-FFF2-40B4-BE49-F238E27FC236}">
                <a16:creationId xmlns:a16="http://schemas.microsoft.com/office/drawing/2014/main" id="{4996D1F7-D457-49BE-B786-E171E23CF424}"/>
              </a:ext>
            </a:extLst>
          </p:cNvPr>
          <p:cNvGrpSpPr>
            <a:grpSpLocks/>
          </p:cNvGrpSpPr>
          <p:nvPr/>
        </p:nvGrpSpPr>
        <p:grpSpPr bwMode="auto">
          <a:xfrm>
            <a:off x="4792663" y="4521200"/>
            <a:ext cx="3127375" cy="1249363"/>
            <a:chOff x="4853624" y="4521838"/>
            <a:chExt cx="3128325" cy="1249325"/>
          </a:xfrm>
        </p:grpSpPr>
        <p:sp>
          <p:nvSpPr>
            <p:cNvPr id="11277" name="Rectangle 10">
              <a:extLst>
                <a:ext uri="{FF2B5EF4-FFF2-40B4-BE49-F238E27FC236}">
                  <a16:creationId xmlns:a16="http://schemas.microsoft.com/office/drawing/2014/main" id="{A15EDE56-5F33-4D4B-A75E-9A246FB2D8B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3624" y="4684835"/>
              <a:ext cx="223825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 sunflower moves to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turn its face towards the sun. </a:t>
              </a:r>
            </a:p>
          </p:txBody>
        </p:sp>
        <p:pic>
          <p:nvPicPr>
            <p:cNvPr id="11278" name="Picture 14">
              <a:extLst>
                <a:ext uri="{FF2B5EF4-FFF2-40B4-BE49-F238E27FC236}">
                  <a16:creationId xmlns:a16="http://schemas.microsoft.com/office/drawing/2014/main" id="{7E118A9B-E200-4037-895B-1A1A5F09385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1805" y="4521838"/>
              <a:ext cx="910144" cy="1249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273" name="Group 18">
            <a:extLst>
              <a:ext uri="{FF2B5EF4-FFF2-40B4-BE49-F238E27FC236}">
                <a16:creationId xmlns:a16="http://schemas.microsoft.com/office/drawing/2014/main" id="{F6D7BBD3-C44B-4082-ACCB-3A9036E3A434}"/>
              </a:ext>
            </a:extLst>
          </p:cNvPr>
          <p:cNvGrpSpPr>
            <a:grpSpLocks/>
          </p:cNvGrpSpPr>
          <p:nvPr/>
        </p:nvGrpSpPr>
        <p:grpSpPr bwMode="auto">
          <a:xfrm>
            <a:off x="1187450" y="4535488"/>
            <a:ext cx="3184525" cy="1249362"/>
            <a:chOff x="1201196" y="4535048"/>
            <a:chExt cx="3184344" cy="1249325"/>
          </a:xfrm>
        </p:grpSpPr>
        <p:sp>
          <p:nvSpPr>
            <p:cNvPr id="11275" name="Rectangle 7">
              <a:extLst>
                <a:ext uri="{FF2B5EF4-FFF2-40B4-BE49-F238E27FC236}">
                  <a16:creationId xmlns:a16="http://schemas.microsoft.com/office/drawing/2014/main" id="{2AD651B8-F5AF-4955-A3C4-4B33D8BAA1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277271" y="4824526"/>
              <a:ext cx="2108269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A hare runs to </a:t>
              </a:r>
            </a:p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escape from danger. </a:t>
              </a:r>
            </a:p>
          </p:txBody>
        </p:sp>
        <p:pic>
          <p:nvPicPr>
            <p:cNvPr id="11276" name="Picture 15">
              <a:extLst>
                <a:ext uri="{FF2B5EF4-FFF2-40B4-BE49-F238E27FC236}">
                  <a16:creationId xmlns:a16="http://schemas.microsoft.com/office/drawing/2014/main" id="{24805EEE-14A3-45BB-8C1C-8A5184994765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01196" y="4535048"/>
              <a:ext cx="986309" cy="1249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1274" name="TextBox 20">
            <a:extLst>
              <a:ext uri="{FF2B5EF4-FFF2-40B4-BE49-F238E27FC236}">
                <a16:creationId xmlns:a16="http://schemas.microsoft.com/office/drawing/2014/main" id="{D3D105C9-7E6D-4015-925A-F5A465121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Don DeBold and Scott Hudson (@flickr.com) - granted under creative commons licence - attribution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E00F7DB2-AD0B-4E5C-B82B-A35AD7FE45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984"/>
    </mc:Choice>
    <mc:Fallback xmlns="">
      <p:transition spd="slow" advTm="26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1BCD080-FE6D-4BCE-98A0-972D99DCA244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FD359B4-6024-4C45-81C6-4884A77B071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41257" y="1933019"/>
            <a:ext cx="3412642" cy="2249367"/>
          </a:xfrm>
          <a:prstGeom prst="roundRect">
            <a:avLst>
              <a:gd name="adj" fmla="val 11774"/>
            </a:avLst>
          </a:prstGeom>
        </p:spPr>
      </p:pic>
      <p:sp>
        <p:nvSpPr>
          <p:cNvPr id="12292" name="Title 5">
            <a:extLst>
              <a:ext uri="{FF2B5EF4-FFF2-40B4-BE49-F238E27FC236}">
                <a16:creationId xmlns:a16="http://schemas.microsoft.com/office/drawing/2014/main" id="{357FD36E-9B50-4164-8861-381D7E887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</a:t>
            </a:r>
            <a:r>
              <a:rPr lang="en-GB" altLang="en-US">
                <a:solidFill>
                  <a:srgbClr val="FF0000"/>
                </a:solidFill>
              </a:rPr>
              <a:t>R</a:t>
            </a:r>
            <a:r>
              <a:rPr lang="en-GB" altLang="en-US">
                <a:solidFill>
                  <a:schemeClr val="tx1"/>
                </a:solidFill>
              </a:rPr>
              <a:t>S</a:t>
            </a:r>
            <a:r>
              <a:rPr lang="en-GB" altLang="en-US"/>
              <a:t> GREN </a:t>
            </a:r>
            <a:r>
              <a:rPr lang="en-GB" altLang="en-US">
                <a:solidFill>
                  <a:srgbClr val="FF0000"/>
                </a:solidFill>
              </a:rPr>
              <a:t>R</a:t>
            </a:r>
            <a:r>
              <a:rPr lang="en-GB" altLang="en-US"/>
              <a:t> - </a:t>
            </a:r>
            <a:r>
              <a:rPr lang="en-GB" altLang="en-US">
                <a:solidFill>
                  <a:schemeClr val="tx1"/>
                </a:solidFill>
              </a:rPr>
              <a:t>R</a:t>
            </a:r>
            <a:r>
              <a:rPr lang="en-GB" altLang="en-US"/>
              <a:t>espiration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5A3C882-D0F3-4B3C-ACE1-35EDD28B763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28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E8BD3DB-C19E-487E-A21B-76C4FF6BF5ED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2E6AB7E-86B9-45EF-902A-28873095107D}"/>
              </a:ext>
            </a:extLst>
          </p:cNvPr>
          <p:cNvSpPr/>
          <p:nvPr/>
        </p:nvSpPr>
        <p:spPr>
          <a:xfrm>
            <a:off x="4657725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grpSp>
        <p:nvGrpSpPr>
          <p:cNvPr id="12296" name="Group 19">
            <a:extLst>
              <a:ext uri="{FF2B5EF4-FFF2-40B4-BE49-F238E27FC236}">
                <a16:creationId xmlns:a16="http://schemas.microsoft.com/office/drawing/2014/main" id="{9D6DD02E-EF3C-48E1-A346-4AF797597992}"/>
              </a:ext>
            </a:extLst>
          </p:cNvPr>
          <p:cNvGrpSpPr>
            <a:grpSpLocks/>
          </p:cNvGrpSpPr>
          <p:nvPr/>
        </p:nvGrpSpPr>
        <p:grpSpPr bwMode="auto">
          <a:xfrm>
            <a:off x="4792663" y="4579938"/>
            <a:ext cx="3127375" cy="1131887"/>
            <a:chOff x="4853624" y="4580391"/>
            <a:chExt cx="3128325" cy="1132219"/>
          </a:xfrm>
        </p:grpSpPr>
        <p:sp>
          <p:nvSpPr>
            <p:cNvPr id="12300" name="Rectangle 10">
              <a:extLst>
                <a:ext uri="{FF2B5EF4-FFF2-40B4-BE49-F238E27FC236}">
                  <a16:creationId xmlns:a16="http://schemas.microsoft.com/office/drawing/2014/main" id="{1279D1AF-E5C9-47A2-9FBB-1F8203C915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853624" y="4684835"/>
              <a:ext cx="2238258" cy="92333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Plants take in and give out gases through their leaves.</a:t>
              </a:r>
            </a:p>
          </p:txBody>
        </p:sp>
        <p:pic>
          <p:nvPicPr>
            <p:cNvPr id="12301" name="Picture 14">
              <a:extLst>
                <a:ext uri="{FF2B5EF4-FFF2-40B4-BE49-F238E27FC236}">
                  <a16:creationId xmlns:a16="http://schemas.microsoft.com/office/drawing/2014/main" id="{32F41E73-D748-4BCD-B347-711EED095E8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071805" y="4580391"/>
              <a:ext cx="910144" cy="113221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2297" name="Rectangle 7">
            <a:extLst>
              <a:ext uri="{FF2B5EF4-FFF2-40B4-BE49-F238E27FC236}">
                <a16:creationId xmlns:a16="http://schemas.microsoft.com/office/drawing/2014/main" id="{CC5ABA02-1F95-41DF-BAA6-422FBB91E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2825" y="4708525"/>
            <a:ext cx="2260600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Mammals breathe through their mouths and noses.</a:t>
            </a:r>
          </a:p>
        </p:txBody>
      </p:sp>
      <p:pic>
        <p:nvPicPr>
          <p:cNvPr id="12298" name="Picture 15">
            <a:extLst>
              <a:ext uri="{FF2B5EF4-FFF2-40B4-BE49-F238E27FC236}">
                <a16:creationId xmlns:a16="http://schemas.microsoft.com/office/drawing/2014/main" id="{DC7A7D48-989F-421E-AB1E-A0BB7784509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87450" y="4686300"/>
            <a:ext cx="985838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9" name="TextBox 20">
            <a:extLst>
              <a:ext uri="{FF2B5EF4-FFF2-40B4-BE49-F238E27FC236}">
                <a16:creationId xmlns:a16="http://schemas.microsoft.com/office/drawing/2014/main" id="{56E0BEDD-19FC-4ED9-9629-14710B09867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Tambako the Jaguar and Waledro (@flickr.com) - granted under creative commons licence - attribution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9091D4-6139-47B0-B884-F6465BDF22F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552"/>
    </mc:Choice>
    <mc:Fallback xmlns="">
      <p:transition spd="slow" advTm="215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F1480E0-C703-4AB5-B116-EC640F0C7F7A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1CD83E9D-02B6-48E9-B436-2AF1B609FEA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4075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13316" name="Title 5">
            <a:extLst>
              <a:ext uri="{FF2B5EF4-FFF2-40B4-BE49-F238E27FC236}">
                <a16:creationId xmlns:a16="http://schemas.microsoft.com/office/drawing/2014/main" id="{D2A9DB63-80B3-44E7-A7A3-68B1ABA68F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MR</a:t>
            </a:r>
            <a:r>
              <a:rPr lang="en-GB" altLang="en-US">
                <a:solidFill>
                  <a:srgbClr val="FF0000"/>
                </a:solidFill>
              </a:rPr>
              <a:t>S</a:t>
            </a:r>
            <a:r>
              <a:rPr lang="en-GB" altLang="en-US"/>
              <a:t> GREN </a:t>
            </a:r>
            <a:r>
              <a:rPr lang="en-GB" altLang="en-US">
                <a:solidFill>
                  <a:srgbClr val="FF0000"/>
                </a:solidFill>
              </a:rPr>
              <a:t>S</a:t>
            </a:r>
            <a:r>
              <a:rPr lang="en-GB" altLang="en-US"/>
              <a:t> – Sensitivity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C0A5045-F08E-43D6-BDB1-1BD1A6DCA94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6916" y="1933019"/>
            <a:ext cx="3384896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C8FE71A2-BD36-4868-A702-4FBA40B8D707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283C9A1E-118C-4570-9756-8D71463EF22D}"/>
              </a:ext>
            </a:extLst>
          </p:cNvPr>
          <p:cNvSpPr/>
          <p:nvPr/>
        </p:nvSpPr>
        <p:spPr>
          <a:xfrm>
            <a:off x="4654550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3320" name="Rectangle 10">
            <a:extLst>
              <a:ext uri="{FF2B5EF4-FFF2-40B4-BE49-F238E27FC236}">
                <a16:creationId xmlns:a16="http://schemas.microsoft.com/office/drawing/2014/main" id="{79BAE8D3-ED16-4B3D-A311-4E1F9F79CB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4684713"/>
            <a:ext cx="33956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Plants can also detect changes in the environment. This mimosa plant curls up when you touch it!</a:t>
            </a:r>
          </a:p>
        </p:txBody>
      </p:sp>
      <p:sp>
        <p:nvSpPr>
          <p:cNvPr id="13321" name="Rectangle 7">
            <a:extLst>
              <a:ext uri="{FF2B5EF4-FFF2-40B4-BE49-F238E27FC236}">
                <a16:creationId xmlns:a16="http://schemas.microsoft.com/office/drawing/2014/main" id="{B55FBED1-F7A5-42B0-8716-A2960FC6E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4697413"/>
            <a:ext cx="33956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Animals use their senses to see, hear, taste, touch and smell the world around them. </a:t>
            </a:r>
          </a:p>
        </p:txBody>
      </p:sp>
      <p:sp>
        <p:nvSpPr>
          <p:cNvPr id="13322" name="TextBox 20">
            <a:extLst>
              <a:ext uri="{FF2B5EF4-FFF2-40B4-BE49-F238E27FC236}">
                <a16:creationId xmlns:a16="http://schemas.microsoft.com/office/drawing/2014/main" id="{209CD36B-D981-4E9D-B96C-E68F0BF5719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Domenico Salvagnin and Carnat Joel (@flickr.com) - granted under creative commons licence - attribution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AB2EA09-1642-4D5E-BCBE-8E89661D4E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98"/>
    </mc:Choice>
    <mc:Fallback xmlns="">
      <p:transition spd="slow" advTm="25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ACEF554-54BF-47A4-B9ED-256FE6B8366B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0DBDFE8F-2E70-487C-A0C9-7F4E4BAA3A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60869" y="1933019"/>
            <a:ext cx="3381883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14340" name="Title 5">
            <a:extLst>
              <a:ext uri="{FF2B5EF4-FFF2-40B4-BE49-F238E27FC236}">
                <a16:creationId xmlns:a16="http://schemas.microsoft.com/office/drawing/2014/main" id="{29077906-D723-464C-AFBF-563065EB82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MRS</a:t>
            </a:r>
            <a:r>
              <a:rPr lang="en-GB" altLang="en-US"/>
              <a:t> </a:t>
            </a:r>
            <a:r>
              <a:rPr lang="en-GB" altLang="en-US">
                <a:solidFill>
                  <a:srgbClr val="FF0000"/>
                </a:solidFill>
              </a:rPr>
              <a:t>G</a:t>
            </a:r>
            <a:r>
              <a:rPr lang="en-GB" altLang="en-US"/>
              <a:t>REN </a:t>
            </a:r>
            <a:r>
              <a:rPr lang="en-GB" altLang="en-US">
                <a:solidFill>
                  <a:srgbClr val="FF0000"/>
                </a:solidFill>
              </a:rPr>
              <a:t>G</a:t>
            </a:r>
            <a:r>
              <a:rPr lang="en-GB" altLang="en-US"/>
              <a:t> - Growth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49B759-E8D3-4B5F-9BFB-8A3AFB8CFB8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28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6392879E-D312-4E86-B3AF-FBAEE992DA6D}"/>
              </a:ext>
            </a:extLst>
          </p:cNvPr>
          <p:cNvSpPr/>
          <p:nvPr/>
        </p:nvSpPr>
        <p:spPr>
          <a:xfrm>
            <a:off x="1081088" y="4302125"/>
            <a:ext cx="3395662" cy="1593850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8F84FE4C-649E-4F5F-9A82-E34904F79077}"/>
              </a:ext>
            </a:extLst>
          </p:cNvPr>
          <p:cNvSpPr/>
          <p:nvPr/>
        </p:nvSpPr>
        <p:spPr>
          <a:xfrm>
            <a:off x="4654550" y="4302125"/>
            <a:ext cx="3395663" cy="1563688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4344" name="Rectangle 10">
            <a:extLst>
              <a:ext uri="{FF2B5EF4-FFF2-40B4-BE49-F238E27FC236}">
                <a16:creationId xmlns:a16="http://schemas.microsoft.com/office/drawing/2014/main" id="{A94CC413-F1CC-44F5-9DFE-8449DA850F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4550" y="4760913"/>
            <a:ext cx="2305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Bamboo can grow up to 3cm every hour. </a:t>
            </a:r>
          </a:p>
        </p:txBody>
      </p:sp>
      <p:sp>
        <p:nvSpPr>
          <p:cNvPr id="14345" name="Rectangle 7">
            <a:extLst>
              <a:ext uri="{FF2B5EF4-FFF2-40B4-BE49-F238E27FC236}">
                <a16:creationId xmlns:a16="http://schemas.microsoft.com/office/drawing/2014/main" id="{9A78F13D-5A37-42DE-895F-B9BBC24CA8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4360863"/>
            <a:ext cx="339566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ocean mola started life as an egg not much bigger than a full stop. It will grow to weigh about 1000 kg- this is the same size as a large bull!  </a:t>
            </a:r>
          </a:p>
        </p:txBody>
      </p:sp>
      <p:sp>
        <p:nvSpPr>
          <p:cNvPr id="14346" name="TextBox 20">
            <a:extLst>
              <a:ext uri="{FF2B5EF4-FFF2-40B4-BE49-F238E27FC236}">
                <a16:creationId xmlns:a16="http://schemas.microsoft.com/office/drawing/2014/main" id="{F9A77984-573D-40AE-B766-E18C374AE2B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Sandip Bhattacharya and The Pug Father (@flickr.com) - granted under creative commons licence - attribution</a:t>
            </a:r>
          </a:p>
        </p:txBody>
      </p:sp>
      <p:pic>
        <p:nvPicPr>
          <p:cNvPr id="14347" name="Picture 2">
            <a:extLst>
              <a:ext uri="{FF2B5EF4-FFF2-40B4-BE49-F238E27FC236}">
                <a16:creationId xmlns:a16="http://schemas.microsoft.com/office/drawing/2014/main" id="{E475D4DC-30B3-4CA4-AF94-CD20BC8DD62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45325" y="4419600"/>
            <a:ext cx="765175" cy="132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B39BED1-970E-46FC-824B-3B6DF38D46B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940"/>
    </mc:Choice>
    <mc:Fallback xmlns="">
      <p:transition spd="slow" advTm="259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CA73652F-BFCF-4CEF-AB38-3A9666BA4197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2FCA31EE-02E8-4CD3-9881-D1C6B43CAB69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54075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15364" name="Title 5">
            <a:extLst>
              <a:ext uri="{FF2B5EF4-FFF2-40B4-BE49-F238E27FC236}">
                <a16:creationId xmlns:a16="http://schemas.microsoft.com/office/drawing/2014/main" id="{33443583-72EA-46F5-AEE7-AF77F70EE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MRS</a:t>
            </a:r>
            <a:r>
              <a:rPr lang="en-GB" altLang="en-US"/>
              <a:t> G</a:t>
            </a:r>
            <a:r>
              <a:rPr lang="en-GB" altLang="en-US">
                <a:solidFill>
                  <a:srgbClr val="FF0000"/>
                </a:solidFill>
              </a:rPr>
              <a:t>R</a:t>
            </a:r>
            <a:r>
              <a:rPr lang="en-GB" altLang="en-US"/>
              <a:t>EN </a:t>
            </a:r>
            <a:r>
              <a:rPr lang="en-GB" altLang="en-US">
                <a:solidFill>
                  <a:srgbClr val="FF0000"/>
                </a:solidFill>
              </a:rPr>
              <a:t>R</a:t>
            </a:r>
            <a:r>
              <a:rPr lang="en-GB" altLang="en-US"/>
              <a:t> - Reproduction 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F3E606A-2E12-4814-86D9-1D13DD2F8C7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29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0CB8472-C3A1-481C-93A3-C7DC01CE3D5A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DEE61613-DAB4-41AC-8C68-0C925B395D9D}"/>
              </a:ext>
            </a:extLst>
          </p:cNvPr>
          <p:cNvSpPr/>
          <p:nvPr/>
        </p:nvSpPr>
        <p:spPr>
          <a:xfrm>
            <a:off x="4654550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5368" name="Rectangle 10">
            <a:extLst>
              <a:ext uri="{FF2B5EF4-FFF2-40B4-BE49-F238E27FC236}">
                <a16:creationId xmlns:a16="http://schemas.microsoft.com/office/drawing/2014/main" id="{3FD856A1-9C41-428A-80DB-512D6353C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4822825"/>
            <a:ext cx="33956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Each seed contains a tiny miniature plant ready to grow. </a:t>
            </a:r>
          </a:p>
        </p:txBody>
      </p:sp>
      <p:sp>
        <p:nvSpPr>
          <p:cNvPr id="15369" name="Rectangle 7">
            <a:extLst>
              <a:ext uri="{FF2B5EF4-FFF2-40B4-BE49-F238E27FC236}">
                <a16:creationId xmlns:a16="http://schemas.microsoft.com/office/drawing/2014/main" id="{FD8C8830-CDB3-4BC7-AA8E-4ADF5C9AD3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4837113"/>
            <a:ext cx="2428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This wolf spider has her babies on her back.</a:t>
            </a:r>
          </a:p>
        </p:txBody>
      </p:sp>
      <p:sp>
        <p:nvSpPr>
          <p:cNvPr id="15370" name="TextBox 20">
            <a:extLst>
              <a:ext uri="{FF2B5EF4-FFF2-40B4-BE49-F238E27FC236}">
                <a16:creationId xmlns:a16="http://schemas.microsoft.com/office/drawing/2014/main" id="{CD4CBE89-29EA-4A5F-9D3C-D1D6D9269C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Ralph Arvesen and U.S. Department of Agriculture (@flickr.com) - granted under creative commons licence - attribution</a:t>
            </a:r>
          </a:p>
        </p:txBody>
      </p:sp>
      <p:pic>
        <p:nvPicPr>
          <p:cNvPr id="15371" name="Picture 2">
            <a:extLst>
              <a:ext uri="{FF2B5EF4-FFF2-40B4-BE49-F238E27FC236}">
                <a16:creationId xmlns:a16="http://schemas.microsoft.com/office/drawing/2014/main" id="{CC38AFC8-C77C-45BD-A8AB-21D39989263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41700" y="4770438"/>
            <a:ext cx="923925" cy="741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D38E3F2-453F-4AEF-89F3-6148ECECE7D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876"/>
    </mc:Choice>
    <mc:Fallback xmlns="">
      <p:transition spd="slow" advTm="178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0CCB0C44-6427-4AF1-8D01-645A74BAE8F9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673D9A70-6126-48C6-B169-C0A8B53A1646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654075" y="1933019"/>
            <a:ext cx="339547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16388" name="Title 5">
            <a:extLst>
              <a:ext uri="{FF2B5EF4-FFF2-40B4-BE49-F238E27FC236}">
                <a16:creationId xmlns:a16="http://schemas.microsoft.com/office/drawing/2014/main" id="{B59D9E6B-46C7-49A2-8BA4-338277DBCE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MRS</a:t>
            </a:r>
            <a:r>
              <a:rPr lang="en-GB" altLang="en-US"/>
              <a:t> GR</a:t>
            </a:r>
            <a:r>
              <a:rPr lang="en-GB" altLang="en-US">
                <a:solidFill>
                  <a:srgbClr val="FF0000"/>
                </a:solidFill>
              </a:rPr>
              <a:t>E</a:t>
            </a:r>
            <a:r>
              <a:rPr lang="en-GB" altLang="en-US"/>
              <a:t>N </a:t>
            </a:r>
            <a:r>
              <a:rPr lang="en-GB" altLang="en-US">
                <a:solidFill>
                  <a:srgbClr val="FF0000"/>
                </a:solidFill>
              </a:rPr>
              <a:t>E</a:t>
            </a:r>
            <a:r>
              <a:rPr lang="en-GB" altLang="en-US"/>
              <a:t> - Excretion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3C6EDF5-5144-47C0-A138-90A115C5EFD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28" y="1933019"/>
            <a:ext cx="3395471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951EF486-E6B3-442C-93F0-C5A4D64165D8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BE25F9D5-05A5-4DF9-8611-F0F8F9531593}"/>
              </a:ext>
            </a:extLst>
          </p:cNvPr>
          <p:cNvSpPr/>
          <p:nvPr/>
        </p:nvSpPr>
        <p:spPr>
          <a:xfrm>
            <a:off x="4654550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6392" name="Rectangle 10">
            <a:extLst>
              <a:ext uri="{FF2B5EF4-FFF2-40B4-BE49-F238E27FC236}">
                <a16:creationId xmlns:a16="http://schemas.microsoft.com/office/drawing/2014/main" id="{6444BE33-EBD8-457E-BD4F-3C28A1540F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4700588"/>
            <a:ext cx="2352675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Left over gases and water leave plants through their leaves. </a:t>
            </a:r>
          </a:p>
        </p:txBody>
      </p:sp>
      <p:sp>
        <p:nvSpPr>
          <p:cNvPr id="16393" name="Rectangle 7">
            <a:extLst>
              <a:ext uri="{FF2B5EF4-FFF2-40B4-BE49-F238E27FC236}">
                <a16:creationId xmlns:a16="http://schemas.microsoft.com/office/drawing/2014/main" id="{FBDF52D4-6040-4525-93C2-9BA6EE5A70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4697413"/>
            <a:ext cx="243681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How do you get rid of waste products from your body? </a:t>
            </a:r>
          </a:p>
        </p:txBody>
      </p:sp>
      <p:sp>
        <p:nvSpPr>
          <p:cNvPr id="16394" name="TextBox 20">
            <a:extLst>
              <a:ext uri="{FF2B5EF4-FFF2-40B4-BE49-F238E27FC236}">
                <a16:creationId xmlns:a16="http://schemas.microsoft.com/office/drawing/2014/main" id="{037B1BA4-DC53-416D-9F63-D1845F144F0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boxface and Pranav Yaddanapudl (@flickr.com) - granted under creative commons licence - attribution</a:t>
            </a:r>
          </a:p>
        </p:txBody>
      </p:sp>
      <p:pic>
        <p:nvPicPr>
          <p:cNvPr id="16395" name="Picture 2">
            <a:extLst>
              <a:ext uri="{FF2B5EF4-FFF2-40B4-BE49-F238E27FC236}">
                <a16:creationId xmlns:a16="http://schemas.microsoft.com/office/drawing/2014/main" id="{C903344A-59BD-42ED-A7A8-3A234C4A0B8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33763" y="4926013"/>
            <a:ext cx="881062" cy="466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3">
            <a:extLst>
              <a:ext uri="{FF2B5EF4-FFF2-40B4-BE49-F238E27FC236}">
                <a16:creationId xmlns:a16="http://schemas.microsoft.com/office/drawing/2014/main" id="{22D3CBD4-DC67-4859-B900-9DC6FAAE8D9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9300" y="4683125"/>
            <a:ext cx="6350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05F44DE-ED9A-40F2-A270-96AAB4DCA8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656"/>
    </mc:Choice>
    <mc:Fallback xmlns="">
      <p:transition spd="slow" advTm="186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39902E73-EC78-4520-9AC4-C33CF202FE50}"/>
              </a:ext>
            </a:extLst>
          </p:cNvPr>
          <p:cNvSpPr/>
          <p:nvPr/>
        </p:nvSpPr>
        <p:spPr>
          <a:xfrm>
            <a:off x="755650" y="1684338"/>
            <a:ext cx="7632700" cy="4408487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3D654945-895B-4066-9BA3-8B532EF8615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51950" y="1933019"/>
            <a:ext cx="3199722" cy="2255716"/>
          </a:xfrm>
          <a:prstGeom prst="roundRect">
            <a:avLst>
              <a:gd name="adj" fmla="val 12163"/>
            </a:avLst>
          </a:prstGeom>
        </p:spPr>
      </p:pic>
      <p:sp>
        <p:nvSpPr>
          <p:cNvPr id="17412" name="Title 5">
            <a:extLst>
              <a:ext uri="{FF2B5EF4-FFF2-40B4-BE49-F238E27FC236}">
                <a16:creationId xmlns:a16="http://schemas.microsoft.com/office/drawing/2014/main" id="{E0E6D37D-4596-4C08-9550-248AED1C69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>
                <a:solidFill>
                  <a:schemeClr val="tx1"/>
                </a:solidFill>
              </a:rPr>
              <a:t>MRS</a:t>
            </a:r>
            <a:r>
              <a:rPr lang="en-GB" altLang="en-US"/>
              <a:t> GRE</a:t>
            </a:r>
            <a:r>
              <a:rPr lang="en-GB" altLang="en-US">
                <a:solidFill>
                  <a:srgbClr val="FF0000"/>
                </a:solidFill>
              </a:rPr>
              <a:t>N</a:t>
            </a:r>
            <a:r>
              <a:rPr lang="en-GB" altLang="en-US"/>
              <a:t> </a:t>
            </a:r>
            <a:r>
              <a:rPr lang="en-GB" altLang="en-US">
                <a:solidFill>
                  <a:srgbClr val="FF0000"/>
                </a:solidFill>
              </a:rPr>
              <a:t>N</a:t>
            </a:r>
            <a:r>
              <a:rPr lang="en-GB" altLang="en-US"/>
              <a:t> - Nutrition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81FC203-EE61-42CD-A45C-AC733538FE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81628" y="1933020"/>
            <a:ext cx="3395472" cy="2250080"/>
          </a:xfrm>
          <a:prstGeom prst="roundRect">
            <a:avLst>
              <a:gd name="adj" fmla="val 12163"/>
            </a:avLst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38AE61E3-1268-4184-B3C1-FBD94FB06234}"/>
              </a:ext>
            </a:extLst>
          </p:cNvPr>
          <p:cNvSpPr/>
          <p:nvPr/>
        </p:nvSpPr>
        <p:spPr>
          <a:xfrm>
            <a:off x="1081088" y="4440238"/>
            <a:ext cx="3395662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E88A85F7-3EFB-46A0-AFD3-208CC029BBFC}"/>
              </a:ext>
            </a:extLst>
          </p:cNvPr>
          <p:cNvSpPr/>
          <p:nvPr/>
        </p:nvSpPr>
        <p:spPr>
          <a:xfrm>
            <a:off x="4654550" y="4427538"/>
            <a:ext cx="3395663" cy="1438275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7416" name="Rectangle 10">
            <a:extLst>
              <a:ext uri="{FF2B5EF4-FFF2-40B4-BE49-F238E27FC236}">
                <a16:creationId xmlns:a16="http://schemas.microsoft.com/office/drawing/2014/main" id="{AC95C1D3-AD43-47F0-A85C-3364444ADC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57725" y="4684713"/>
            <a:ext cx="339566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Green plants make their own food using the energy from the sun. </a:t>
            </a:r>
          </a:p>
        </p:txBody>
      </p:sp>
      <p:sp>
        <p:nvSpPr>
          <p:cNvPr id="17417" name="Rectangle 7">
            <a:extLst>
              <a:ext uri="{FF2B5EF4-FFF2-40B4-BE49-F238E27FC236}">
                <a16:creationId xmlns:a16="http://schemas.microsoft.com/office/drawing/2014/main" id="{27803254-32F3-4384-A1B5-CED72DB4EB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81088" y="4697413"/>
            <a:ext cx="33956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Some animals eat plants, and some eat other animals.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Bears eat both, like people! </a:t>
            </a:r>
          </a:p>
        </p:txBody>
      </p:sp>
      <p:sp>
        <p:nvSpPr>
          <p:cNvPr id="17418" name="TextBox 20">
            <a:extLst>
              <a:ext uri="{FF2B5EF4-FFF2-40B4-BE49-F238E27FC236}">
                <a16:creationId xmlns:a16="http://schemas.microsoft.com/office/drawing/2014/main" id="{2FB0B58C-7BFF-41F5-8603-F3D09D4D08D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Christoph Strassler and NielsWPhotography (@flickr.com) - granted under creative commons licence - attribution</a:t>
            </a:r>
          </a:p>
        </p:txBody>
      </p:sp>
      <p:pic>
        <p:nvPicPr>
          <p:cNvPr id="10" name="Audio 9">
            <a:hlinkClick r:id="" action="ppaction://media"/>
            <a:extLst>
              <a:ext uri="{FF2B5EF4-FFF2-40B4-BE49-F238E27FC236}">
                <a16:creationId xmlns:a16="http://schemas.microsoft.com/office/drawing/2014/main" id="{499BADCB-6088-4A30-9C8B-430E17329FE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41"/>
    </mc:Choice>
    <mc:Fallback xmlns="">
      <p:transition spd="slow" advTm="229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E5D34B55-7980-4881-AB69-C38727E62E70}"/>
              </a:ext>
            </a:extLst>
          </p:cNvPr>
          <p:cNvSpPr/>
          <p:nvPr/>
        </p:nvSpPr>
        <p:spPr>
          <a:xfrm>
            <a:off x="755650" y="728663"/>
            <a:ext cx="7632700" cy="5364162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10243" name="Title 5">
            <a:extLst>
              <a:ext uri="{FF2B5EF4-FFF2-40B4-BE49-F238E27FC236}">
                <a16:creationId xmlns:a16="http://schemas.microsoft.com/office/drawing/2014/main" id="{B55819AE-D3BA-4EFE-8434-B26A35E7BA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br>
              <a:rPr lang="en-GB" altLang="en-US" sz="3100" dirty="0"/>
            </a:br>
            <a:r>
              <a:rPr lang="en-GB" altLang="en-US" sz="3100" dirty="0"/>
              <a:t>All living things do these things to stay alive: </a:t>
            </a:r>
            <a:br>
              <a:rPr lang="en-GB" altLang="en-US" dirty="0"/>
            </a:br>
            <a:endParaRPr lang="en-GB" altLang="en-US" dirty="0"/>
          </a:p>
        </p:txBody>
      </p:sp>
      <p:pic>
        <p:nvPicPr>
          <p:cNvPr id="18436" name="Picture 1">
            <a:extLst>
              <a:ext uri="{FF2B5EF4-FFF2-40B4-BE49-F238E27FC236}">
                <a16:creationId xmlns:a16="http://schemas.microsoft.com/office/drawing/2014/main" id="{226A812D-8259-47CE-9B38-4939BDA1606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644650" y="1728788"/>
            <a:ext cx="5845175" cy="424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E9BA3CC-BADF-43EB-B953-73803BB4D2E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221"/>
    </mc:Choice>
    <mc:Fallback xmlns="">
      <p:transition spd="slow" advTm="3522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3876570-3F04-45B2-A70B-AA501E79A25E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9459" name="Title 5">
            <a:extLst>
              <a:ext uri="{FF2B5EF4-FFF2-40B4-BE49-F238E27FC236}">
                <a16:creationId xmlns:a16="http://schemas.microsoft.com/office/drawing/2014/main" id="{2CE2DD41-E6B8-451D-BB09-BE9E8F7810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Living or Not?</a:t>
            </a:r>
          </a:p>
        </p:txBody>
      </p:sp>
      <p:grpSp>
        <p:nvGrpSpPr>
          <p:cNvPr id="19460" name="Group 74">
            <a:extLst>
              <a:ext uri="{FF2B5EF4-FFF2-40B4-BE49-F238E27FC236}">
                <a16:creationId xmlns:a16="http://schemas.microsoft.com/office/drawing/2014/main" id="{72D002C1-91EE-4D1B-B595-4B6A47D66FA0}"/>
              </a:ext>
            </a:extLst>
          </p:cNvPr>
          <p:cNvGrpSpPr>
            <a:grpSpLocks/>
          </p:cNvGrpSpPr>
          <p:nvPr/>
        </p:nvGrpSpPr>
        <p:grpSpPr bwMode="auto">
          <a:xfrm>
            <a:off x="904875" y="3646488"/>
            <a:ext cx="7334250" cy="2178050"/>
            <a:chOff x="878232" y="3465513"/>
            <a:chExt cx="7334980" cy="2177922"/>
          </a:xfrm>
        </p:grpSpPr>
        <p:grpSp>
          <p:nvGrpSpPr>
            <p:cNvPr id="19465" name="Group 68">
              <a:extLst>
                <a:ext uri="{FF2B5EF4-FFF2-40B4-BE49-F238E27FC236}">
                  <a16:creationId xmlns:a16="http://schemas.microsoft.com/office/drawing/2014/main" id="{FDA59AD6-0FA8-4C63-A6AE-EF51819FB4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8232" y="3465513"/>
              <a:ext cx="7334980" cy="957966"/>
              <a:chOff x="878232" y="2507547"/>
              <a:chExt cx="7334980" cy="957966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208C5C1B-651B-466F-803B-55907A028EF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67680" y="2507547"/>
                <a:ext cx="1111361" cy="94450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5A73D19F-1270-4C95-980F-8402606C47DC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22956" y="2509134"/>
                <a:ext cx="1111361" cy="94450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3DAC311E-B388-4592-90C7-A9FC1F5611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57128" y="2520246"/>
                <a:ext cx="1111361" cy="94450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177280F1-074C-47B1-8B0C-B3CB51A65C1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12404" y="2520246"/>
                <a:ext cx="1111361" cy="94450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822DE436-2F8B-4893-9AFA-6E2A81ABE77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8232" y="2517071"/>
                <a:ext cx="1111361" cy="94450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13DEF1E2-9EF3-469F-936E-8292900D8E2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01851" y="2520246"/>
                <a:ext cx="1111361" cy="944507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19466" name="Group 70">
              <a:extLst>
                <a:ext uri="{FF2B5EF4-FFF2-40B4-BE49-F238E27FC236}">
                  <a16:creationId xmlns:a16="http://schemas.microsoft.com/office/drawing/2014/main" id="{533037B3-91B1-4ED3-BC6A-F3F715B1DBF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878232" y="4698081"/>
              <a:ext cx="7334980" cy="945354"/>
              <a:chOff x="878232" y="3614412"/>
              <a:chExt cx="7334980" cy="945354"/>
            </a:xfrm>
          </p:grpSpPr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A3BF2ADA-33B0-422F-B8B6-5B9D32727B6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4612404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1EE26AE1-E5A8-4E0A-99AE-1A10CE7973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878232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BFB52A84-FAD9-4D6E-AE0D-E6CB5842EC3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857128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6F6B1C93-FBFC-4128-AC27-C4ED631EDE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122956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A3077D26-A89E-4CD7-B050-1BEED380DB6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3367680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EE9CEA36-AA7A-4375-95D4-1E2BCDB1E21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7101851" y="3613672"/>
                <a:ext cx="1111361" cy="946094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86" name="Group 85">
            <a:extLst>
              <a:ext uri="{FF2B5EF4-FFF2-40B4-BE49-F238E27FC236}">
                <a16:creationId xmlns:a16="http://schemas.microsoft.com/office/drawing/2014/main" id="{24C98659-5581-4916-A294-18CB95DA4E07}"/>
              </a:ext>
            </a:extLst>
          </p:cNvPr>
          <p:cNvGrpSpPr/>
          <p:nvPr/>
        </p:nvGrpSpPr>
        <p:grpSpPr>
          <a:xfrm>
            <a:off x="1573596" y="1873908"/>
            <a:ext cx="1566334" cy="1583267"/>
            <a:chOff x="1505862" y="1841519"/>
            <a:chExt cx="1566334" cy="15832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1" name="Oval 80">
              <a:extLst>
                <a:ext uri="{FF2B5EF4-FFF2-40B4-BE49-F238E27FC236}">
                  <a16:creationId xmlns:a16="http://schemas.microsoft.com/office/drawing/2014/main" id="{5FC5A0AB-883F-43B5-B8A3-CD7172317D40}"/>
                </a:ext>
              </a:extLst>
            </p:cNvPr>
            <p:cNvSpPr/>
            <p:nvPr/>
          </p:nvSpPr>
          <p:spPr>
            <a:xfrm>
              <a:off x="1505862" y="1841519"/>
              <a:ext cx="1566334" cy="15832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8" name="TextBox 77">
              <a:extLst>
                <a:ext uri="{FF2B5EF4-FFF2-40B4-BE49-F238E27FC236}">
                  <a16:creationId xmlns:a16="http://schemas.microsoft.com/office/drawing/2014/main" id="{BC755CBA-DB38-415B-AE66-E2E6C84BFB7D}"/>
                </a:ext>
              </a:extLst>
            </p:cNvPr>
            <p:cNvSpPr txBox="1"/>
            <p:nvPr/>
          </p:nvSpPr>
          <p:spPr>
            <a:xfrm>
              <a:off x="1666283" y="2171487"/>
              <a:ext cx="1245493" cy="923330"/>
            </a:xfrm>
            <a:prstGeom prst="rect">
              <a:avLst/>
            </a:prstGeom>
            <a:noFill/>
          </p:spPr>
          <p:txBody>
            <a:bodyPr lIns="180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+mn-lt"/>
                </a:rPr>
                <a:t>Which of these are living?</a:t>
              </a:r>
            </a:p>
          </p:txBody>
        </p:sp>
      </p:grpSp>
      <p:grpSp>
        <p:nvGrpSpPr>
          <p:cNvPr id="85" name="Group 84">
            <a:extLst>
              <a:ext uri="{FF2B5EF4-FFF2-40B4-BE49-F238E27FC236}">
                <a16:creationId xmlns:a16="http://schemas.microsoft.com/office/drawing/2014/main" id="{7FF18E3B-1BA5-45F9-BB47-3B739B9CCB9E}"/>
              </a:ext>
            </a:extLst>
          </p:cNvPr>
          <p:cNvGrpSpPr/>
          <p:nvPr/>
        </p:nvGrpSpPr>
        <p:grpSpPr>
          <a:xfrm>
            <a:off x="3805360" y="1873908"/>
            <a:ext cx="1566334" cy="1583267"/>
            <a:chOff x="3764386" y="1841519"/>
            <a:chExt cx="1566334" cy="15832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5C56682D-B91B-4B0E-A1AE-B74031606E1D}"/>
                </a:ext>
              </a:extLst>
            </p:cNvPr>
            <p:cNvSpPr/>
            <p:nvPr/>
          </p:nvSpPr>
          <p:spPr>
            <a:xfrm>
              <a:off x="3764386" y="1841519"/>
              <a:ext cx="1566334" cy="15832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79" name="TextBox 78">
              <a:extLst>
                <a:ext uri="{FF2B5EF4-FFF2-40B4-BE49-F238E27FC236}">
                  <a16:creationId xmlns:a16="http://schemas.microsoft.com/office/drawing/2014/main" id="{AB91FA6C-FE15-46B4-9734-979C63944B79}"/>
                </a:ext>
              </a:extLst>
            </p:cNvPr>
            <p:cNvSpPr txBox="1"/>
            <p:nvPr/>
          </p:nvSpPr>
          <p:spPr>
            <a:xfrm>
              <a:off x="3875928" y="2309987"/>
              <a:ext cx="1343251" cy="646331"/>
            </a:xfrm>
            <a:prstGeom prst="rect">
              <a:avLst/>
            </a:prstGeom>
            <a:noFill/>
          </p:spPr>
          <p:txBody>
            <a:bodyPr lIns="180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+mn-lt"/>
                </a:rPr>
                <a:t>Which are non-living?</a:t>
              </a:r>
            </a:p>
          </p:txBody>
        </p:sp>
      </p:grpSp>
      <p:grpSp>
        <p:nvGrpSpPr>
          <p:cNvPr id="84" name="Group 83">
            <a:extLst>
              <a:ext uri="{FF2B5EF4-FFF2-40B4-BE49-F238E27FC236}">
                <a16:creationId xmlns:a16="http://schemas.microsoft.com/office/drawing/2014/main" id="{9E57FA31-A0BB-46F1-811E-B3555F7ECB2E}"/>
              </a:ext>
            </a:extLst>
          </p:cNvPr>
          <p:cNvGrpSpPr/>
          <p:nvPr/>
        </p:nvGrpSpPr>
        <p:grpSpPr>
          <a:xfrm>
            <a:off x="6037125" y="1873908"/>
            <a:ext cx="1566334" cy="1583267"/>
            <a:chOff x="5969391" y="1841519"/>
            <a:chExt cx="1566334" cy="1583267"/>
          </a:xfr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grpSpPr>
        <p:sp>
          <p:nvSpPr>
            <p:cNvPr id="83" name="Oval 82">
              <a:extLst>
                <a:ext uri="{FF2B5EF4-FFF2-40B4-BE49-F238E27FC236}">
                  <a16:creationId xmlns:a16="http://schemas.microsoft.com/office/drawing/2014/main" id="{20520063-019C-4A35-B1A0-BC8846D8F57E}"/>
                </a:ext>
              </a:extLst>
            </p:cNvPr>
            <p:cNvSpPr/>
            <p:nvPr/>
          </p:nvSpPr>
          <p:spPr>
            <a:xfrm>
              <a:off x="5969391" y="1841519"/>
              <a:ext cx="1566334" cy="158326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80" name="TextBox 79">
              <a:extLst>
                <a:ext uri="{FF2B5EF4-FFF2-40B4-BE49-F238E27FC236}">
                  <a16:creationId xmlns:a16="http://schemas.microsoft.com/office/drawing/2014/main" id="{F43731C1-353B-448D-BF2F-554BDDA57702}"/>
                </a:ext>
              </a:extLst>
            </p:cNvPr>
            <p:cNvSpPr txBox="1"/>
            <p:nvPr/>
          </p:nvSpPr>
          <p:spPr>
            <a:xfrm>
              <a:off x="6146662" y="2309987"/>
              <a:ext cx="1211793" cy="646331"/>
            </a:xfrm>
            <a:prstGeom prst="rect">
              <a:avLst/>
            </a:prstGeom>
            <a:noFill/>
          </p:spPr>
          <p:txBody>
            <a:bodyPr lIns="180000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GB" dirty="0">
                  <a:latin typeface="+mn-lt"/>
                </a:rPr>
                <a:t>How can you tell?</a:t>
              </a:r>
            </a:p>
          </p:txBody>
        </p:sp>
      </p:grpSp>
      <p:pic>
        <p:nvPicPr>
          <p:cNvPr id="19464" name="Pairs">
            <a:extLst>
              <a:ext uri="{FF2B5EF4-FFF2-40B4-BE49-F238E27FC236}">
                <a16:creationId xmlns:a16="http://schemas.microsoft.com/office/drawing/2014/main" id="{24B8AA27-AB47-4DEC-9680-08A212166300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AC3B34FC-D09F-4E7A-A31D-FE6893CBD16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058"/>
    </mc:Choice>
    <mc:Fallback xmlns="">
      <p:transition spd="slow" advTm="300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E36AC117-8436-41BB-8A57-7E359FB6A8E5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0483" name="Title 5">
            <a:extLst>
              <a:ext uri="{FF2B5EF4-FFF2-40B4-BE49-F238E27FC236}">
                <a16:creationId xmlns:a16="http://schemas.microsoft.com/office/drawing/2014/main" id="{F26CFFD0-BA7E-46E6-91C0-4794984FD2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Living or Not?</a:t>
            </a:r>
          </a:p>
        </p:txBody>
      </p:sp>
      <p:grpSp>
        <p:nvGrpSpPr>
          <p:cNvPr id="20484" name="Group 64">
            <a:extLst>
              <a:ext uri="{FF2B5EF4-FFF2-40B4-BE49-F238E27FC236}">
                <a16:creationId xmlns:a16="http://schemas.microsoft.com/office/drawing/2014/main" id="{469E92B4-28D9-4AB6-B5AF-55611B0DAA62}"/>
              </a:ext>
            </a:extLst>
          </p:cNvPr>
          <p:cNvGrpSpPr>
            <a:grpSpLocks/>
          </p:cNvGrpSpPr>
          <p:nvPr/>
        </p:nvGrpSpPr>
        <p:grpSpPr bwMode="auto">
          <a:xfrm>
            <a:off x="5300663" y="2659063"/>
            <a:ext cx="2413000" cy="3313112"/>
            <a:chOff x="5089176" y="2430473"/>
            <a:chExt cx="2413415" cy="3313233"/>
          </a:xfrm>
        </p:grpSpPr>
        <p:grpSp>
          <p:nvGrpSpPr>
            <p:cNvPr id="20501" name="Group 62">
              <a:extLst>
                <a:ext uri="{FF2B5EF4-FFF2-40B4-BE49-F238E27FC236}">
                  <a16:creationId xmlns:a16="http://schemas.microsoft.com/office/drawing/2014/main" id="{A3A06E7E-B010-4667-84A0-52A27144D692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5089176" y="2430473"/>
              <a:ext cx="1111826" cy="3313233"/>
              <a:chOff x="5089176" y="2430473"/>
              <a:chExt cx="1111826" cy="3313233"/>
            </a:xfrm>
          </p:grpSpPr>
          <p:pic>
            <p:nvPicPr>
              <p:cNvPr id="13" name="Picture 12">
                <a:extLst>
                  <a:ext uri="{FF2B5EF4-FFF2-40B4-BE49-F238E27FC236}">
                    <a16:creationId xmlns:a16="http://schemas.microsoft.com/office/drawing/2014/main" id="{40B8DDD6-F462-4DC7-9617-726D1597CC00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89176" y="2430473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9B326B96-89EA-431E-B056-8EEE6699F89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89176" y="3614791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4" name="Picture 23">
                <a:extLst>
                  <a:ext uri="{FF2B5EF4-FFF2-40B4-BE49-F238E27FC236}">
                    <a16:creationId xmlns:a16="http://schemas.microsoft.com/office/drawing/2014/main" id="{78F83951-5B49-412F-A9A3-4851474C3C4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5089176" y="4799110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20502" name="Group 63">
              <a:extLst>
                <a:ext uri="{FF2B5EF4-FFF2-40B4-BE49-F238E27FC236}">
                  <a16:creationId xmlns:a16="http://schemas.microsoft.com/office/drawing/2014/main" id="{8645674B-95E4-44E0-8B56-C7015B129F03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6390765" y="2430474"/>
              <a:ext cx="1111826" cy="3313232"/>
              <a:chOff x="6385983" y="2430474"/>
              <a:chExt cx="1111826" cy="3313232"/>
            </a:xfrm>
          </p:grpSpPr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85F42D2C-BAD0-4688-801C-7D618EA521B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86368" y="2430473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7" name="Picture 26">
                <a:extLst>
                  <a:ext uri="{FF2B5EF4-FFF2-40B4-BE49-F238E27FC236}">
                    <a16:creationId xmlns:a16="http://schemas.microsoft.com/office/drawing/2014/main" id="{D808BB70-FB23-4058-BFE6-64D60E8CA8D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86368" y="3614791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8" name="Picture 27">
                <a:extLst>
                  <a:ext uri="{FF2B5EF4-FFF2-40B4-BE49-F238E27FC236}">
                    <a16:creationId xmlns:a16="http://schemas.microsoft.com/office/drawing/2014/main" id="{B5626F16-F11D-459D-A194-3C7DD95F724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6386368" y="4799110"/>
                <a:ext cx="1111441" cy="944596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20485" name="Group 65">
            <a:extLst>
              <a:ext uri="{FF2B5EF4-FFF2-40B4-BE49-F238E27FC236}">
                <a16:creationId xmlns:a16="http://schemas.microsoft.com/office/drawing/2014/main" id="{1DD5A215-3C95-41B4-94B4-78C3A75FBB42}"/>
              </a:ext>
            </a:extLst>
          </p:cNvPr>
          <p:cNvGrpSpPr>
            <a:grpSpLocks/>
          </p:cNvGrpSpPr>
          <p:nvPr/>
        </p:nvGrpSpPr>
        <p:grpSpPr bwMode="auto">
          <a:xfrm>
            <a:off x="1430338" y="2663825"/>
            <a:ext cx="2413000" cy="3321050"/>
            <a:chOff x="1166128" y="2412262"/>
            <a:chExt cx="2413415" cy="3320962"/>
          </a:xfrm>
        </p:grpSpPr>
        <p:grpSp>
          <p:nvGrpSpPr>
            <p:cNvPr id="20493" name="Group 61">
              <a:extLst>
                <a:ext uri="{FF2B5EF4-FFF2-40B4-BE49-F238E27FC236}">
                  <a16:creationId xmlns:a16="http://schemas.microsoft.com/office/drawing/2014/main" id="{D8AD8916-E44E-4FB1-9F83-A1E43B7A373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2467717" y="2412262"/>
              <a:ext cx="1111826" cy="3320962"/>
              <a:chOff x="2446988" y="2412262"/>
              <a:chExt cx="1111826" cy="3320962"/>
            </a:xfrm>
          </p:grpSpPr>
          <p:pic>
            <p:nvPicPr>
              <p:cNvPr id="25" name="Picture 24">
                <a:extLst>
                  <a:ext uri="{FF2B5EF4-FFF2-40B4-BE49-F238E27FC236}">
                    <a16:creationId xmlns:a16="http://schemas.microsoft.com/office/drawing/2014/main" id="{291B0E90-8B60-4C30-B5B1-B6713A438BD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0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447373" y="2412262"/>
                <a:ext cx="1111441" cy="946125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9" name="Picture 28">
                <a:extLst>
                  <a:ext uri="{FF2B5EF4-FFF2-40B4-BE49-F238E27FC236}">
                    <a16:creationId xmlns:a16="http://schemas.microsoft.com/office/drawing/2014/main" id="{33AC1757-99A4-4159-B319-9AF94B99454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1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447373" y="4787099"/>
                <a:ext cx="1111441" cy="946125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69FB8596-4460-44F3-B963-D1C89F44306E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2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2447373" y="3599681"/>
                <a:ext cx="1111441" cy="946125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  <p:grpSp>
          <p:nvGrpSpPr>
            <p:cNvPr id="20494" name="Group 60">
              <a:extLst>
                <a:ext uri="{FF2B5EF4-FFF2-40B4-BE49-F238E27FC236}">
                  <a16:creationId xmlns:a16="http://schemas.microsoft.com/office/drawing/2014/main" id="{C010681D-CE25-4A44-A8BA-4DF1EF47DB7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1166128" y="2412262"/>
              <a:ext cx="1111826" cy="3307186"/>
              <a:chOff x="1166128" y="2412262"/>
              <a:chExt cx="1111826" cy="3307186"/>
            </a:xfrm>
          </p:grpSpPr>
          <p:pic>
            <p:nvPicPr>
              <p:cNvPr id="20" name="Picture 19">
                <a:extLst>
                  <a:ext uri="{FF2B5EF4-FFF2-40B4-BE49-F238E27FC236}">
                    <a16:creationId xmlns:a16="http://schemas.microsoft.com/office/drawing/2014/main" id="{B0B72959-8E4F-4433-A1BD-DFEF7878656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3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66128" y="2412262"/>
                <a:ext cx="1111441" cy="94453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26" name="Picture 25">
                <a:extLst>
                  <a:ext uri="{FF2B5EF4-FFF2-40B4-BE49-F238E27FC236}">
                    <a16:creationId xmlns:a16="http://schemas.microsoft.com/office/drawing/2014/main" id="{098C579C-5377-43FD-8B44-3225AC0682C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4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66128" y="3593331"/>
                <a:ext cx="1111441" cy="94453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  <p:pic>
            <p:nvPicPr>
              <p:cNvPr id="31" name="Picture 30">
                <a:extLst>
                  <a:ext uri="{FF2B5EF4-FFF2-40B4-BE49-F238E27FC236}">
                    <a16:creationId xmlns:a16="http://schemas.microsoft.com/office/drawing/2014/main" id="{BA82E761-BFB0-4F31-8894-CCE31AC2616A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15" cstate="email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tretch>
                <a:fillRect/>
              </a:stretch>
            </p:blipFill>
            <p:spPr>
              <a:xfrm>
                <a:off x="1166128" y="4774399"/>
                <a:ext cx="1111441" cy="944538"/>
              </a:xfrm>
              <a:prstGeom prst="rect">
                <a:avLst/>
              </a:prstGeom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p:spPr>
          </p:pic>
        </p:grpSp>
      </p:grpSp>
      <p:grpSp>
        <p:nvGrpSpPr>
          <p:cNvPr id="20486" name="Group 2">
            <a:extLst>
              <a:ext uri="{FF2B5EF4-FFF2-40B4-BE49-F238E27FC236}">
                <a16:creationId xmlns:a16="http://schemas.microsoft.com/office/drawing/2014/main" id="{3D98DDC0-458F-495A-8624-E780EB380C34}"/>
              </a:ext>
            </a:extLst>
          </p:cNvPr>
          <p:cNvGrpSpPr>
            <a:grpSpLocks/>
          </p:cNvGrpSpPr>
          <p:nvPr/>
        </p:nvGrpSpPr>
        <p:grpSpPr bwMode="auto">
          <a:xfrm>
            <a:off x="1930400" y="1836738"/>
            <a:ext cx="1412875" cy="576262"/>
            <a:chOff x="1929635" y="1779708"/>
            <a:chExt cx="1413933" cy="575742"/>
          </a:xfrm>
        </p:grpSpPr>
        <p:sp>
          <p:nvSpPr>
            <p:cNvPr id="2" name="Oval 1">
              <a:extLst>
                <a:ext uri="{FF2B5EF4-FFF2-40B4-BE49-F238E27FC236}">
                  <a16:creationId xmlns:a16="http://schemas.microsoft.com/office/drawing/2014/main" id="{D0F520A0-2801-4AEE-9323-76B748686B5C}"/>
                </a:ext>
              </a:extLst>
            </p:cNvPr>
            <p:cNvSpPr/>
            <p:nvPr/>
          </p:nvSpPr>
          <p:spPr>
            <a:xfrm>
              <a:off x="1929635" y="1779708"/>
              <a:ext cx="1413933" cy="575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492" name="TextBox 66">
              <a:extLst>
                <a:ext uri="{FF2B5EF4-FFF2-40B4-BE49-F238E27FC236}">
                  <a16:creationId xmlns:a16="http://schemas.microsoft.com/office/drawing/2014/main" id="{2075282E-7618-4B16-AE2D-CCDEE0A3EFD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263443" y="1882913"/>
              <a:ext cx="746317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Living</a:t>
              </a:r>
            </a:p>
          </p:txBody>
        </p:sp>
      </p:grpSp>
      <p:grpSp>
        <p:nvGrpSpPr>
          <p:cNvPr id="20487" name="Group 31">
            <a:extLst>
              <a:ext uri="{FF2B5EF4-FFF2-40B4-BE49-F238E27FC236}">
                <a16:creationId xmlns:a16="http://schemas.microsoft.com/office/drawing/2014/main" id="{62673B17-76E6-4E6C-80E6-4325A8CB611F}"/>
              </a:ext>
            </a:extLst>
          </p:cNvPr>
          <p:cNvGrpSpPr>
            <a:grpSpLocks/>
          </p:cNvGrpSpPr>
          <p:nvPr/>
        </p:nvGrpSpPr>
        <p:grpSpPr bwMode="auto">
          <a:xfrm>
            <a:off x="5800725" y="1851025"/>
            <a:ext cx="1414463" cy="574675"/>
            <a:chOff x="1831772" y="1779708"/>
            <a:chExt cx="1413933" cy="575742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520F176-D3E8-46F9-83C2-2CFD6251DDD6}"/>
                </a:ext>
              </a:extLst>
            </p:cNvPr>
            <p:cNvSpPr/>
            <p:nvPr/>
          </p:nvSpPr>
          <p:spPr>
            <a:xfrm>
              <a:off x="1831772" y="1779708"/>
              <a:ext cx="1413933" cy="575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0490" name="TextBox 33">
              <a:extLst>
                <a:ext uri="{FF2B5EF4-FFF2-40B4-BE49-F238E27FC236}">
                  <a16:creationId xmlns:a16="http://schemas.microsoft.com/office/drawing/2014/main" id="{4112AE9D-6658-410B-AAC2-5C8F30C423A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6023" y="1882913"/>
              <a:ext cx="114543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Non-living</a:t>
              </a:r>
            </a:p>
          </p:txBody>
        </p:sp>
      </p:grpSp>
      <p:pic>
        <p:nvPicPr>
          <p:cNvPr id="20488" name="Pairs">
            <a:extLst>
              <a:ext uri="{FF2B5EF4-FFF2-40B4-BE49-F238E27FC236}">
                <a16:creationId xmlns:a16="http://schemas.microsoft.com/office/drawing/2014/main" id="{38A6F48E-1A83-4378-8EEC-E76C592DDBE5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Audio 8">
            <a:hlinkClick r:id="" action="ppaction://media"/>
            <a:extLst>
              <a:ext uri="{FF2B5EF4-FFF2-40B4-BE49-F238E27FC236}">
                <a16:creationId xmlns:a16="http://schemas.microsoft.com/office/drawing/2014/main" id="{5108B056-64F8-412F-BF5E-EBAED6320DA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57"/>
    </mc:Choice>
    <mc:Fallback xmlns="">
      <p:transition spd="slow" advTm="2605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ounded Rectangle 34">
            <a:extLst>
              <a:ext uri="{FF2B5EF4-FFF2-40B4-BE49-F238E27FC236}">
                <a16:creationId xmlns:a16="http://schemas.microsoft.com/office/drawing/2014/main" id="{2C4C845F-E65F-4FDE-9984-480B09E5DA2C}"/>
              </a:ext>
            </a:extLst>
          </p:cNvPr>
          <p:cNvSpPr/>
          <p:nvPr/>
        </p:nvSpPr>
        <p:spPr>
          <a:xfrm>
            <a:off x="4630738" y="1730375"/>
            <a:ext cx="3757612" cy="2427288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68990D9E-EE16-43B7-B4F2-136722579696}"/>
              </a:ext>
            </a:extLst>
          </p:cNvPr>
          <p:cNvSpPr/>
          <p:nvPr/>
        </p:nvSpPr>
        <p:spPr>
          <a:xfrm>
            <a:off x="755650" y="1730375"/>
            <a:ext cx="3757613" cy="2427288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1508" name="Title 5">
            <a:extLst>
              <a:ext uri="{FF2B5EF4-FFF2-40B4-BE49-F238E27FC236}">
                <a16:creationId xmlns:a16="http://schemas.microsoft.com/office/drawing/2014/main" id="{077CBE13-A8FD-4817-AFA0-1F036C1DFB0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Living or Not?</a:t>
            </a:r>
          </a:p>
        </p:txBody>
      </p:sp>
      <p:sp>
        <p:nvSpPr>
          <p:cNvPr id="21509" name="Rectangle 3">
            <a:extLst>
              <a:ext uri="{FF2B5EF4-FFF2-40B4-BE49-F238E27FC236}">
                <a16:creationId xmlns:a16="http://schemas.microsoft.com/office/drawing/2014/main" id="{33C0C0D4-10E3-418C-964C-D6E45FD086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928813"/>
            <a:ext cx="3757613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Living things have life processes.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They need food, water and air to stay alive.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They can sense changes in the environment.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They can move, grow and reproduce.</a:t>
            </a:r>
          </a:p>
        </p:txBody>
      </p:sp>
      <p:sp>
        <p:nvSpPr>
          <p:cNvPr id="21510" name="Rectangle 4">
            <a:extLst>
              <a:ext uri="{FF2B5EF4-FFF2-40B4-BE49-F238E27FC236}">
                <a16:creationId xmlns:a16="http://schemas.microsoft.com/office/drawing/2014/main" id="{D4584C24-FFAD-4D0C-873B-3137D8186E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630738" y="1928813"/>
            <a:ext cx="3757612" cy="2030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 marL="285750" indent="-28575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Non-living things can be things that were once living or part of a living thing, or they can be things that have never been alive.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They do not need food, water or air.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</a:pPr>
            <a:r>
              <a:rPr lang="en-GB" altLang="en-US">
                <a:solidFill>
                  <a:schemeClr val="tx1"/>
                </a:solidFill>
              </a:rPr>
              <a:t>They cannot reproduce. </a:t>
            </a:r>
          </a:p>
        </p:txBody>
      </p:sp>
      <p:sp>
        <p:nvSpPr>
          <p:cNvPr id="36" name="Rounded Rectangle 35">
            <a:extLst>
              <a:ext uri="{FF2B5EF4-FFF2-40B4-BE49-F238E27FC236}">
                <a16:creationId xmlns:a16="http://schemas.microsoft.com/office/drawing/2014/main" id="{E4DB985E-9849-4710-A025-553B7E4F8860}"/>
              </a:ext>
            </a:extLst>
          </p:cNvPr>
          <p:cNvSpPr/>
          <p:nvPr/>
        </p:nvSpPr>
        <p:spPr>
          <a:xfrm>
            <a:off x="755650" y="4259263"/>
            <a:ext cx="3757613" cy="1833562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0" name="Rounded Rectangle 39">
            <a:extLst>
              <a:ext uri="{FF2B5EF4-FFF2-40B4-BE49-F238E27FC236}">
                <a16:creationId xmlns:a16="http://schemas.microsoft.com/office/drawing/2014/main" id="{96D5EEE6-D593-43DD-BC38-AFA0E8BEE344}"/>
              </a:ext>
            </a:extLst>
          </p:cNvPr>
          <p:cNvSpPr/>
          <p:nvPr/>
        </p:nvSpPr>
        <p:spPr>
          <a:xfrm>
            <a:off x="755650" y="4256088"/>
            <a:ext cx="3757613" cy="1858962"/>
          </a:xfrm>
          <a:prstGeom prst="roundRect">
            <a:avLst>
              <a:gd name="adj" fmla="val 481"/>
            </a:avLst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pic>
        <p:nvPicPr>
          <p:cNvPr id="21513" name="Picture 15">
            <a:extLst>
              <a:ext uri="{FF2B5EF4-FFF2-40B4-BE49-F238E27FC236}">
                <a16:creationId xmlns:a16="http://schemas.microsoft.com/office/drawing/2014/main" id="{D7AC3FAF-AA4D-4C6D-8184-FD24479DE1B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5765800"/>
            <a:ext cx="3757613" cy="33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8">
            <a:extLst>
              <a:ext uri="{FF2B5EF4-FFF2-40B4-BE49-F238E27FC236}">
                <a16:creationId xmlns:a16="http://schemas.microsoft.com/office/drawing/2014/main" id="{7BEA8BB1-EFA7-4AD1-B7BE-BE0469A7F9D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2500" y="4779963"/>
            <a:ext cx="1123950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Cloud 16">
            <a:extLst>
              <a:ext uri="{FF2B5EF4-FFF2-40B4-BE49-F238E27FC236}">
                <a16:creationId xmlns:a16="http://schemas.microsoft.com/office/drawing/2014/main" id="{6EDD4B20-851B-469C-9A10-7E0EF7E12E86}"/>
              </a:ext>
            </a:extLst>
          </p:cNvPr>
          <p:cNvSpPr/>
          <p:nvPr/>
        </p:nvSpPr>
        <p:spPr>
          <a:xfrm>
            <a:off x="2736850" y="4354513"/>
            <a:ext cx="1384300" cy="457200"/>
          </a:xfrm>
          <a:prstGeom prst="cloud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pic>
        <p:nvPicPr>
          <p:cNvPr id="21516" name="Picture 9">
            <a:extLst>
              <a:ext uri="{FF2B5EF4-FFF2-40B4-BE49-F238E27FC236}">
                <a16:creationId xmlns:a16="http://schemas.microsoft.com/office/drawing/2014/main" id="{471EF076-4B4A-4873-963E-9D8B5F92604C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49475" y="5629275"/>
            <a:ext cx="403225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41">
            <a:extLst>
              <a:ext uri="{FF2B5EF4-FFF2-40B4-BE49-F238E27FC236}">
                <a16:creationId xmlns:a16="http://schemas.microsoft.com/office/drawing/2014/main" id="{3983543B-00C6-4D21-A7CB-9EE3B07EFF4F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4163" y="5214938"/>
            <a:ext cx="604837" cy="75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0">
            <a:extLst>
              <a:ext uri="{FF2B5EF4-FFF2-40B4-BE49-F238E27FC236}">
                <a16:creationId xmlns:a16="http://schemas.microsoft.com/office/drawing/2014/main" id="{90D2CC91-A971-4EEF-B56D-0AF57C194D2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6763" y="4495800"/>
            <a:ext cx="1173162" cy="1458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loud 43">
            <a:extLst>
              <a:ext uri="{FF2B5EF4-FFF2-40B4-BE49-F238E27FC236}">
                <a16:creationId xmlns:a16="http://schemas.microsoft.com/office/drawing/2014/main" id="{585F5277-36EC-40A1-81C1-32600251D208}"/>
              </a:ext>
            </a:extLst>
          </p:cNvPr>
          <p:cNvSpPr/>
          <p:nvPr/>
        </p:nvSpPr>
        <p:spPr>
          <a:xfrm>
            <a:off x="1898650" y="4518025"/>
            <a:ext cx="661988" cy="361950"/>
          </a:xfrm>
          <a:prstGeom prst="cloud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v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12340521-FB09-463C-829A-E28C160B180D}"/>
              </a:ext>
            </a:extLst>
          </p:cNvPr>
          <p:cNvSpPr/>
          <p:nvPr/>
        </p:nvSpPr>
        <p:spPr>
          <a:xfrm>
            <a:off x="755650" y="4256088"/>
            <a:ext cx="3757613" cy="1836737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CF79031B-6900-4002-99E7-4F0B95C844CB}"/>
              </a:ext>
            </a:extLst>
          </p:cNvPr>
          <p:cNvSpPr/>
          <p:nvPr/>
        </p:nvSpPr>
        <p:spPr>
          <a:xfrm>
            <a:off x="4632325" y="4256088"/>
            <a:ext cx="3757613" cy="1836737"/>
          </a:xfrm>
          <a:prstGeom prst="rect">
            <a:avLst/>
          </a:prstGeom>
          <a:solidFill>
            <a:srgbClr val="F6EBDE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1522" name="Picture 20">
            <a:extLst>
              <a:ext uri="{FF2B5EF4-FFF2-40B4-BE49-F238E27FC236}">
                <a16:creationId xmlns:a16="http://schemas.microsoft.com/office/drawing/2014/main" id="{5D571FFB-033C-434C-8AF0-F2D1D39FAA93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6038" y="4365625"/>
            <a:ext cx="2770187" cy="1617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12C12FB4-3494-4C4D-8ADB-D0549038171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414"/>
    </mc:Choice>
    <mc:Fallback xmlns="">
      <p:transition spd="slow" advTm="394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1A0865EB-7548-42F1-9946-876474C0A79E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2531" name="Title 5">
            <a:extLst>
              <a:ext uri="{FF2B5EF4-FFF2-40B4-BE49-F238E27FC236}">
                <a16:creationId xmlns:a16="http://schemas.microsoft.com/office/drawing/2014/main" id="{B857166A-300B-478F-A488-BB81C2DAA7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Dead or Never Alive?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02B6972D-DBFC-4AB5-BE39-27A8003A0937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075" y="36464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BC74323-FC00-4F14-927F-901BD2E9CF4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9475" y="3648075"/>
            <a:ext cx="1111250" cy="94456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24A6BD3-A5ED-42E8-8D51-2BC4C2CDA22F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3275" y="3659188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2BFA2061-54E1-484F-AB53-66121F513870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675" y="3659188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235C69B-8911-4EE5-88AE-EEB11638274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875" y="3656013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46B627EF-F321-4021-96E6-F76E66F5915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7875" y="3659188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6C3BAD96-2A31-44B9-AA81-68E20A14D043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386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38F7422-A745-4377-B9E8-0DDC7CF520B6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48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C710AD98-4D32-4D98-9B58-3E68C9712BA4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832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8FFEA5B8-6AF3-43B4-86D7-CA6C0C54732E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94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2023C6C2-5D8D-4153-85DF-4D8368361143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940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630CADFD-B16D-44FF-8C3D-9572D1E7CD2C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27875" y="487838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544" name="TextBox 77">
            <a:extLst>
              <a:ext uri="{FF2B5EF4-FFF2-40B4-BE49-F238E27FC236}">
                <a16:creationId xmlns:a16="http://schemas.microsoft.com/office/drawing/2014/main" id="{D4948B8A-CE74-497A-ADFF-BFF071A516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081213"/>
            <a:ext cx="3816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Many non-living things have never been alive but some of them were once part of a living plant or an animal. </a:t>
            </a:r>
          </a:p>
        </p:txBody>
      </p:sp>
      <p:pic>
        <p:nvPicPr>
          <p:cNvPr id="22545" name="Pairs">
            <a:extLst>
              <a:ext uri="{FF2B5EF4-FFF2-40B4-BE49-F238E27FC236}">
                <a16:creationId xmlns:a16="http://schemas.microsoft.com/office/drawing/2014/main" id="{2E74A985-9E68-4174-ACD1-962A65CF29B4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6" name="TextBox 32">
            <a:extLst>
              <a:ext uri="{FF2B5EF4-FFF2-40B4-BE49-F238E27FC236}">
                <a16:creationId xmlns:a16="http://schemas.microsoft.com/office/drawing/2014/main" id="{9FF6A7A2-8344-4A39-A964-7ECB3B763C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0" y="2081213"/>
            <a:ext cx="38163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Which of these non living things are dead, and which were never alive?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It may help to think of what the thing is made from.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6CDE11C0-C1AC-4804-9E95-6E651BA1068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290"/>
    </mc:Choice>
    <mc:Fallback xmlns="">
      <p:transition spd="slow" advTm="302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9EAB03F4-7112-4B8D-871A-09B2C6F99B91}"/>
              </a:ext>
            </a:extLst>
          </p:cNvPr>
          <p:cNvSpPr/>
          <p:nvPr/>
        </p:nvSpPr>
        <p:spPr>
          <a:xfrm>
            <a:off x="755650" y="3632200"/>
            <a:ext cx="3713163" cy="2481263"/>
          </a:xfrm>
          <a:prstGeom prst="roundRect">
            <a:avLst>
              <a:gd name="adj" fmla="val 4675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F835D633-8D51-4E63-9C6F-6B3B647B58B3}"/>
              </a:ext>
            </a:extLst>
          </p:cNvPr>
          <p:cNvSpPr/>
          <p:nvPr/>
        </p:nvSpPr>
        <p:spPr>
          <a:xfrm>
            <a:off x="782638" y="1730375"/>
            <a:ext cx="3713162" cy="1746250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4AC78233-643F-4A02-AB6A-4CEE073A3275}"/>
              </a:ext>
            </a:extLst>
          </p:cNvPr>
          <p:cNvSpPr/>
          <p:nvPr/>
        </p:nvSpPr>
        <p:spPr>
          <a:xfrm>
            <a:off x="4645025" y="1730375"/>
            <a:ext cx="3743325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3557" name="Title 5">
            <a:extLst>
              <a:ext uri="{FF2B5EF4-FFF2-40B4-BE49-F238E27FC236}">
                <a16:creationId xmlns:a16="http://schemas.microsoft.com/office/drawing/2014/main" id="{A9EFACAA-F580-489A-9A2C-309D1F4327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Dead or Never Alive?</a:t>
            </a:r>
          </a:p>
        </p:txBody>
      </p:sp>
      <p:grpSp>
        <p:nvGrpSpPr>
          <p:cNvPr id="23558" name="Group 9">
            <a:extLst>
              <a:ext uri="{FF2B5EF4-FFF2-40B4-BE49-F238E27FC236}">
                <a16:creationId xmlns:a16="http://schemas.microsoft.com/office/drawing/2014/main" id="{7166D2E8-4F04-4924-B814-BEEFE75827EB}"/>
              </a:ext>
            </a:extLst>
          </p:cNvPr>
          <p:cNvGrpSpPr>
            <a:grpSpLocks/>
          </p:cNvGrpSpPr>
          <p:nvPr/>
        </p:nvGrpSpPr>
        <p:grpSpPr bwMode="auto">
          <a:xfrm>
            <a:off x="5310188" y="2633663"/>
            <a:ext cx="2413000" cy="3313112"/>
            <a:chOff x="5300842" y="2531292"/>
            <a:chExt cx="2413414" cy="3313233"/>
          </a:xfrm>
        </p:grpSpPr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F6F41CBA-54C0-4794-80EE-79B77B12DE9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0842" y="2531292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6397B4EC-AE18-46CF-A03C-5084CBEA7B9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0842" y="3715610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F375F5F8-D1E9-4B16-92B6-BC67E5E9B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00842" y="4899929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A86B2C08-3E71-4FF1-8C91-C58BA8C6A4EA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2815" y="2531292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1CF70B17-59C5-49C3-8E98-71C03F5CD3AA}"/>
                </a:ext>
              </a:extLst>
            </p:cNvPr>
            <p:cNvPicPr>
              <a:picLocks noChangeAspect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2815" y="3715610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DBD739E2-307C-452F-A9CF-310EA64EA147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602815" y="4899929"/>
              <a:ext cx="1111441" cy="944596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grpSp>
        <p:nvGrpSpPr>
          <p:cNvPr id="23559" name="Group 31">
            <a:extLst>
              <a:ext uri="{FF2B5EF4-FFF2-40B4-BE49-F238E27FC236}">
                <a16:creationId xmlns:a16="http://schemas.microsoft.com/office/drawing/2014/main" id="{2F1E1468-8693-41B2-B251-220487529D9A}"/>
              </a:ext>
            </a:extLst>
          </p:cNvPr>
          <p:cNvGrpSpPr>
            <a:grpSpLocks/>
          </p:cNvGrpSpPr>
          <p:nvPr/>
        </p:nvGrpSpPr>
        <p:grpSpPr bwMode="auto">
          <a:xfrm>
            <a:off x="5810250" y="1912938"/>
            <a:ext cx="1412875" cy="576262"/>
            <a:chOff x="1831772" y="1779708"/>
            <a:chExt cx="1413933" cy="575742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C3872FC6-648A-44DB-AE08-9052616D1B69}"/>
                </a:ext>
              </a:extLst>
            </p:cNvPr>
            <p:cNvSpPr/>
            <p:nvPr/>
          </p:nvSpPr>
          <p:spPr>
            <a:xfrm>
              <a:off x="1831772" y="1779708"/>
              <a:ext cx="1413933" cy="57574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3567" name="TextBox 33">
              <a:extLst>
                <a:ext uri="{FF2B5EF4-FFF2-40B4-BE49-F238E27FC236}">
                  <a16:creationId xmlns:a16="http://schemas.microsoft.com/office/drawing/2014/main" id="{C5C0B212-39BB-44BC-90A2-83D8E390B165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966023" y="1882913"/>
              <a:ext cx="1279682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Never alive</a:t>
              </a:r>
            </a:p>
          </p:txBody>
        </p:sp>
      </p:grpSp>
      <p:pic>
        <p:nvPicPr>
          <p:cNvPr id="23560" name="Pairs">
            <a:extLst>
              <a:ext uri="{FF2B5EF4-FFF2-40B4-BE49-F238E27FC236}">
                <a16:creationId xmlns:a16="http://schemas.microsoft.com/office/drawing/2014/main" id="{A767D483-F763-4AF5-884E-D6E97098332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1" name="Rectangle 3">
            <a:extLst>
              <a:ext uri="{FF2B5EF4-FFF2-40B4-BE49-F238E27FC236}">
                <a16:creationId xmlns:a16="http://schemas.microsoft.com/office/drawing/2014/main" id="{0F29FFE4-5032-491B-AC1A-8862E9D65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82638" y="2141538"/>
            <a:ext cx="3713162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Things made of materials like metal, rock, plastic, glass and sand have never been part of a living thing. </a:t>
            </a:r>
          </a:p>
        </p:txBody>
      </p:sp>
      <p:grpSp>
        <p:nvGrpSpPr>
          <p:cNvPr id="23562" name="Group 8">
            <a:extLst>
              <a:ext uri="{FF2B5EF4-FFF2-40B4-BE49-F238E27FC236}">
                <a16:creationId xmlns:a16="http://schemas.microsoft.com/office/drawing/2014/main" id="{706AF2EE-5EAC-4419-B071-0CEAEE5268A3}"/>
              </a:ext>
            </a:extLst>
          </p:cNvPr>
          <p:cNvGrpSpPr>
            <a:grpSpLocks/>
          </p:cNvGrpSpPr>
          <p:nvPr/>
        </p:nvGrpSpPr>
        <p:grpSpPr bwMode="auto">
          <a:xfrm>
            <a:off x="1374775" y="3898900"/>
            <a:ext cx="2473325" cy="1947863"/>
            <a:chOff x="1402970" y="3580426"/>
            <a:chExt cx="2876407" cy="2311533"/>
          </a:xfrm>
        </p:grpSpPr>
        <p:pic>
          <p:nvPicPr>
            <p:cNvPr id="23563" name="Picture 4">
              <a:extLst>
                <a:ext uri="{FF2B5EF4-FFF2-40B4-BE49-F238E27FC236}">
                  <a16:creationId xmlns:a16="http://schemas.microsoft.com/office/drawing/2014/main" id="{713BAB71-6763-4372-AFDB-1E508BD869C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2970" y="4035417"/>
              <a:ext cx="1446338" cy="111368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4" name="Picture 6">
              <a:extLst>
                <a:ext uri="{FF2B5EF4-FFF2-40B4-BE49-F238E27FC236}">
                  <a16:creationId xmlns:a16="http://schemas.microsoft.com/office/drawing/2014/main" id="{6CD990FC-36C3-4C11-8056-F8E01EE13919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896534" y="5240438"/>
              <a:ext cx="1430867" cy="6515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565" name="Picture 7">
              <a:extLst>
                <a:ext uri="{FF2B5EF4-FFF2-40B4-BE49-F238E27FC236}">
                  <a16:creationId xmlns:a16="http://schemas.microsoft.com/office/drawing/2014/main" id="{56D16AD7-C60B-4202-B7CD-9D090D63B6CF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8534" y="3580426"/>
              <a:ext cx="1280843" cy="1600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521923A-3F0C-4C8E-8846-6AFFE59EE86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976"/>
    </mc:Choice>
    <mc:Fallback xmlns="">
      <p:transition spd="slow" advTm="239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7A34E7DA-4FD3-4187-ADED-539DA86A525F}"/>
              </a:ext>
            </a:extLst>
          </p:cNvPr>
          <p:cNvSpPr/>
          <p:nvPr/>
        </p:nvSpPr>
        <p:spPr>
          <a:xfrm>
            <a:off x="754063" y="3611563"/>
            <a:ext cx="3713162" cy="2481262"/>
          </a:xfrm>
          <a:prstGeom prst="roundRect">
            <a:avLst>
              <a:gd name="adj" fmla="val 4675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627B1A25-9D72-43CF-9A0B-516207956C8C}"/>
              </a:ext>
            </a:extLst>
          </p:cNvPr>
          <p:cNvSpPr/>
          <p:nvPr/>
        </p:nvSpPr>
        <p:spPr>
          <a:xfrm>
            <a:off x="754063" y="1730375"/>
            <a:ext cx="3713162" cy="1746250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CCB109C0-1111-4DFE-8B69-C8385CC04A24}"/>
              </a:ext>
            </a:extLst>
          </p:cNvPr>
          <p:cNvSpPr/>
          <p:nvPr/>
        </p:nvSpPr>
        <p:spPr>
          <a:xfrm>
            <a:off x="4645025" y="1730375"/>
            <a:ext cx="3743325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4581" name="Title 5">
            <a:extLst>
              <a:ext uri="{FF2B5EF4-FFF2-40B4-BE49-F238E27FC236}">
                <a16:creationId xmlns:a16="http://schemas.microsoft.com/office/drawing/2014/main" id="{D72FB188-8D4E-4A21-9F13-02EEE99840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Dead or Never Alive?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2B3EAC97-0A1A-4D68-8FBA-F7EA78E15AFA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0188" y="2633663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FA7D8A23-25ED-4E4D-B66B-4B2DF54424B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0188" y="381793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EC225F2B-500B-4B53-AA10-91040CDA9D9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10188" y="5002213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FCD31C7-FA1A-4FC6-B863-F8C3ED0EE225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938" y="2633663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646625DD-E1A2-44DE-8B48-6C4A3F148D8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938" y="3817938"/>
            <a:ext cx="1111250" cy="94615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BB36CE42-C148-468D-B3C7-7E4269A527DB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11938" y="5002213"/>
            <a:ext cx="1111250" cy="944562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B1484358-E3E7-4F83-9D75-25501CE11EF7}"/>
              </a:ext>
            </a:extLst>
          </p:cNvPr>
          <p:cNvSpPr/>
          <p:nvPr/>
        </p:nvSpPr>
        <p:spPr>
          <a:xfrm>
            <a:off x="5810250" y="1912938"/>
            <a:ext cx="1412875" cy="576262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4589" name="TextBox 33">
            <a:extLst>
              <a:ext uri="{FF2B5EF4-FFF2-40B4-BE49-F238E27FC236}">
                <a16:creationId xmlns:a16="http://schemas.microsoft.com/office/drawing/2014/main" id="{C02CF3D1-13B1-40D7-9E16-527903F757A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6925" y="2016125"/>
            <a:ext cx="1279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Dead</a:t>
            </a:r>
          </a:p>
        </p:txBody>
      </p:sp>
      <p:pic>
        <p:nvPicPr>
          <p:cNvPr id="24590" name="Pairs">
            <a:extLst>
              <a:ext uri="{FF2B5EF4-FFF2-40B4-BE49-F238E27FC236}">
                <a16:creationId xmlns:a16="http://schemas.microsoft.com/office/drawing/2014/main" id="{5D4B8ED9-0957-4410-8662-FFE4889C135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Rectangle 3">
            <a:extLst>
              <a:ext uri="{FF2B5EF4-FFF2-40B4-BE49-F238E27FC236}">
                <a16:creationId xmlns:a16="http://schemas.microsoft.com/office/drawing/2014/main" id="{EB49119D-EA37-4EB2-AC89-BAFA9C80A53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6763" y="2141538"/>
            <a:ext cx="37115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All of these things are non-living,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but they used to be part of a 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living thing. </a:t>
            </a:r>
          </a:p>
        </p:txBody>
      </p:sp>
      <p:grpSp>
        <p:nvGrpSpPr>
          <p:cNvPr id="24592" name="Group 10">
            <a:extLst>
              <a:ext uri="{FF2B5EF4-FFF2-40B4-BE49-F238E27FC236}">
                <a16:creationId xmlns:a16="http://schemas.microsoft.com/office/drawing/2014/main" id="{EBBF9B66-6375-47C4-876C-40FF0F18B702}"/>
              </a:ext>
            </a:extLst>
          </p:cNvPr>
          <p:cNvGrpSpPr>
            <a:grpSpLocks/>
          </p:cNvGrpSpPr>
          <p:nvPr/>
        </p:nvGrpSpPr>
        <p:grpSpPr bwMode="auto">
          <a:xfrm>
            <a:off x="827088" y="3886200"/>
            <a:ext cx="2027237" cy="1676400"/>
            <a:chOff x="1068376" y="3817995"/>
            <a:chExt cx="2941746" cy="1169282"/>
          </a:xfrm>
        </p:grpSpPr>
        <p:sp>
          <p:nvSpPr>
            <p:cNvPr id="3" name="Cloud 2">
              <a:extLst>
                <a:ext uri="{FF2B5EF4-FFF2-40B4-BE49-F238E27FC236}">
                  <a16:creationId xmlns:a16="http://schemas.microsoft.com/office/drawing/2014/main" id="{5C097CFD-7A1B-4D3B-9E85-A4293944B7BF}"/>
                </a:ext>
              </a:extLst>
            </p:cNvPr>
            <p:cNvSpPr/>
            <p:nvPr/>
          </p:nvSpPr>
          <p:spPr>
            <a:xfrm>
              <a:off x="1079893" y="3817995"/>
              <a:ext cx="2930229" cy="1169282"/>
            </a:xfrm>
            <a:prstGeom prst="cloud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4595" name="Rectangle 1">
              <a:extLst>
                <a:ext uri="{FF2B5EF4-FFF2-40B4-BE49-F238E27FC236}">
                  <a16:creationId xmlns:a16="http://schemas.microsoft.com/office/drawing/2014/main" id="{E3CB9508-39AF-44B0-8EFA-8764D63DBAD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68376" y="4092665"/>
              <a:ext cx="2801524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Which living thing were they part of? </a:t>
              </a:r>
            </a:p>
          </p:txBody>
        </p:sp>
      </p:grpSp>
      <p:pic>
        <p:nvPicPr>
          <p:cNvPr id="24593" name="Picture 14">
            <a:extLst>
              <a:ext uri="{FF2B5EF4-FFF2-40B4-BE49-F238E27FC236}">
                <a16:creationId xmlns:a16="http://schemas.microsoft.com/office/drawing/2014/main" id="{2DFD0490-9521-4D12-B076-CA02857AC055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4325" y="4354513"/>
            <a:ext cx="1444625" cy="160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699F8A13-1E41-4DF8-9D72-B7F468E7367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9841"/>
    </mc:Choice>
    <mc:Fallback xmlns="">
      <p:transition spd="slow" advTm="39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5D4D242-0F09-4A75-83E4-D9EA260F072E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5603" name="Title 5">
            <a:extLst>
              <a:ext uri="{FF2B5EF4-FFF2-40B4-BE49-F238E27FC236}">
                <a16:creationId xmlns:a16="http://schemas.microsoft.com/office/drawing/2014/main" id="{4D49DE2B-6E02-4A42-92F2-EF95D24B20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How Can You Tell?</a:t>
            </a:r>
          </a:p>
        </p:txBody>
      </p:sp>
      <p:pic>
        <p:nvPicPr>
          <p:cNvPr id="25604" name="Whole Class">
            <a:extLst>
              <a:ext uri="{FF2B5EF4-FFF2-40B4-BE49-F238E27FC236}">
                <a16:creationId xmlns:a16="http://schemas.microsoft.com/office/drawing/2014/main" id="{F62D31B6-0C8C-4FB5-801A-18D63FC3EFEB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3AFC00E9-174D-4267-89D9-CD53A523E6DA}"/>
              </a:ext>
            </a:extLst>
          </p:cNvPr>
          <p:cNvSpPr/>
          <p:nvPr/>
        </p:nvSpPr>
        <p:spPr>
          <a:xfrm>
            <a:off x="5619750" y="2273300"/>
            <a:ext cx="2459038" cy="22304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5606" name="Picture 6">
            <a:extLst>
              <a:ext uri="{FF2B5EF4-FFF2-40B4-BE49-F238E27FC236}">
                <a16:creationId xmlns:a16="http://schemas.microsoft.com/office/drawing/2014/main" id="{A86B27E6-C8FA-4701-A59F-97B35D0DE3C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45200" y="2644775"/>
            <a:ext cx="1608138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7" name="Group 16">
            <a:extLst>
              <a:ext uri="{FF2B5EF4-FFF2-40B4-BE49-F238E27FC236}">
                <a16:creationId xmlns:a16="http://schemas.microsoft.com/office/drawing/2014/main" id="{42EF5E1C-3D3A-4116-A968-F9A07102E30B}"/>
              </a:ext>
            </a:extLst>
          </p:cNvPr>
          <p:cNvGrpSpPr>
            <a:grpSpLocks/>
          </p:cNvGrpSpPr>
          <p:nvPr/>
        </p:nvGrpSpPr>
        <p:grpSpPr bwMode="auto">
          <a:xfrm>
            <a:off x="893763" y="1917700"/>
            <a:ext cx="2227262" cy="1773238"/>
            <a:chOff x="3278586" y="1902244"/>
            <a:chExt cx="2227392" cy="1772289"/>
          </a:xfrm>
        </p:grpSpPr>
        <p:sp>
          <p:nvSpPr>
            <p:cNvPr id="12" name="Oval Callout 11">
              <a:extLst>
                <a:ext uri="{FF2B5EF4-FFF2-40B4-BE49-F238E27FC236}">
                  <a16:creationId xmlns:a16="http://schemas.microsoft.com/office/drawing/2014/main" id="{5AF5719C-4436-4D8A-9450-DD41C0BB739E}"/>
                </a:ext>
              </a:extLst>
            </p:cNvPr>
            <p:cNvSpPr/>
            <p:nvPr/>
          </p:nvSpPr>
          <p:spPr>
            <a:xfrm>
              <a:off x="3278586" y="1902244"/>
              <a:ext cx="2227392" cy="1772289"/>
            </a:xfrm>
            <a:prstGeom prst="wedgeEllipseCallout">
              <a:avLst>
                <a:gd name="adj1" fmla="val 72933"/>
                <a:gd name="adj2" fmla="val -21117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14" name="Rectangle 8">
              <a:extLst>
                <a:ext uri="{FF2B5EF4-FFF2-40B4-BE49-F238E27FC236}">
                  <a16:creationId xmlns:a16="http://schemas.microsoft.com/office/drawing/2014/main" id="{B38C650B-A027-4890-8218-D246D67961D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0505" y="2188224"/>
              <a:ext cx="1783555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Is this rabbit living, dead or has it never been alive?</a:t>
              </a:r>
            </a:p>
          </p:txBody>
        </p:sp>
      </p:grpSp>
      <p:pic>
        <p:nvPicPr>
          <p:cNvPr id="25608" name="Picture 10">
            <a:extLst>
              <a:ext uri="{FF2B5EF4-FFF2-40B4-BE49-F238E27FC236}">
                <a16:creationId xmlns:a16="http://schemas.microsoft.com/office/drawing/2014/main" id="{B9D7A1C7-60AF-46C7-9F8A-345BEBFE899E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24275" y="1917700"/>
            <a:ext cx="1452563" cy="409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12">
            <a:extLst>
              <a:ext uri="{FF2B5EF4-FFF2-40B4-BE49-F238E27FC236}">
                <a16:creationId xmlns:a16="http://schemas.microsoft.com/office/drawing/2014/main" id="{6D51C323-F64F-4A2A-AB73-6E9D165F82B4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225" y="4845050"/>
            <a:ext cx="200025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10" name="Group 17">
            <a:extLst>
              <a:ext uri="{FF2B5EF4-FFF2-40B4-BE49-F238E27FC236}">
                <a16:creationId xmlns:a16="http://schemas.microsoft.com/office/drawing/2014/main" id="{5B4902B2-357B-4DA3-959C-FBC2626259A2}"/>
              </a:ext>
            </a:extLst>
          </p:cNvPr>
          <p:cNvGrpSpPr>
            <a:grpSpLocks/>
          </p:cNvGrpSpPr>
          <p:nvPr/>
        </p:nvGrpSpPr>
        <p:grpSpPr bwMode="auto">
          <a:xfrm>
            <a:off x="1109663" y="4376738"/>
            <a:ext cx="1795462" cy="1428750"/>
            <a:chOff x="3494565" y="4312336"/>
            <a:chExt cx="1795434" cy="1428589"/>
          </a:xfrm>
        </p:grpSpPr>
        <p:sp>
          <p:nvSpPr>
            <p:cNvPr id="15" name="Oval Callout 14">
              <a:extLst>
                <a:ext uri="{FF2B5EF4-FFF2-40B4-BE49-F238E27FC236}">
                  <a16:creationId xmlns:a16="http://schemas.microsoft.com/office/drawing/2014/main" id="{86781D8A-9958-4339-B9EF-EF575836B40F}"/>
                </a:ext>
              </a:extLst>
            </p:cNvPr>
            <p:cNvSpPr/>
            <p:nvPr/>
          </p:nvSpPr>
          <p:spPr>
            <a:xfrm>
              <a:off x="3494565" y="4312336"/>
              <a:ext cx="1795434" cy="1428589"/>
            </a:xfrm>
            <a:prstGeom prst="wedgeEllipseCallout">
              <a:avLst>
                <a:gd name="adj1" fmla="val 78217"/>
                <a:gd name="adj2" fmla="val -8364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5612" name="Rectangle 15">
              <a:extLst>
                <a:ext uri="{FF2B5EF4-FFF2-40B4-BE49-F238E27FC236}">
                  <a16:creationId xmlns:a16="http://schemas.microsoft.com/office/drawing/2014/main" id="{EF2FF218-291F-432B-8C2A-993B0DA003D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5469" y="4703465"/>
              <a:ext cx="12936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can you tell?</a:t>
              </a:r>
            </a:p>
          </p:txBody>
        </p:sp>
      </p:grp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FE86EFD-8A26-4B08-8167-4342803D021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1153"/>
    </mc:Choice>
    <mc:Fallback xmlns="">
      <p:transition spd="slow" advTm="3115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251EE0B0-266F-4EA4-8CB9-19E4C4433469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6627" name="Title 5">
            <a:extLst>
              <a:ext uri="{FF2B5EF4-FFF2-40B4-BE49-F238E27FC236}">
                <a16:creationId xmlns:a16="http://schemas.microsoft.com/office/drawing/2014/main" id="{03490BE3-0F12-4BE4-81F8-C10DDEB3FC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How Can You Tell?</a:t>
            </a:r>
          </a:p>
        </p:txBody>
      </p:sp>
      <p:pic>
        <p:nvPicPr>
          <p:cNvPr id="26628" name="Whole Class">
            <a:extLst>
              <a:ext uri="{FF2B5EF4-FFF2-40B4-BE49-F238E27FC236}">
                <a16:creationId xmlns:a16="http://schemas.microsoft.com/office/drawing/2014/main" id="{69E48AA7-A7DF-4634-8E95-4A1F624C1CB5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5F374076-C3F9-4579-AC81-19BB20366BF0}"/>
              </a:ext>
            </a:extLst>
          </p:cNvPr>
          <p:cNvSpPr/>
          <p:nvPr/>
        </p:nvSpPr>
        <p:spPr>
          <a:xfrm>
            <a:off x="5619750" y="2273300"/>
            <a:ext cx="2459038" cy="2230438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6630" name="Picture 6">
            <a:extLst>
              <a:ext uri="{FF2B5EF4-FFF2-40B4-BE49-F238E27FC236}">
                <a16:creationId xmlns:a16="http://schemas.microsoft.com/office/drawing/2014/main" id="{545C7CBE-A9E1-4520-8871-662558C591BA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96013" y="2644775"/>
            <a:ext cx="1306512" cy="1419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1" name="Group 16">
            <a:extLst>
              <a:ext uri="{FF2B5EF4-FFF2-40B4-BE49-F238E27FC236}">
                <a16:creationId xmlns:a16="http://schemas.microsoft.com/office/drawing/2014/main" id="{B35F1DF4-627E-46E4-A1B3-AD968F209AC9}"/>
              </a:ext>
            </a:extLst>
          </p:cNvPr>
          <p:cNvGrpSpPr>
            <a:grpSpLocks/>
          </p:cNvGrpSpPr>
          <p:nvPr/>
        </p:nvGrpSpPr>
        <p:grpSpPr bwMode="auto">
          <a:xfrm>
            <a:off x="893763" y="1917700"/>
            <a:ext cx="2227262" cy="1773238"/>
            <a:chOff x="3278586" y="1902244"/>
            <a:chExt cx="2227392" cy="1772289"/>
          </a:xfrm>
        </p:grpSpPr>
        <p:sp>
          <p:nvSpPr>
            <p:cNvPr id="12" name="Oval Callout 11">
              <a:extLst>
                <a:ext uri="{FF2B5EF4-FFF2-40B4-BE49-F238E27FC236}">
                  <a16:creationId xmlns:a16="http://schemas.microsoft.com/office/drawing/2014/main" id="{4439012D-64D4-48EE-97CD-B581CF460028}"/>
                </a:ext>
              </a:extLst>
            </p:cNvPr>
            <p:cNvSpPr/>
            <p:nvPr/>
          </p:nvSpPr>
          <p:spPr>
            <a:xfrm>
              <a:off x="3278586" y="1902244"/>
              <a:ext cx="2227392" cy="1772289"/>
            </a:xfrm>
            <a:prstGeom prst="wedgeEllipseCallout">
              <a:avLst>
                <a:gd name="adj1" fmla="val 72933"/>
                <a:gd name="adj2" fmla="val -21117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38" name="Rectangle 8">
              <a:extLst>
                <a:ext uri="{FF2B5EF4-FFF2-40B4-BE49-F238E27FC236}">
                  <a16:creationId xmlns:a16="http://schemas.microsoft.com/office/drawing/2014/main" id="{9F7488C1-3ED0-44F2-8797-1D39B90F7BB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500505" y="2188224"/>
              <a:ext cx="1783555" cy="120032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Is this pinecone  living, dead or has it never been alive?</a:t>
              </a:r>
            </a:p>
          </p:txBody>
        </p:sp>
      </p:grpSp>
      <p:pic>
        <p:nvPicPr>
          <p:cNvPr id="26632" name="Picture 10">
            <a:extLst>
              <a:ext uri="{FF2B5EF4-FFF2-40B4-BE49-F238E27FC236}">
                <a16:creationId xmlns:a16="http://schemas.microsoft.com/office/drawing/2014/main" id="{F162BBC6-281B-47EA-A88E-0AA2EB58E07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10013" y="1917700"/>
            <a:ext cx="1079500" cy="409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12">
            <a:extLst>
              <a:ext uri="{FF2B5EF4-FFF2-40B4-BE49-F238E27FC236}">
                <a16:creationId xmlns:a16="http://schemas.microsoft.com/office/drawing/2014/main" id="{E187AAD1-0A7C-4346-BAE2-5363EE0BF12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64225" y="4845050"/>
            <a:ext cx="200025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6634" name="Group 17">
            <a:extLst>
              <a:ext uri="{FF2B5EF4-FFF2-40B4-BE49-F238E27FC236}">
                <a16:creationId xmlns:a16="http://schemas.microsoft.com/office/drawing/2014/main" id="{6BA392BB-114E-4106-8086-7433B049A95B}"/>
              </a:ext>
            </a:extLst>
          </p:cNvPr>
          <p:cNvGrpSpPr>
            <a:grpSpLocks/>
          </p:cNvGrpSpPr>
          <p:nvPr/>
        </p:nvGrpSpPr>
        <p:grpSpPr bwMode="auto">
          <a:xfrm>
            <a:off x="1109663" y="4376738"/>
            <a:ext cx="1795462" cy="1428750"/>
            <a:chOff x="3494565" y="4312336"/>
            <a:chExt cx="1795434" cy="1428589"/>
          </a:xfrm>
        </p:grpSpPr>
        <p:sp>
          <p:nvSpPr>
            <p:cNvPr id="15" name="Oval Callout 14">
              <a:extLst>
                <a:ext uri="{FF2B5EF4-FFF2-40B4-BE49-F238E27FC236}">
                  <a16:creationId xmlns:a16="http://schemas.microsoft.com/office/drawing/2014/main" id="{762E530E-B0A7-4E86-9977-CA0D7E81ACFD}"/>
                </a:ext>
              </a:extLst>
            </p:cNvPr>
            <p:cNvSpPr/>
            <p:nvPr/>
          </p:nvSpPr>
          <p:spPr>
            <a:xfrm>
              <a:off x="3494565" y="4312336"/>
              <a:ext cx="1795434" cy="1428589"/>
            </a:xfrm>
            <a:prstGeom prst="wedgeEllipseCallout">
              <a:avLst>
                <a:gd name="adj1" fmla="val 78217"/>
                <a:gd name="adj2" fmla="val -83645"/>
              </a:avLst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6636" name="Rectangle 15">
              <a:extLst>
                <a:ext uri="{FF2B5EF4-FFF2-40B4-BE49-F238E27FC236}">
                  <a16:creationId xmlns:a16="http://schemas.microsoft.com/office/drawing/2014/main" id="{608E0F76-5899-487B-8F58-5FBF4E27F08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5469" y="4703465"/>
              <a:ext cx="1293627" cy="6463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80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How can you tell?</a:t>
              </a:r>
            </a:p>
          </p:txBody>
        </p:sp>
      </p:grp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2B283BC3-A0B4-4457-9369-941A17B0504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488"/>
    </mc:Choice>
    <mc:Fallback xmlns="">
      <p:transition spd="slow" advTm="244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le 5">
            <a:extLst>
              <a:ext uri="{FF2B5EF4-FFF2-40B4-BE49-F238E27FC236}">
                <a16:creationId xmlns:a16="http://schemas.microsoft.com/office/drawing/2014/main" id="{0BBCC52F-1B86-4BA9-A9B8-17822F5ED2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Which One Am I?</a:t>
            </a:r>
          </a:p>
        </p:txBody>
      </p:sp>
      <p:pic>
        <p:nvPicPr>
          <p:cNvPr id="27651" name="Whole Class">
            <a:extLst>
              <a:ext uri="{FF2B5EF4-FFF2-40B4-BE49-F238E27FC236}">
                <a16:creationId xmlns:a16="http://schemas.microsoft.com/office/drawing/2014/main" id="{9210990F-629F-4E81-9A68-45C36FFF7F9F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B01950CE-E30E-4C80-A892-011003540E71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7653" name="Group 7">
            <a:extLst>
              <a:ext uri="{FF2B5EF4-FFF2-40B4-BE49-F238E27FC236}">
                <a16:creationId xmlns:a16="http://schemas.microsoft.com/office/drawing/2014/main" id="{CE2033A7-E7C9-4981-A755-ED885FFA9438}"/>
              </a:ext>
            </a:extLst>
          </p:cNvPr>
          <p:cNvGrpSpPr>
            <a:grpSpLocks/>
          </p:cNvGrpSpPr>
          <p:nvPr/>
        </p:nvGrpSpPr>
        <p:grpSpPr bwMode="auto">
          <a:xfrm>
            <a:off x="3098800" y="1905000"/>
            <a:ext cx="2946400" cy="601663"/>
            <a:chOff x="2980266" y="1879599"/>
            <a:chExt cx="2946400" cy="601134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D5B76ED9-F014-40B1-A916-5A30F6F3F02B}"/>
                </a:ext>
              </a:extLst>
            </p:cNvPr>
            <p:cNvSpPr/>
            <p:nvPr/>
          </p:nvSpPr>
          <p:spPr>
            <a:xfrm>
              <a:off x="2980266" y="1879599"/>
              <a:ext cx="2946400" cy="601134"/>
            </a:xfrm>
            <a:prstGeom prst="roundRect">
              <a:avLst/>
            </a:prstGeom>
            <a:solidFill>
              <a:srgbClr val="FFFF99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7662" name="TextBox 1">
              <a:extLst>
                <a:ext uri="{FF2B5EF4-FFF2-40B4-BE49-F238E27FC236}">
                  <a16:creationId xmlns:a16="http://schemas.microsoft.com/office/drawing/2014/main" id="{EEC432D4-A50D-4CA6-A96C-C4721DC04B2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0591" y="1995500"/>
              <a:ext cx="28257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Living, Dead or Never Alive</a:t>
              </a:r>
            </a:p>
          </p:txBody>
        </p:sp>
      </p:grp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AB63CC9-0F96-44E6-AE33-A75453BAADDB}"/>
              </a:ext>
            </a:extLst>
          </p:cNvPr>
          <p:cNvSpPr/>
          <p:nvPr/>
        </p:nvSpPr>
        <p:spPr>
          <a:xfrm>
            <a:off x="889000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A19371EE-D03F-4C63-9A4A-171893A00739}"/>
              </a:ext>
            </a:extLst>
          </p:cNvPr>
          <p:cNvSpPr/>
          <p:nvPr/>
        </p:nvSpPr>
        <p:spPr>
          <a:xfrm>
            <a:off x="5984875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1D73D80B-C90B-4C0B-BFE8-63F153B8D1BC}"/>
              </a:ext>
            </a:extLst>
          </p:cNvPr>
          <p:cNvSpPr/>
          <p:nvPr/>
        </p:nvSpPr>
        <p:spPr>
          <a:xfrm>
            <a:off x="3436938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7657" name="Picture 10">
            <a:extLst>
              <a:ext uri="{FF2B5EF4-FFF2-40B4-BE49-F238E27FC236}">
                <a16:creationId xmlns:a16="http://schemas.microsoft.com/office/drawing/2014/main" id="{505482FB-6C4C-40DA-9CA1-F1711D58415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3775" y="3495675"/>
            <a:ext cx="2060575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8" name="Picture 28">
            <a:extLst>
              <a:ext uri="{FF2B5EF4-FFF2-40B4-BE49-F238E27FC236}">
                <a16:creationId xmlns:a16="http://schemas.microsoft.com/office/drawing/2014/main" id="{63787E91-E75F-4F4C-B383-125F4950270D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7300" y="3495675"/>
            <a:ext cx="1539875" cy="145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59" name="Picture 30">
            <a:extLst>
              <a:ext uri="{FF2B5EF4-FFF2-40B4-BE49-F238E27FC236}">
                <a16:creationId xmlns:a16="http://schemas.microsoft.com/office/drawing/2014/main" id="{2CC4E6E5-829E-4841-A8AC-AA5953B33118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89650" y="3536950"/>
            <a:ext cx="2060575" cy="1373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0" name="TextBox 31">
            <a:extLst>
              <a:ext uri="{FF2B5EF4-FFF2-40B4-BE49-F238E27FC236}">
                <a16:creationId xmlns:a16="http://schemas.microsoft.com/office/drawing/2014/main" id="{CFCA5F81-B980-4599-A013-12767FF67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Alden Chadwick, Sergey Galyonkin and Szlivka Robert (@flickr.com) - granted under creative commons licence - attribution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F438675D-0F1D-4310-80F7-BB6C7EA4AF8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280"/>
    </mc:Choice>
    <mc:Fallback xmlns="">
      <p:transition spd="slow" advTm="622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5">
            <a:extLst>
              <a:ext uri="{FF2B5EF4-FFF2-40B4-BE49-F238E27FC236}">
                <a16:creationId xmlns:a16="http://schemas.microsoft.com/office/drawing/2014/main" id="{340ED721-EB27-452C-8DD4-44AF632EC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Which One Am I?</a:t>
            </a:r>
          </a:p>
        </p:txBody>
      </p:sp>
      <p:pic>
        <p:nvPicPr>
          <p:cNvPr id="28675" name="Whole Class">
            <a:extLst>
              <a:ext uri="{FF2B5EF4-FFF2-40B4-BE49-F238E27FC236}">
                <a16:creationId xmlns:a16="http://schemas.microsoft.com/office/drawing/2014/main" id="{7EA1F735-0204-4C7A-8CB6-9DAE8E5C5EC8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54590B1E-6D6D-4412-86D9-B81DA7FAAA67}"/>
              </a:ext>
            </a:extLst>
          </p:cNvPr>
          <p:cNvSpPr/>
          <p:nvPr/>
        </p:nvSpPr>
        <p:spPr>
          <a:xfrm>
            <a:off x="755650" y="1730375"/>
            <a:ext cx="7632700" cy="4362450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grpSp>
        <p:nvGrpSpPr>
          <p:cNvPr id="28677" name="Group 7">
            <a:extLst>
              <a:ext uri="{FF2B5EF4-FFF2-40B4-BE49-F238E27FC236}">
                <a16:creationId xmlns:a16="http://schemas.microsoft.com/office/drawing/2014/main" id="{609C0672-133C-47DC-BE0F-D9B94E88BC7D}"/>
              </a:ext>
            </a:extLst>
          </p:cNvPr>
          <p:cNvGrpSpPr>
            <a:grpSpLocks/>
          </p:cNvGrpSpPr>
          <p:nvPr/>
        </p:nvGrpSpPr>
        <p:grpSpPr bwMode="auto">
          <a:xfrm>
            <a:off x="3098800" y="1905000"/>
            <a:ext cx="2946400" cy="601663"/>
            <a:chOff x="2980266" y="1879599"/>
            <a:chExt cx="2946400" cy="601134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0294879A-4AB4-4045-A277-FD462CCF0504}"/>
                </a:ext>
              </a:extLst>
            </p:cNvPr>
            <p:cNvSpPr/>
            <p:nvPr/>
          </p:nvSpPr>
          <p:spPr>
            <a:xfrm>
              <a:off x="2980266" y="1879599"/>
              <a:ext cx="2946400" cy="601134"/>
            </a:xfrm>
            <a:prstGeom prst="roundRect">
              <a:avLst/>
            </a:prstGeom>
            <a:solidFill>
              <a:srgbClr val="FFFF99"/>
            </a:solidFill>
            <a:ln w="38100"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GB"/>
            </a:p>
          </p:txBody>
        </p:sp>
        <p:sp>
          <p:nvSpPr>
            <p:cNvPr id="28686" name="TextBox 1">
              <a:extLst>
                <a:ext uri="{FF2B5EF4-FFF2-40B4-BE49-F238E27FC236}">
                  <a16:creationId xmlns:a16="http://schemas.microsoft.com/office/drawing/2014/main" id="{DB1A857F-4F23-4033-B439-628065D96D1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040591" y="1995500"/>
              <a:ext cx="2825750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Sassoon Infant Rg" pitchFamily="50" charset="0"/>
                  <a:cs typeface="Sassoon Infant Rg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Living, Dead or Never Alive</a:t>
              </a:r>
            </a:p>
          </p:txBody>
        </p:sp>
      </p:grp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BE9425FF-C791-4533-92EE-4F13BE1F405C}"/>
              </a:ext>
            </a:extLst>
          </p:cNvPr>
          <p:cNvSpPr/>
          <p:nvPr/>
        </p:nvSpPr>
        <p:spPr>
          <a:xfrm>
            <a:off x="889000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0939F5F0-D949-4ADF-A63B-D09BCDC2E02E}"/>
              </a:ext>
            </a:extLst>
          </p:cNvPr>
          <p:cNvSpPr/>
          <p:nvPr/>
        </p:nvSpPr>
        <p:spPr>
          <a:xfrm>
            <a:off x="5984875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28" name="Rounded Rectangle 27">
            <a:extLst>
              <a:ext uri="{FF2B5EF4-FFF2-40B4-BE49-F238E27FC236}">
                <a16:creationId xmlns:a16="http://schemas.microsoft.com/office/drawing/2014/main" id="{C43C2827-A97E-44AC-BFFC-9CD68CF091A5}"/>
              </a:ext>
            </a:extLst>
          </p:cNvPr>
          <p:cNvSpPr/>
          <p:nvPr/>
        </p:nvSpPr>
        <p:spPr>
          <a:xfrm>
            <a:off x="3436938" y="2928938"/>
            <a:ext cx="2270125" cy="2589212"/>
          </a:xfrm>
          <a:prstGeom prst="roundRect">
            <a:avLst>
              <a:gd name="adj" fmla="val 8835"/>
            </a:avLst>
          </a:prstGeom>
          <a:solidFill>
            <a:schemeClr val="bg1"/>
          </a:solidFill>
          <a:ln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28681" name="Picture 10">
            <a:extLst>
              <a:ext uri="{FF2B5EF4-FFF2-40B4-BE49-F238E27FC236}">
                <a16:creationId xmlns:a16="http://schemas.microsoft.com/office/drawing/2014/main" id="{6DEB70CD-B2FA-4047-843B-A9FDE6769E8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2513" y="3576638"/>
            <a:ext cx="19431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2" name="Picture 28">
            <a:extLst>
              <a:ext uri="{FF2B5EF4-FFF2-40B4-BE49-F238E27FC236}">
                <a16:creationId xmlns:a16="http://schemas.microsoft.com/office/drawing/2014/main" id="{B8C9CD48-7BD3-4CDB-A692-42EE78AD6247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03625" y="3579813"/>
            <a:ext cx="1936750" cy="1290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683" name="Picture 30">
            <a:extLst>
              <a:ext uri="{FF2B5EF4-FFF2-40B4-BE49-F238E27FC236}">
                <a16:creationId xmlns:a16="http://schemas.microsoft.com/office/drawing/2014/main" id="{58FCB43E-E069-4E42-8580-7BFB477BFE0D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43"/>
          <a:stretch>
            <a:fillRect/>
          </a:stretch>
        </p:blipFill>
        <p:spPr bwMode="auto">
          <a:xfrm>
            <a:off x="6122988" y="3576638"/>
            <a:ext cx="19939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84" name="TextBox 31">
            <a:extLst>
              <a:ext uri="{FF2B5EF4-FFF2-40B4-BE49-F238E27FC236}">
                <a16:creationId xmlns:a16="http://schemas.microsoft.com/office/drawing/2014/main" id="{341F9BB5-5FF1-4493-A484-48E93046A2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6188075"/>
            <a:ext cx="7632700" cy="16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500">
                <a:solidFill>
                  <a:schemeClr val="tx1"/>
                </a:solidFill>
                <a:latin typeface="BPreplay" pitchFamily="50" charset="0"/>
              </a:rPr>
              <a:t>ATTRIBUTION - Photo courtesy of Steven Depolo, tribp and kirybabe (@flickr.com) - granted under creative commons licence - attribution</a:t>
            </a:r>
          </a:p>
        </p:txBody>
      </p:sp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6E17346-823C-4828-B611-9116AFFC5AE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874"/>
    </mc:Choice>
    <mc:Fallback xmlns="">
      <p:transition spd="slow" advTm="448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EAD9B648-7EB3-4EE6-BA5D-CD20B4ED2E02}"/>
              </a:ext>
            </a:extLst>
          </p:cNvPr>
          <p:cNvSpPr/>
          <p:nvPr/>
        </p:nvSpPr>
        <p:spPr>
          <a:xfrm>
            <a:off x="755650" y="728663"/>
            <a:ext cx="7632700" cy="5364162"/>
          </a:xfrm>
          <a:prstGeom prst="roundRect">
            <a:avLst>
              <a:gd name="adj" fmla="val 3104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29699" name="Title 5">
            <a:extLst>
              <a:ext uri="{FF2B5EF4-FFF2-40B4-BE49-F238E27FC236}">
                <a16:creationId xmlns:a16="http://schemas.microsoft.com/office/drawing/2014/main" id="{2FD9509D-5C18-4BD3-A402-8B726CA1E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How Can You Tell?</a:t>
            </a:r>
          </a:p>
        </p:txBody>
      </p:sp>
      <p:pic>
        <p:nvPicPr>
          <p:cNvPr id="29700" name="Whole Class">
            <a:extLst>
              <a:ext uri="{FF2B5EF4-FFF2-40B4-BE49-F238E27FC236}">
                <a16:creationId xmlns:a16="http://schemas.microsoft.com/office/drawing/2014/main" id="{BAC5C4F6-6A8E-4956-8B65-E97E61D23A1D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F18FC69C-89FC-44D0-9CC1-330B07EC45B5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08125" y="1652588"/>
            <a:ext cx="6118225" cy="432593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702" name="Picture 3">
            <a:extLst>
              <a:ext uri="{FF2B5EF4-FFF2-40B4-BE49-F238E27FC236}">
                <a16:creationId xmlns:a16="http://schemas.microsoft.com/office/drawing/2014/main" id="{3451C31D-746C-4FEF-AF65-E956EB09D7D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5103813"/>
            <a:ext cx="627063" cy="860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>
            <a:extLst>
              <a:ext uri="{FF2B5EF4-FFF2-40B4-BE49-F238E27FC236}">
                <a16:creationId xmlns:a16="http://schemas.microsoft.com/office/drawing/2014/main" id="{67763DAE-B4CF-45A1-89A3-33363DE1917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4775" y="3998913"/>
            <a:ext cx="569913" cy="46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4" name="Picture 18">
            <a:extLst>
              <a:ext uri="{FF2B5EF4-FFF2-40B4-BE49-F238E27FC236}">
                <a16:creationId xmlns:a16="http://schemas.microsoft.com/office/drawing/2014/main" id="{32228FB3-3594-4A40-8B15-98EABDEDEC5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43825" y="2833688"/>
            <a:ext cx="531813" cy="528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5" name="Picture 19">
            <a:extLst>
              <a:ext uri="{FF2B5EF4-FFF2-40B4-BE49-F238E27FC236}">
                <a16:creationId xmlns:a16="http://schemas.microsoft.com/office/drawing/2014/main" id="{E5993D7B-2A21-499A-9401-77C4FE08419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26363" y="1647825"/>
            <a:ext cx="568325" cy="550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6" name="Picture 20">
            <a:extLst>
              <a:ext uri="{FF2B5EF4-FFF2-40B4-BE49-F238E27FC236}">
                <a16:creationId xmlns:a16="http://schemas.microsoft.com/office/drawing/2014/main" id="{635ACBA4-492D-4D5E-AAE3-A90625A55F96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0588" y="5045075"/>
            <a:ext cx="506412" cy="933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7" name="Picture 21">
            <a:extLst>
              <a:ext uri="{FF2B5EF4-FFF2-40B4-BE49-F238E27FC236}">
                <a16:creationId xmlns:a16="http://schemas.microsoft.com/office/drawing/2014/main" id="{99DEC364-02A5-4C5B-A292-03DCA00ED054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063" y="4041775"/>
            <a:ext cx="523875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8" name="Picture 22">
            <a:extLst>
              <a:ext uri="{FF2B5EF4-FFF2-40B4-BE49-F238E27FC236}">
                <a16:creationId xmlns:a16="http://schemas.microsoft.com/office/drawing/2014/main" id="{998DB26C-D7D3-415A-8E87-EC58D6B3D08E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36613" y="2817813"/>
            <a:ext cx="612775" cy="642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9" name="Picture 23">
            <a:extLst>
              <a:ext uri="{FF2B5EF4-FFF2-40B4-BE49-F238E27FC236}">
                <a16:creationId xmlns:a16="http://schemas.microsoft.com/office/drawing/2014/main" id="{966C411B-2648-4113-A661-3B770FACB568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4075" y="1611313"/>
            <a:ext cx="577850" cy="625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Audio 11">
            <a:hlinkClick r:id="" action="ppaction://media"/>
            <a:extLst>
              <a:ext uri="{FF2B5EF4-FFF2-40B4-BE49-F238E27FC236}">
                <a16:creationId xmlns:a16="http://schemas.microsoft.com/office/drawing/2014/main" id="{7F99264F-106C-4F4F-95A3-A263EC4B95D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880"/>
    </mc:Choice>
    <mc:Fallback xmlns="">
      <p:transition spd="slow" advTm="578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A4008227-F5FA-49A6-8C72-5F4B28FA7741}"/>
              </a:ext>
            </a:extLst>
          </p:cNvPr>
          <p:cNvSpPr/>
          <p:nvPr/>
        </p:nvSpPr>
        <p:spPr>
          <a:xfrm>
            <a:off x="755650" y="728663"/>
            <a:ext cx="7632700" cy="5364162"/>
          </a:xfrm>
          <a:prstGeom prst="roundRect">
            <a:avLst>
              <a:gd name="adj" fmla="val 6723"/>
            </a:avLst>
          </a:prstGeom>
          <a:solidFill>
            <a:srgbClr val="BED4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5200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pic>
        <p:nvPicPr>
          <p:cNvPr id="30723" name="Whole Class">
            <a:extLst>
              <a:ext uri="{FF2B5EF4-FFF2-40B4-BE49-F238E27FC236}">
                <a16:creationId xmlns:a16="http://schemas.microsoft.com/office/drawing/2014/main" id="{0D71114A-8195-47E9-A48D-9651FBD83F6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3CFDB38-4391-424E-8884-57E4B4EE4D25}"/>
              </a:ext>
            </a:extLst>
          </p:cNvPr>
          <p:cNvSpPr/>
          <p:nvPr/>
        </p:nvSpPr>
        <p:spPr>
          <a:xfrm>
            <a:off x="3157538" y="955675"/>
            <a:ext cx="2828925" cy="609600"/>
          </a:xfrm>
          <a:prstGeom prst="roundRect">
            <a:avLst/>
          </a:prstGeom>
          <a:solidFill>
            <a:srgbClr val="CFF1FB"/>
          </a:solidFill>
          <a:ln w="381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30725" name="TextBox 7">
            <a:extLst>
              <a:ext uri="{FF2B5EF4-FFF2-40B4-BE49-F238E27FC236}">
                <a16:creationId xmlns:a16="http://schemas.microsoft.com/office/drawing/2014/main" id="{3EB0270A-2260-41E7-A3C5-240DA70744C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52613" y="1076325"/>
            <a:ext cx="54387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itchFamily="50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b="1">
                <a:solidFill>
                  <a:schemeClr val="tx1"/>
                </a:solidFill>
              </a:rPr>
              <a:t>Remember Mrs Gren!</a:t>
            </a:r>
          </a:p>
        </p:txBody>
      </p:sp>
      <p:pic>
        <p:nvPicPr>
          <p:cNvPr id="30726" name="Picture 13">
            <a:extLst>
              <a:ext uri="{FF2B5EF4-FFF2-40B4-BE49-F238E27FC236}">
                <a16:creationId xmlns:a16="http://schemas.microsoft.com/office/drawing/2014/main" id="{8AF0E893-9033-4574-9DB1-94074ED779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088" y="836613"/>
            <a:ext cx="14732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7" name="Picture 14">
            <a:extLst>
              <a:ext uri="{FF2B5EF4-FFF2-40B4-BE49-F238E27FC236}">
                <a16:creationId xmlns:a16="http://schemas.microsoft.com/office/drawing/2014/main" id="{6817B144-6301-4A72-B336-7D8FE98C4C0E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16700" y="955675"/>
            <a:ext cx="1700213" cy="5137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8" name="Picture 15">
            <a:extLst>
              <a:ext uri="{FF2B5EF4-FFF2-40B4-BE49-F238E27FC236}">
                <a16:creationId xmlns:a16="http://schemas.microsoft.com/office/drawing/2014/main" id="{0F16E09E-25E6-43CF-A844-4B4AB25F5F11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52613" y="1819275"/>
            <a:ext cx="5438775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1534</TotalTime>
  <Words>847</Words>
  <Application>Microsoft Macintosh PowerPoint</Application>
  <PresentationFormat>On-screen Show (4:3)</PresentationFormat>
  <Paragraphs>90</Paragraphs>
  <Slides>23</Slides>
  <Notes>0</Notes>
  <HiddenSlides>0</HiddenSlides>
  <MMClips>22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9" baseType="lpstr">
      <vt:lpstr>Calibri</vt:lpstr>
      <vt:lpstr>Arial</vt:lpstr>
      <vt:lpstr>BPreplay</vt:lpstr>
      <vt:lpstr>Sassoon Infant Md</vt:lpstr>
      <vt:lpstr>Sassoon Infant Rg</vt:lpstr>
      <vt:lpstr>Office Theme</vt:lpstr>
      <vt:lpstr>PowerPoint Presentation</vt:lpstr>
      <vt:lpstr>I’m Alive!</vt:lpstr>
      <vt:lpstr>Life Processes</vt:lpstr>
      <vt:lpstr>MRS GREN M - Movement</vt:lpstr>
      <vt:lpstr>MRS GREN R - Respiration</vt:lpstr>
      <vt:lpstr>MRS GREN S – Sensitivity</vt:lpstr>
      <vt:lpstr>MRS GREN G - Growth</vt:lpstr>
      <vt:lpstr>MRS GREN R - Reproduction </vt:lpstr>
      <vt:lpstr>MRS GREN E - Excretion</vt:lpstr>
      <vt:lpstr>MRS GREN N - Nutrition</vt:lpstr>
      <vt:lpstr> All living things do these things to stay alive:  </vt:lpstr>
      <vt:lpstr>Living or Not?</vt:lpstr>
      <vt:lpstr>Living or Not?</vt:lpstr>
      <vt:lpstr>Living or Not?</vt:lpstr>
      <vt:lpstr>Dead or Never Alive?</vt:lpstr>
      <vt:lpstr>Dead or Never Alive?</vt:lpstr>
      <vt:lpstr>Dead or Never Alive?</vt:lpstr>
      <vt:lpstr>How Can You Tell?</vt:lpstr>
      <vt:lpstr>How Can You Tell?</vt:lpstr>
      <vt:lpstr>Which One Am I?</vt:lpstr>
      <vt:lpstr>Which One Am I?</vt:lpstr>
      <vt:lpstr>How Can You Tell?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Zoe Bagley</cp:lastModifiedBy>
  <cp:revision>111</cp:revision>
  <dcterms:created xsi:type="dcterms:W3CDTF">2014-10-01T16:09:27Z</dcterms:created>
  <dcterms:modified xsi:type="dcterms:W3CDTF">2021-01-09T21:21:47Z</dcterms:modified>
</cp:coreProperties>
</file>