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10"/>
  </p:handoutMasterIdLst>
  <p:sldIdLst>
    <p:sldId id="263" r:id="rId2"/>
    <p:sldId id="264" r:id="rId3"/>
    <p:sldId id="268" r:id="rId4"/>
    <p:sldId id="271" r:id="rId5"/>
    <p:sldId id="272" r:id="rId6"/>
    <p:sldId id="276" r:id="rId7"/>
    <p:sldId id="277" r:id="rId8"/>
    <p:sldId id="278" r:id="rId9"/>
  </p:sldIdLst>
  <p:sldSz cx="9144000" cy="6858000" type="screen4x3"/>
  <p:notesSz cx="6858000" cy="9144000"/>
  <p:embeddedFontLst>
    <p:embeddedFont>
      <p:font typeface="BPreplay" panose="02000503000000020004" pitchFamily="50" charset="0"/>
      <p:regular r:id="rId11"/>
      <p:bold r:id="rId12"/>
      <p:italic r:id="rId13"/>
      <p:boldItalic r:id="rId14"/>
    </p:embeddedFont>
    <p:embeddedFont>
      <p:font typeface="Calibri" panose="020F0502020204030204" pitchFamily="34" charset="0"/>
      <p:regular r:id="rId15"/>
      <p:bold r:id="rId16"/>
      <p:italic r:id="rId17"/>
      <p:boldItalic r:id="rId18"/>
    </p:embeddedFont>
    <p:embeddedFont>
      <p:font typeface="Sassoon Infant Md" panose="02000603050000020003" pitchFamily="50" charset="0"/>
      <p:regular r:id="rId19"/>
    </p:embeddedFont>
    <p:embeddedFont>
      <p:font typeface="Sassoon Infant Rg" panose="02000503030000020003" pitchFamily="50" charset="0"/>
      <p:regular r:id="rId20"/>
      <p:bold r:id="rId21"/>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p:defaultTextStyle>
  <p:extLst>
    <p:ext uri="{EFAFB233-063F-42B5-8137-9DF3F51BA10A}">
      <p15:sldGuideLst xmlns:p15="http://schemas.microsoft.com/office/powerpoint/2012/main">
        <p15:guide id="1" orient="horz" pos="2183">
          <p15:clr>
            <a:srgbClr val="A4A3A4"/>
          </p15:clr>
        </p15:guide>
        <p15:guide id="2" orient="horz" pos="3997">
          <p15:clr>
            <a:srgbClr val="A4A3A4"/>
          </p15:clr>
        </p15:guide>
        <p15:guide id="3" orient="horz" pos="323">
          <p15:clr>
            <a:srgbClr val="A4A3A4"/>
          </p15:clr>
        </p15:guide>
        <p15:guide id="4" orient="horz" pos="459">
          <p15:clr>
            <a:srgbClr val="A4A3A4"/>
          </p15:clr>
        </p15:guide>
        <p15:guide id="5" orient="horz" pos="3838">
          <p15:clr>
            <a:srgbClr val="A4A3A4"/>
          </p15:clr>
        </p15:guide>
        <p15:guide id="6" pos="2880">
          <p15:clr>
            <a:srgbClr val="A4A3A4"/>
          </p15:clr>
        </p15:guide>
        <p15:guide id="7" pos="317">
          <p15:clr>
            <a:srgbClr val="A4A3A4"/>
          </p15:clr>
        </p15:guide>
        <p15:guide id="8" pos="5443">
          <p15:clr>
            <a:srgbClr val="A4A3A4"/>
          </p15:clr>
        </p15:guide>
        <p15:guide id="9" pos="476">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ECDA"/>
    <a:srgbClr val="9C7664"/>
    <a:srgbClr val="F4D4AF"/>
    <a:srgbClr val="EAC185"/>
    <a:srgbClr val="C8925D"/>
    <a:srgbClr val="99B166"/>
    <a:srgbClr val="4F5C44"/>
    <a:srgbClr val="ADC1C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86" d="100"/>
          <a:sy n="86" d="100"/>
        </p:scale>
        <p:origin x="1339" y="72"/>
      </p:cViewPr>
      <p:guideLst>
        <p:guide orient="horz" pos="2183"/>
        <p:guide orient="horz" pos="3997"/>
        <p:guide orient="horz" pos="323"/>
        <p:guide orient="horz" pos="459"/>
        <p:guide orient="horz" pos="3838"/>
        <p:guide pos="2880"/>
        <p:guide pos="317"/>
        <p:guide pos="5443"/>
        <p:guide pos="476"/>
        <p:guide pos="5284"/>
      </p:guideLst>
    </p:cSldViewPr>
  </p:slideViewPr>
  <p:notesTextViewPr>
    <p:cViewPr>
      <p:scale>
        <a:sx n="1" d="1"/>
        <a:sy n="1" d="1"/>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font" Target="fonts/font11.fntdata"/><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5.fntdata"/><Relationship Id="rId23" Type="http://schemas.openxmlformats.org/officeDocument/2006/relationships/viewProps" Target="viewProps.xml"/><Relationship Id="rId10" Type="http://schemas.openxmlformats.org/officeDocument/2006/relationships/handoutMaster" Target="handoutMasters/handoutMaster1.xml"/><Relationship Id="rId19"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4.fntdata"/><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C0E92EB-A879-4375-A8BD-F19ED741902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6E42EBBC-2D9F-4F2E-BF91-3EC6A98856C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DDF4E53C-8B2C-488F-AFAE-4CB68AD6A419}" type="datetimeFigureOut">
              <a:rPr lang="en-GB"/>
              <a:pPr>
                <a:defRPr/>
              </a:pPr>
              <a:t>23/01/2021</a:t>
            </a:fld>
            <a:endParaRPr lang="en-GB"/>
          </a:p>
        </p:txBody>
      </p:sp>
      <p:sp>
        <p:nvSpPr>
          <p:cNvPr id="4" name="Footer Placeholder 3">
            <a:extLst>
              <a:ext uri="{FF2B5EF4-FFF2-40B4-BE49-F238E27FC236}">
                <a16:creationId xmlns:a16="http://schemas.microsoft.com/office/drawing/2014/main" id="{1C4B0120-F9F1-4D33-A0E2-BCD6A3E700BF}"/>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6B39FC5D-9D42-49F5-8A51-D1670DE87DB8}"/>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atin typeface="Calibri" panose="020F0502020204030204" pitchFamily="34" charset="0"/>
              </a:defRPr>
            </a:lvl1pPr>
          </a:lstStyle>
          <a:p>
            <a:pPr>
              <a:defRPr/>
            </a:pPr>
            <a:fld id="{08DCA8B5-3CEB-4327-BC74-B41DB7E23A4A}"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4D61FB3E-0EFC-4304-955F-B14EC67EF358}"/>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a:extLst>
              <a:ext uri="{FF2B5EF4-FFF2-40B4-BE49-F238E27FC236}">
                <a16:creationId xmlns:a16="http://schemas.microsoft.com/office/drawing/2014/main" id="{69F82C87-EAB4-4880-9D4C-61ADAD0E854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12156647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E159C2C9-3F88-4693-BFCC-14B6945B1629}"/>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a:extLst>
              <a:ext uri="{FF2B5EF4-FFF2-40B4-BE49-F238E27FC236}">
                <a16:creationId xmlns:a16="http://schemas.microsoft.com/office/drawing/2014/main" id="{BA7EC923-0698-421D-93BF-A56C61ACB3C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041893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a:extLst>
              <a:ext uri="{FF2B5EF4-FFF2-40B4-BE49-F238E27FC236}">
                <a16:creationId xmlns:a16="http://schemas.microsoft.com/office/drawing/2014/main" id="{8C5C87BF-0CE3-4D01-B449-678BC2110E6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7100383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10746830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9409546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a:extLst>
              <a:ext uri="{FF2B5EF4-FFF2-40B4-BE49-F238E27FC236}">
                <a16:creationId xmlns:a16="http://schemas.microsoft.com/office/drawing/2014/main" id="{F7287BFF-6F6A-4BB5-9768-03A544676290}"/>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441035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24508343-5B37-4EFB-A6E4-7B0070586AF0}"/>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70C014FF-E8BA-4EAF-8A7B-6661787C54CE}"/>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1" r:id="rId4"/>
    <p:sldLayoutId id="2147483702" r:id="rId5"/>
    <p:sldLayoutId id="2147483706" r:id="rId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itchFamily="50" charset="0"/>
        </a:defRPr>
      </a:lvl2pPr>
      <a:lvl3pPr algn="l" rtl="0" eaLnBrk="0" fontAlgn="base" hangingPunct="0">
        <a:lnSpc>
          <a:spcPct val="90000"/>
        </a:lnSpc>
        <a:spcBef>
          <a:spcPct val="0"/>
        </a:spcBef>
        <a:spcAft>
          <a:spcPct val="0"/>
        </a:spcAft>
        <a:defRPr sz="4000">
          <a:solidFill>
            <a:srgbClr val="1C1C1C"/>
          </a:solidFill>
          <a:latin typeface="Sassoon Infant Md" pitchFamily="50" charset="0"/>
        </a:defRPr>
      </a:lvl3pPr>
      <a:lvl4pPr algn="l" rtl="0" eaLnBrk="0" fontAlgn="base" hangingPunct="0">
        <a:lnSpc>
          <a:spcPct val="90000"/>
        </a:lnSpc>
        <a:spcBef>
          <a:spcPct val="0"/>
        </a:spcBef>
        <a:spcAft>
          <a:spcPct val="0"/>
        </a:spcAft>
        <a:defRPr sz="4000">
          <a:solidFill>
            <a:srgbClr val="1C1C1C"/>
          </a:solidFill>
          <a:latin typeface="Sassoon Infant Md" pitchFamily="50" charset="0"/>
        </a:defRPr>
      </a:lvl4pPr>
      <a:lvl5pPr algn="l" rtl="0" eaLnBrk="0" fontAlgn="base" hangingPunct="0">
        <a:lnSpc>
          <a:spcPct val="90000"/>
        </a:lnSpc>
        <a:spcBef>
          <a:spcPct val="0"/>
        </a:spcBef>
        <a:spcAft>
          <a:spcPct val="0"/>
        </a:spcAft>
        <a:defRPr sz="4000">
          <a:solidFill>
            <a:srgbClr val="1C1C1C"/>
          </a:solidFill>
          <a:latin typeface="Sassoon Infant Md" pitchFamily="50" charset="0"/>
        </a:defRPr>
      </a:lvl5pPr>
      <a:lvl6pPr marL="457200" algn="l" rtl="0" fontAlgn="base">
        <a:lnSpc>
          <a:spcPct val="90000"/>
        </a:lnSpc>
        <a:spcBef>
          <a:spcPct val="0"/>
        </a:spcBef>
        <a:spcAft>
          <a:spcPct val="0"/>
        </a:spcAft>
        <a:defRPr sz="4000">
          <a:solidFill>
            <a:srgbClr val="1C1C1C"/>
          </a:solidFill>
          <a:latin typeface="Sassoon Infant Md" pitchFamily="50" charset="0"/>
        </a:defRPr>
      </a:lvl6pPr>
      <a:lvl7pPr marL="914400" algn="l" rtl="0" fontAlgn="base">
        <a:lnSpc>
          <a:spcPct val="90000"/>
        </a:lnSpc>
        <a:spcBef>
          <a:spcPct val="0"/>
        </a:spcBef>
        <a:spcAft>
          <a:spcPct val="0"/>
        </a:spcAft>
        <a:defRPr sz="4000">
          <a:solidFill>
            <a:srgbClr val="1C1C1C"/>
          </a:solidFill>
          <a:latin typeface="Sassoon Infant Md" pitchFamily="50" charset="0"/>
        </a:defRPr>
      </a:lvl7pPr>
      <a:lvl8pPr marL="1371600" algn="l" rtl="0" fontAlgn="base">
        <a:lnSpc>
          <a:spcPct val="90000"/>
        </a:lnSpc>
        <a:spcBef>
          <a:spcPct val="0"/>
        </a:spcBef>
        <a:spcAft>
          <a:spcPct val="0"/>
        </a:spcAft>
        <a:defRPr sz="4000">
          <a:solidFill>
            <a:srgbClr val="1C1C1C"/>
          </a:solidFill>
          <a:latin typeface="Sassoon Infant Md" pitchFamily="50" charset="0"/>
        </a:defRPr>
      </a:lvl8pPr>
      <a:lvl9pPr marL="1828800" algn="l" rtl="0" fontAlgn="base">
        <a:lnSpc>
          <a:spcPct val="90000"/>
        </a:lnSpc>
        <a:spcBef>
          <a:spcPct val="0"/>
        </a:spcBef>
        <a:spcAft>
          <a:spcPct val="0"/>
        </a:spcAft>
        <a:defRPr sz="4000">
          <a:solidFill>
            <a:srgbClr val="1C1C1C"/>
          </a:solidFill>
          <a:latin typeface="Sassoon Infant Md"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slideLayout" Target="../slideLayouts/slideLayout2.xml"/><Relationship Id="rId7" Type="http://schemas.openxmlformats.org/officeDocument/2006/relationships/image" Target="../media/image8.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7.png"/><Relationship Id="rId5" Type="http://schemas.openxmlformats.org/officeDocument/2006/relationships/image" Target="../media/image6.png"/><Relationship Id="rId10" Type="http://schemas.openxmlformats.org/officeDocument/2006/relationships/image" Target="../media/image4.png"/><Relationship Id="rId4" Type="http://schemas.openxmlformats.org/officeDocument/2006/relationships/image" Target="../media/image5.png"/><Relationship Id="rId9"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4.png"/><Relationship Id="rId5" Type="http://schemas.openxmlformats.org/officeDocument/2006/relationships/image" Target="../media/image12.pn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slideLayout" Target="../slideLayouts/slideLayout2.xml"/><Relationship Id="rId7" Type="http://schemas.openxmlformats.org/officeDocument/2006/relationships/image" Target="../media/image16.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4.png"/><Relationship Id="rId4" Type="http://schemas.openxmlformats.org/officeDocument/2006/relationships/image" Target="../media/image13.jpeg"/><Relationship Id="rId9" Type="http://schemas.openxmlformats.org/officeDocument/2006/relationships/image" Target="../media/image18.png"/></Relationships>
</file>

<file path=ppt/slides/_rels/slide5.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slideLayout" Target="../slideLayouts/slideLayout2.xml"/><Relationship Id="rId7" Type="http://schemas.openxmlformats.org/officeDocument/2006/relationships/image" Target="../media/image21.jpe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3.jpeg"/><Relationship Id="rId9" Type="http://schemas.openxmlformats.org/officeDocument/2006/relationships/image" Target="../media/image4.png"/></Relationships>
</file>

<file path=ppt/slides/_rels/slide6.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2.xml"/><Relationship Id="rId7" Type="http://schemas.openxmlformats.org/officeDocument/2006/relationships/image" Target="../media/image26.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jpeg"/></Relationships>
</file>

<file path=ppt/slides/_rels/slide7.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slideLayout" Target="../slideLayouts/slideLayout2.xml"/><Relationship Id="rId7" Type="http://schemas.openxmlformats.org/officeDocument/2006/relationships/image" Target="../media/image29.jpe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3.jpeg"/><Relationship Id="rId9"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4.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image" Target="../media/image3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ounded Rectangle 23">
            <a:extLst>
              <a:ext uri="{FF2B5EF4-FFF2-40B4-BE49-F238E27FC236}">
                <a16:creationId xmlns:a16="http://schemas.microsoft.com/office/drawing/2014/main" id="{AFC7B68C-28D2-4894-BBDB-157F13E13DE5}"/>
              </a:ext>
            </a:extLst>
          </p:cNvPr>
          <p:cNvSpPr/>
          <p:nvPr/>
        </p:nvSpPr>
        <p:spPr bwMode="auto">
          <a:xfrm>
            <a:off x="377825" y="4170363"/>
            <a:ext cx="8137525" cy="2192337"/>
          </a:xfrm>
          <a:prstGeom prst="roundRect">
            <a:avLst>
              <a:gd name="adj" fmla="val 6409"/>
            </a:avLst>
          </a:prstGeom>
          <a:solidFill>
            <a:schemeClr val="bg1"/>
          </a:solidFill>
          <a:ln w="25400" cap="rnd">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7171" name="Content Placeholder 15">
            <a:extLst>
              <a:ext uri="{FF2B5EF4-FFF2-40B4-BE49-F238E27FC236}">
                <a16:creationId xmlns:a16="http://schemas.microsoft.com/office/drawing/2014/main" id="{58CF524D-2FE5-4D07-8E4F-022AE4628BFA}"/>
              </a:ext>
            </a:extLst>
          </p:cNvPr>
          <p:cNvSpPr>
            <a:spLocks noGrp="1"/>
          </p:cNvSpPr>
          <p:nvPr>
            <p:ph idx="1"/>
          </p:nvPr>
        </p:nvSpPr>
        <p:spPr>
          <a:xfrm>
            <a:off x="628650" y="4243388"/>
            <a:ext cx="7886700" cy="1409700"/>
          </a:xfrm>
        </p:spPr>
        <p:txBody>
          <a:bodyPr/>
          <a:lstStyle/>
          <a:p>
            <a:pPr marL="0" indent="0" algn="ctr" eaLnBrk="1" hangingPunct="1">
              <a:buNone/>
            </a:pPr>
            <a:r>
              <a:rPr lang="en-US" altLang="en-US" sz="3600" dirty="0"/>
              <a:t>LO: </a:t>
            </a:r>
            <a:r>
              <a:rPr lang="en-GB" sz="4000" dirty="0"/>
              <a:t>To make a fact file about an Arctic or desert habitat </a:t>
            </a:r>
            <a:endParaRPr lang="en-GB" altLang="en-US" dirty="0"/>
          </a:p>
        </p:txBody>
      </p:sp>
      <p:pic>
        <p:nvPicPr>
          <p:cNvPr id="7172" name="Picture 1">
            <a:extLst>
              <a:ext uri="{FF2B5EF4-FFF2-40B4-BE49-F238E27FC236}">
                <a16:creationId xmlns:a16="http://schemas.microsoft.com/office/drawing/2014/main" id="{6262D218-8CE7-4C4D-A3C1-44CDCC5BDC7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79600" y="590550"/>
            <a:ext cx="5384800" cy="325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Audio 3">
            <a:hlinkClick r:id="" action="ppaction://media"/>
            <a:extLst>
              <a:ext uri="{FF2B5EF4-FFF2-40B4-BE49-F238E27FC236}">
                <a16:creationId xmlns:a16="http://schemas.microsoft.com/office/drawing/2014/main" id="{9FD891D1-FF33-47FD-A5B7-B61D7CD1D71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40738" y="61547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7813"/>
    </mc:Choice>
    <mc:Fallback>
      <p:transition spd="slow" advTm="178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5">
            <a:extLst>
              <a:ext uri="{FF2B5EF4-FFF2-40B4-BE49-F238E27FC236}">
                <a16:creationId xmlns:a16="http://schemas.microsoft.com/office/drawing/2014/main" id="{7C7285CA-7C76-41B9-BBAD-66902ACC2F13}"/>
              </a:ext>
            </a:extLst>
          </p:cNvPr>
          <p:cNvSpPr>
            <a:spLocks noGrp="1"/>
          </p:cNvSpPr>
          <p:nvPr>
            <p:ph type="title"/>
          </p:nvPr>
        </p:nvSpPr>
        <p:spPr>
          <a:xfrm>
            <a:off x="457200" y="433388"/>
            <a:ext cx="8220075" cy="1595437"/>
          </a:xfrm>
        </p:spPr>
        <p:txBody>
          <a:bodyPr/>
          <a:lstStyle/>
          <a:p>
            <a:pPr eaLnBrk="1" hangingPunct="1"/>
            <a:r>
              <a:rPr lang="en-GB" altLang="en-US"/>
              <a:t>World Habitats</a:t>
            </a:r>
          </a:p>
        </p:txBody>
      </p:sp>
      <p:sp>
        <p:nvSpPr>
          <p:cNvPr id="2" name="Rounded Rectangle 1">
            <a:extLst>
              <a:ext uri="{FF2B5EF4-FFF2-40B4-BE49-F238E27FC236}">
                <a16:creationId xmlns:a16="http://schemas.microsoft.com/office/drawing/2014/main" id="{83B8F527-7AE0-4C51-AC12-0A583B1714CD}"/>
              </a:ext>
            </a:extLst>
          </p:cNvPr>
          <p:cNvSpPr/>
          <p:nvPr/>
        </p:nvSpPr>
        <p:spPr>
          <a:xfrm>
            <a:off x="755650" y="1752600"/>
            <a:ext cx="3732213" cy="2108200"/>
          </a:xfrm>
          <a:prstGeom prst="roundRect">
            <a:avLst>
              <a:gd name="adj" fmla="val 7430"/>
            </a:avLst>
          </a:prstGeom>
          <a:gradFill>
            <a:gsLst>
              <a:gs pos="0">
                <a:srgbClr val="FFECCE"/>
              </a:gs>
              <a:gs pos="100000">
                <a:srgbClr val="F3C676"/>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Rounded Rectangle 9">
            <a:extLst>
              <a:ext uri="{FF2B5EF4-FFF2-40B4-BE49-F238E27FC236}">
                <a16:creationId xmlns:a16="http://schemas.microsoft.com/office/drawing/2014/main" id="{D582C4C8-4FBE-447F-82DD-DFF8ADB75188}"/>
              </a:ext>
            </a:extLst>
          </p:cNvPr>
          <p:cNvSpPr/>
          <p:nvPr/>
        </p:nvSpPr>
        <p:spPr>
          <a:xfrm>
            <a:off x="4656138" y="1752600"/>
            <a:ext cx="3732212" cy="2108200"/>
          </a:xfrm>
          <a:prstGeom prst="roundRect">
            <a:avLst>
              <a:gd name="adj" fmla="val 7430"/>
            </a:avLst>
          </a:prstGeom>
          <a:gradFill>
            <a:gsLst>
              <a:gs pos="0">
                <a:srgbClr val="FFECCE"/>
              </a:gs>
              <a:gs pos="100000">
                <a:srgbClr val="F3C676"/>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 name="Rounded Rectangle 10">
            <a:extLst>
              <a:ext uri="{FF2B5EF4-FFF2-40B4-BE49-F238E27FC236}">
                <a16:creationId xmlns:a16="http://schemas.microsoft.com/office/drawing/2014/main" id="{F5C76394-DC48-4E41-B0AF-876F7CE281D1}"/>
              </a:ext>
            </a:extLst>
          </p:cNvPr>
          <p:cNvSpPr/>
          <p:nvPr/>
        </p:nvSpPr>
        <p:spPr>
          <a:xfrm rot="10800000">
            <a:off x="4656138" y="3987800"/>
            <a:ext cx="3732212" cy="2108200"/>
          </a:xfrm>
          <a:prstGeom prst="roundRect">
            <a:avLst>
              <a:gd name="adj" fmla="val 7430"/>
            </a:avLst>
          </a:prstGeom>
          <a:gradFill>
            <a:gsLst>
              <a:gs pos="0">
                <a:srgbClr val="FFECCE"/>
              </a:gs>
              <a:gs pos="100000">
                <a:srgbClr val="F3C676"/>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 name="Rounded Rectangle 11">
            <a:extLst>
              <a:ext uri="{FF2B5EF4-FFF2-40B4-BE49-F238E27FC236}">
                <a16:creationId xmlns:a16="http://schemas.microsoft.com/office/drawing/2014/main" id="{A20FB54B-6883-4B51-A7DC-C3E7F89437D9}"/>
              </a:ext>
            </a:extLst>
          </p:cNvPr>
          <p:cNvSpPr/>
          <p:nvPr/>
        </p:nvSpPr>
        <p:spPr>
          <a:xfrm rot="10800000">
            <a:off x="755650" y="3984625"/>
            <a:ext cx="3732213" cy="2108200"/>
          </a:xfrm>
          <a:prstGeom prst="roundRect">
            <a:avLst>
              <a:gd name="adj" fmla="val 7430"/>
            </a:avLst>
          </a:prstGeom>
          <a:gradFill>
            <a:gsLst>
              <a:gs pos="0">
                <a:srgbClr val="FFECCE"/>
              </a:gs>
              <a:gs pos="100000">
                <a:srgbClr val="F3C676"/>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199" name="TextBox 2">
            <a:extLst>
              <a:ext uri="{FF2B5EF4-FFF2-40B4-BE49-F238E27FC236}">
                <a16:creationId xmlns:a16="http://schemas.microsoft.com/office/drawing/2014/main" id="{E6BA56AC-CE2A-4FE5-8DF4-ED915DFCCFB9}"/>
              </a:ext>
            </a:extLst>
          </p:cNvPr>
          <p:cNvSpPr txBox="1">
            <a:spLocks noChangeArrowheads="1"/>
          </p:cNvSpPr>
          <p:nvPr/>
        </p:nvSpPr>
        <p:spPr bwMode="auto">
          <a:xfrm>
            <a:off x="755650" y="1898650"/>
            <a:ext cx="2495550"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0000" tIns="108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Do you remember how plants and animals rely on the environment around them to provide them with everything they need? </a:t>
            </a:r>
          </a:p>
        </p:txBody>
      </p:sp>
      <p:pic>
        <p:nvPicPr>
          <p:cNvPr id="8200" name="Picture 3">
            <a:extLst>
              <a:ext uri="{FF2B5EF4-FFF2-40B4-BE49-F238E27FC236}">
                <a16:creationId xmlns:a16="http://schemas.microsoft.com/office/drawing/2014/main" id="{70D0883C-85D7-48D5-8A0E-F3A88BDEC35D}"/>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163888" y="2747963"/>
            <a:ext cx="1123950" cy="1001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1" name="Picture 12">
            <a:extLst>
              <a:ext uri="{FF2B5EF4-FFF2-40B4-BE49-F238E27FC236}">
                <a16:creationId xmlns:a16="http://schemas.microsoft.com/office/drawing/2014/main" id="{FB5FECED-4AFD-42C5-B14F-D5C32B83FA68}"/>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251200" y="1851025"/>
            <a:ext cx="1036638" cy="820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2" name="TextBox 13">
            <a:extLst>
              <a:ext uri="{FF2B5EF4-FFF2-40B4-BE49-F238E27FC236}">
                <a16:creationId xmlns:a16="http://schemas.microsoft.com/office/drawing/2014/main" id="{DB445638-E5A9-4F71-9BB5-102A880C5C71}"/>
              </a:ext>
            </a:extLst>
          </p:cNvPr>
          <p:cNvSpPr txBox="1">
            <a:spLocks noChangeArrowheads="1"/>
          </p:cNvSpPr>
          <p:nvPr/>
        </p:nvSpPr>
        <p:spPr bwMode="auto">
          <a:xfrm>
            <a:off x="4656138" y="1898650"/>
            <a:ext cx="2238375"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0000" tIns="108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This means they have to live somewhere that has the right conditions to help them stay alive and well. </a:t>
            </a:r>
          </a:p>
        </p:txBody>
      </p:sp>
      <p:sp>
        <p:nvSpPr>
          <p:cNvPr id="8203" name="TextBox 14">
            <a:extLst>
              <a:ext uri="{FF2B5EF4-FFF2-40B4-BE49-F238E27FC236}">
                <a16:creationId xmlns:a16="http://schemas.microsoft.com/office/drawing/2014/main" id="{E867DB1D-631A-4D11-8E14-41B58FBD516F}"/>
              </a:ext>
            </a:extLst>
          </p:cNvPr>
          <p:cNvSpPr txBox="1">
            <a:spLocks noChangeArrowheads="1"/>
          </p:cNvSpPr>
          <p:nvPr/>
        </p:nvSpPr>
        <p:spPr bwMode="auto">
          <a:xfrm>
            <a:off x="755650" y="4130675"/>
            <a:ext cx="2338388"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0000" tIns="108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Because different places around the world have different conditions, the plants and animals that live there are different too. </a:t>
            </a:r>
          </a:p>
        </p:txBody>
      </p:sp>
      <p:sp>
        <p:nvSpPr>
          <p:cNvPr id="8204" name="TextBox 15">
            <a:extLst>
              <a:ext uri="{FF2B5EF4-FFF2-40B4-BE49-F238E27FC236}">
                <a16:creationId xmlns:a16="http://schemas.microsoft.com/office/drawing/2014/main" id="{CF9014FC-26E7-46EA-8750-C199483F35FB}"/>
              </a:ext>
            </a:extLst>
          </p:cNvPr>
          <p:cNvSpPr txBox="1">
            <a:spLocks noChangeArrowheads="1"/>
          </p:cNvSpPr>
          <p:nvPr/>
        </p:nvSpPr>
        <p:spPr bwMode="auto">
          <a:xfrm>
            <a:off x="4656138" y="4133850"/>
            <a:ext cx="1922462"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0000" tIns="108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These different animals and plants all have special ways to survive in their special habitats. </a:t>
            </a:r>
          </a:p>
        </p:txBody>
      </p:sp>
      <p:pic>
        <p:nvPicPr>
          <p:cNvPr id="17" name="Picture 16">
            <a:extLst>
              <a:ext uri="{FF2B5EF4-FFF2-40B4-BE49-F238E27FC236}">
                <a16:creationId xmlns:a16="http://schemas.microsoft.com/office/drawing/2014/main" id="{75462483-A383-49D9-8C81-7D6EFAE36A37}"/>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r="49487"/>
          <a:stretch/>
        </p:blipFill>
        <p:spPr>
          <a:xfrm>
            <a:off x="6896386" y="1911430"/>
            <a:ext cx="1283566" cy="1790539"/>
          </a:xfrm>
          <a:prstGeom prst="roundRect">
            <a:avLst>
              <a:gd name="adj" fmla="val 7432"/>
            </a:avLst>
          </a:prstGeom>
        </p:spPr>
      </p:pic>
      <p:pic>
        <p:nvPicPr>
          <p:cNvPr id="8206" name="Picture 17">
            <a:extLst>
              <a:ext uri="{FF2B5EF4-FFF2-40B4-BE49-F238E27FC236}">
                <a16:creationId xmlns:a16="http://schemas.microsoft.com/office/drawing/2014/main" id="{DE3FAF13-E1E4-448C-BCA6-600FBF0FD3FC}"/>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262313" y="4100513"/>
            <a:ext cx="957262" cy="938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07" name="Picture 18">
            <a:extLst>
              <a:ext uri="{FF2B5EF4-FFF2-40B4-BE49-F238E27FC236}">
                <a16:creationId xmlns:a16="http://schemas.microsoft.com/office/drawing/2014/main" id="{A5BD25AD-6353-4C7D-93C1-A8CCB4A5BC06}"/>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3311525" y="5126038"/>
            <a:ext cx="1033463" cy="877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a:extLst>
              <a:ext uri="{FF2B5EF4-FFF2-40B4-BE49-F238E27FC236}">
                <a16:creationId xmlns:a16="http://schemas.microsoft.com/office/drawing/2014/main" id="{575E28BC-17C4-4061-80EB-1474B911CE51}"/>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l="52445"/>
          <a:stretch/>
        </p:blipFill>
        <p:spPr>
          <a:xfrm>
            <a:off x="6895234" y="4150229"/>
            <a:ext cx="1284717" cy="1776991"/>
          </a:xfrm>
          <a:prstGeom prst="roundRect">
            <a:avLst>
              <a:gd name="adj" fmla="val 7525"/>
            </a:avLst>
          </a:prstGeom>
        </p:spPr>
      </p:pic>
      <p:pic>
        <p:nvPicPr>
          <p:cNvPr id="3" name="Audio 2">
            <a:hlinkClick r:id="" action="ppaction://media"/>
            <a:extLst>
              <a:ext uri="{FF2B5EF4-FFF2-40B4-BE49-F238E27FC236}">
                <a16:creationId xmlns:a16="http://schemas.microsoft.com/office/drawing/2014/main" id="{77023D8A-D667-4F40-92F6-879A5F52CAB5}"/>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440738" y="61547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30920"/>
    </mc:Choice>
    <mc:Fallback>
      <p:transition spd="slow" advTm="309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5">
            <a:extLst>
              <a:ext uri="{FF2B5EF4-FFF2-40B4-BE49-F238E27FC236}">
                <a16:creationId xmlns:a16="http://schemas.microsoft.com/office/drawing/2014/main" id="{38A83345-ACE8-4DA8-96C1-EB1BF3F6392D}"/>
              </a:ext>
            </a:extLst>
          </p:cNvPr>
          <p:cNvSpPr>
            <a:spLocks noGrp="1"/>
          </p:cNvSpPr>
          <p:nvPr>
            <p:ph type="title"/>
          </p:nvPr>
        </p:nvSpPr>
        <p:spPr>
          <a:xfrm>
            <a:off x="457200" y="442913"/>
            <a:ext cx="8220075" cy="1595437"/>
          </a:xfrm>
        </p:spPr>
        <p:txBody>
          <a:bodyPr/>
          <a:lstStyle/>
          <a:p>
            <a:pPr eaLnBrk="1" hangingPunct="1"/>
            <a:r>
              <a:rPr lang="en-GB" altLang="en-US"/>
              <a:t>World Habitats</a:t>
            </a:r>
          </a:p>
        </p:txBody>
      </p:sp>
      <p:sp>
        <p:nvSpPr>
          <p:cNvPr id="2" name="Rounded Rectangle 1">
            <a:extLst>
              <a:ext uri="{FF2B5EF4-FFF2-40B4-BE49-F238E27FC236}">
                <a16:creationId xmlns:a16="http://schemas.microsoft.com/office/drawing/2014/main" id="{FA8ECA6D-06D0-46A0-AE9F-265946AE1D8E}"/>
              </a:ext>
            </a:extLst>
          </p:cNvPr>
          <p:cNvSpPr/>
          <p:nvPr/>
        </p:nvSpPr>
        <p:spPr>
          <a:xfrm>
            <a:off x="755650" y="1752600"/>
            <a:ext cx="4492625" cy="4340225"/>
          </a:xfrm>
          <a:prstGeom prst="roundRect">
            <a:avLst>
              <a:gd name="adj" fmla="val 7430"/>
            </a:avLst>
          </a:prstGeom>
          <a:gradFill>
            <a:gsLst>
              <a:gs pos="0">
                <a:srgbClr val="FFECCE"/>
              </a:gs>
              <a:gs pos="100000">
                <a:srgbClr val="F3C676"/>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9220" name="TextBox 13">
            <a:extLst>
              <a:ext uri="{FF2B5EF4-FFF2-40B4-BE49-F238E27FC236}">
                <a16:creationId xmlns:a16="http://schemas.microsoft.com/office/drawing/2014/main" id="{092B6BDD-9BE7-45E2-AF9E-CA5F5A5B12B0}"/>
              </a:ext>
            </a:extLst>
          </p:cNvPr>
          <p:cNvSpPr txBox="1">
            <a:spLocks noChangeArrowheads="1"/>
          </p:cNvSpPr>
          <p:nvPr/>
        </p:nvSpPr>
        <p:spPr bwMode="auto">
          <a:xfrm>
            <a:off x="830263" y="2044700"/>
            <a:ext cx="4337050" cy="347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0000" tIns="108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GB" altLang="en-US" sz="2400">
                <a:solidFill>
                  <a:schemeClr val="tx1"/>
                </a:solidFill>
              </a:rPr>
              <a:t>We are going to find out about some of the different habitats around the world, and some of the different plants and animals that live there. </a:t>
            </a:r>
          </a:p>
          <a:p>
            <a:pPr eaLnBrk="1" hangingPunct="1">
              <a:lnSpc>
                <a:spcPct val="100000"/>
              </a:lnSpc>
              <a:spcBef>
                <a:spcPct val="0"/>
              </a:spcBef>
              <a:buFontTx/>
              <a:buNone/>
            </a:pPr>
            <a:endParaRPr lang="en-GB" altLang="en-US" sz="2400">
              <a:solidFill>
                <a:schemeClr val="tx1"/>
              </a:solidFill>
            </a:endParaRPr>
          </a:p>
          <a:p>
            <a:pPr eaLnBrk="1" hangingPunct="1">
              <a:lnSpc>
                <a:spcPct val="100000"/>
              </a:lnSpc>
              <a:spcBef>
                <a:spcPct val="0"/>
              </a:spcBef>
              <a:buFontTx/>
              <a:buNone/>
            </a:pPr>
            <a:endParaRPr lang="en-GB" altLang="en-US" sz="2400">
              <a:solidFill>
                <a:schemeClr val="tx1"/>
              </a:solidFill>
            </a:endParaRPr>
          </a:p>
          <a:p>
            <a:pPr eaLnBrk="1" hangingPunct="1">
              <a:lnSpc>
                <a:spcPct val="100000"/>
              </a:lnSpc>
              <a:spcBef>
                <a:spcPct val="0"/>
              </a:spcBef>
              <a:buFontTx/>
              <a:buNone/>
            </a:pPr>
            <a:r>
              <a:rPr lang="en-GB" altLang="en-US" sz="2400">
                <a:solidFill>
                  <a:schemeClr val="tx1"/>
                </a:solidFill>
              </a:rPr>
              <a:t>This week we will look at Arctic and desert habitats. </a:t>
            </a:r>
          </a:p>
        </p:txBody>
      </p:sp>
      <p:pic>
        <p:nvPicPr>
          <p:cNvPr id="27" name="Picture 26">
            <a:extLst>
              <a:ext uri="{FF2B5EF4-FFF2-40B4-BE49-F238E27FC236}">
                <a16:creationId xmlns:a16="http://schemas.microsoft.com/office/drawing/2014/main" id="{14AF0513-724D-4C51-B9A1-24874FDB94A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37625" y="1752599"/>
            <a:ext cx="2850720" cy="2091268"/>
          </a:xfrm>
          <a:prstGeom prst="roundRect">
            <a:avLst>
              <a:gd name="adj" fmla="val 8627"/>
            </a:avLst>
          </a:prstGeom>
        </p:spPr>
      </p:pic>
      <p:pic>
        <p:nvPicPr>
          <p:cNvPr id="28" name="Picture 27">
            <a:extLst>
              <a:ext uri="{FF2B5EF4-FFF2-40B4-BE49-F238E27FC236}">
                <a16:creationId xmlns:a16="http://schemas.microsoft.com/office/drawing/2014/main" id="{A6614D7D-B5EA-431F-AECE-64334F341C3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37630" y="4001557"/>
            <a:ext cx="2850720" cy="2088483"/>
          </a:xfrm>
          <a:prstGeom prst="roundRect">
            <a:avLst>
              <a:gd name="adj" fmla="val 8627"/>
            </a:avLst>
          </a:prstGeom>
        </p:spPr>
      </p:pic>
      <p:sp>
        <p:nvSpPr>
          <p:cNvPr id="9223" name="TextBox 29">
            <a:extLst>
              <a:ext uri="{FF2B5EF4-FFF2-40B4-BE49-F238E27FC236}">
                <a16:creationId xmlns:a16="http://schemas.microsoft.com/office/drawing/2014/main" id="{C4A105D6-6F4B-4F0B-A1D8-74A3DA16D3ED}"/>
              </a:ext>
            </a:extLst>
          </p:cNvPr>
          <p:cNvSpPr txBox="1">
            <a:spLocks noChangeArrowheads="1"/>
          </p:cNvSpPr>
          <p:nvPr/>
        </p:nvSpPr>
        <p:spPr bwMode="auto">
          <a:xfrm>
            <a:off x="5537200" y="1760538"/>
            <a:ext cx="285115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Arctic</a:t>
            </a:r>
          </a:p>
        </p:txBody>
      </p:sp>
      <p:sp>
        <p:nvSpPr>
          <p:cNvPr id="9224" name="TextBox 31">
            <a:extLst>
              <a:ext uri="{FF2B5EF4-FFF2-40B4-BE49-F238E27FC236}">
                <a16:creationId xmlns:a16="http://schemas.microsoft.com/office/drawing/2014/main" id="{3DB9C634-25DB-44F6-92BD-664F6C404473}"/>
              </a:ext>
            </a:extLst>
          </p:cNvPr>
          <p:cNvSpPr txBox="1">
            <a:spLocks noChangeArrowheads="1"/>
          </p:cNvSpPr>
          <p:nvPr/>
        </p:nvSpPr>
        <p:spPr bwMode="auto">
          <a:xfrm>
            <a:off x="5537200" y="4022725"/>
            <a:ext cx="2851150"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800" b="1">
                <a:solidFill>
                  <a:schemeClr val="bg1"/>
                </a:solidFill>
              </a:rPr>
              <a:t>Desert</a:t>
            </a:r>
          </a:p>
        </p:txBody>
      </p:sp>
      <p:pic>
        <p:nvPicPr>
          <p:cNvPr id="3" name="Audio 2">
            <a:hlinkClick r:id="" action="ppaction://media"/>
            <a:extLst>
              <a:ext uri="{FF2B5EF4-FFF2-40B4-BE49-F238E27FC236}">
                <a16:creationId xmlns:a16="http://schemas.microsoft.com/office/drawing/2014/main" id="{09F9549E-2AE5-4438-A2F0-90AA9C3738CB}"/>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440738" y="61547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4344"/>
    </mc:Choice>
    <mc:Fallback>
      <p:transition spd="slow" advTm="143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0242" name="Title 5">
            <a:extLst>
              <a:ext uri="{FF2B5EF4-FFF2-40B4-BE49-F238E27FC236}">
                <a16:creationId xmlns:a16="http://schemas.microsoft.com/office/drawing/2014/main" id="{079BAB28-3495-4781-BF79-A98BD89A4D9A}"/>
              </a:ext>
            </a:extLst>
          </p:cNvPr>
          <p:cNvSpPr>
            <a:spLocks noGrp="1"/>
          </p:cNvSpPr>
          <p:nvPr>
            <p:ph type="title"/>
          </p:nvPr>
        </p:nvSpPr>
        <p:spPr>
          <a:xfrm>
            <a:off x="457200" y="433388"/>
            <a:ext cx="8220075" cy="1595437"/>
          </a:xfrm>
        </p:spPr>
        <p:txBody>
          <a:bodyPr/>
          <a:lstStyle/>
          <a:p>
            <a:pPr eaLnBrk="1" hangingPunct="1"/>
            <a:r>
              <a:rPr lang="en-GB" altLang="en-US"/>
              <a:t>The Arctic</a:t>
            </a:r>
          </a:p>
        </p:txBody>
      </p:sp>
      <p:sp>
        <p:nvSpPr>
          <p:cNvPr id="24" name="Rounded Rectangle 23">
            <a:extLst>
              <a:ext uri="{FF2B5EF4-FFF2-40B4-BE49-F238E27FC236}">
                <a16:creationId xmlns:a16="http://schemas.microsoft.com/office/drawing/2014/main" id="{1BE40862-98D2-433A-B59C-5C1476636944}"/>
              </a:ext>
            </a:extLst>
          </p:cNvPr>
          <p:cNvSpPr/>
          <p:nvPr/>
        </p:nvSpPr>
        <p:spPr>
          <a:xfrm rot="10800000">
            <a:off x="755650" y="1547813"/>
            <a:ext cx="7632700" cy="4537075"/>
          </a:xfrm>
          <a:prstGeom prst="roundRect">
            <a:avLst>
              <a:gd name="adj" fmla="val 4258"/>
            </a:avLst>
          </a:prstGeom>
          <a:gradFill>
            <a:gsLst>
              <a:gs pos="96000">
                <a:schemeClr val="bg1"/>
              </a:gs>
              <a:gs pos="0">
                <a:srgbClr val="ADC1CA"/>
              </a:gs>
            </a:gsLst>
            <a:lin ang="5400000" scaled="1"/>
          </a:gradFill>
          <a:ln w="28575">
            <a:solidFill>
              <a:srgbClr val="3A597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244" name="Rectangle 6">
            <a:extLst>
              <a:ext uri="{FF2B5EF4-FFF2-40B4-BE49-F238E27FC236}">
                <a16:creationId xmlns:a16="http://schemas.microsoft.com/office/drawing/2014/main" id="{F53734D7-DD05-4D4E-96DA-F224720BAF72}"/>
              </a:ext>
            </a:extLst>
          </p:cNvPr>
          <p:cNvSpPr>
            <a:spLocks noChangeArrowheads="1"/>
          </p:cNvSpPr>
          <p:nvPr/>
        </p:nvSpPr>
        <p:spPr bwMode="auto">
          <a:xfrm>
            <a:off x="755650" y="1547813"/>
            <a:ext cx="5105400" cy="70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0000" tIns="108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The Arctic Circle is located at the very top of the Earth. It is very cold in the Arctic all year round.</a:t>
            </a:r>
          </a:p>
        </p:txBody>
      </p:sp>
      <p:pic>
        <p:nvPicPr>
          <p:cNvPr id="10245" name="Picture 7">
            <a:extLst>
              <a:ext uri="{FF2B5EF4-FFF2-40B4-BE49-F238E27FC236}">
                <a16:creationId xmlns:a16="http://schemas.microsoft.com/office/drawing/2014/main" id="{FD7BBBA5-E819-4C20-8878-FD4868129760}"/>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159500" y="1695450"/>
            <a:ext cx="2098675" cy="2097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6" name="Rectangle 8">
            <a:extLst>
              <a:ext uri="{FF2B5EF4-FFF2-40B4-BE49-F238E27FC236}">
                <a16:creationId xmlns:a16="http://schemas.microsoft.com/office/drawing/2014/main" id="{0BD023BF-F8F0-4F05-8AA3-D7025A6FDAA9}"/>
              </a:ext>
            </a:extLst>
          </p:cNvPr>
          <p:cNvSpPr>
            <a:spLocks noChangeArrowheads="1"/>
          </p:cNvSpPr>
          <p:nvPr/>
        </p:nvSpPr>
        <p:spPr bwMode="auto">
          <a:xfrm>
            <a:off x="755650" y="2500313"/>
            <a:ext cx="5403850" cy="122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0000" tIns="72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The only plants that can grow in the Arctic region are grass and mosses. Trees are unable to grow because the ground stays frozen all year round. In some places in the Arctic it is too cold for anything to grow at all. </a:t>
            </a:r>
          </a:p>
        </p:txBody>
      </p:sp>
      <p:pic>
        <p:nvPicPr>
          <p:cNvPr id="10247" name="Picture 9">
            <a:extLst>
              <a:ext uri="{FF2B5EF4-FFF2-40B4-BE49-F238E27FC236}">
                <a16:creationId xmlns:a16="http://schemas.microsoft.com/office/drawing/2014/main" id="{EF42C40C-933E-462F-83C8-9E417B0C01C9}"/>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887413" y="3879850"/>
            <a:ext cx="1436687" cy="1406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8" name="Rectangle 10">
            <a:extLst>
              <a:ext uri="{FF2B5EF4-FFF2-40B4-BE49-F238E27FC236}">
                <a16:creationId xmlns:a16="http://schemas.microsoft.com/office/drawing/2014/main" id="{96E8B78F-6F2D-412D-A5D2-9C83F31E6908}"/>
              </a:ext>
            </a:extLst>
          </p:cNvPr>
          <p:cNvSpPr>
            <a:spLocks noChangeArrowheads="1"/>
          </p:cNvSpPr>
          <p:nvPr/>
        </p:nvSpPr>
        <p:spPr bwMode="auto">
          <a:xfrm>
            <a:off x="2324100" y="3968750"/>
            <a:ext cx="3509963" cy="1227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0000" tIns="72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There are many land mammals in the Arctic including ox, reindeer, artic foxes, weasels, wolves, polar bears and brown bears. </a:t>
            </a:r>
          </a:p>
        </p:txBody>
      </p:sp>
      <p:sp>
        <p:nvSpPr>
          <p:cNvPr id="10249" name="Rectangle 13">
            <a:extLst>
              <a:ext uri="{FF2B5EF4-FFF2-40B4-BE49-F238E27FC236}">
                <a16:creationId xmlns:a16="http://schemas.microsoft.com/office/drawing/2014/main" id="{29AE11DB-822D-4E8B-8282-66117F9C2FAA}"/>
              </a:ext>
            </a:extLst>
          </p:cNvPr>
          <p:cNvSpPr>
            <a:spLocks noChangeArrowheads="1"/>
          </p:cNvSpPr>
          <p:nvPr/>
        </p:nvSpPr>
        <p:spPr bwMode="auto">
          <a:xfrm>
            <a:off x="887413" y="5438775"/>
            <a:ext cx="42926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Seals, walruses and whales live here and feed from the plankton and fish in the sea.</a:t>
            </a:r>
          </a:p>
        </p:txBody>
      </p:sp>
      <p:grpSp>
        <p:nvGrpSpPr>
          <p:cNvPr id="10250" name="Group 16">
            <a:extLst>
              <a:ext uri="{FF2B5EF4-FFF2-40B4-BE49-F238E27FC236}">
                <a16:creationId xmlns:a16="http://schemas.microsoft.com/office/drawing/2014/main" id="{A0FC8C82-E6C6-425D-93C3-80E04089367A}"/>
              </a:ext>
            </a:extLst>
          </p:cNvPr>
          <p:cNvGrpSpPr>
            <a:grpSpLocks/>
          </p:cNvGrpSpPr>
          <p:nvPr/>
        </p:nvGrpSpPr>
        <p:grpSpPr bwMode="auto">
          <a:xfrm>
            <a:off x="5092700" y="3900488"/>
            <a:ext cx="3094038" cy="2122487"/>
            <a:chOff x="5005828" y="3983612"/>
            <a:chExt cx="3094967" cy="2123308"/>
          </a:xfrm>
        </p:grpSpPr>
        <p:pic>
          <p:nvPicPr>
            <p:cNvPr id="10251" name="Picture 12">
              <a:extLst>
                <a:ext uri="{FF2B5EF4-FFF2-40B4-BE49-F238E27FC236}">
                  <a16:creationId xmlns:a16="http://schemas.microsoft.com/office/drawing/2014/main" id="{EC3529A4-3235-47BB-B00A-A105E83708F2}"/>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flipH="1">
              <a:off x="5776190" y="3983612"/>
              <a:ext cx="1493654" cy="8263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2" name="Picture 14">
              <a:extLst>
                <a:ext uri="{FF2B5EF4-FFF2-40B4-BE49-F238E27FC236}">
                  <a16:creationId xmlns:a16="http://schemas.microsoft.com/office/drawing/2014/main" id="{78ABCD55-4221-433B-BED4-CB5096A01471}"/>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5005828" y="5007827"/>
              <a:ext cx="1851367" cy="1099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3" name="Picture 15">
              <a:extLst>
                <a:ext uri="{FF2B5EF4-FFF2-40B4-BE49-F238E27FC236}">
                  <a16:creationId xmlns:a16="http://schemas.microsoft.com/office/drawing/2014/main" id="{7C1E3F37-D030-4442-ADE2-611533F673F2}"/>
                </a:ext>
              </a:extLst>
            </p:cNvPr>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6857739" y="4679907"/>
              <a:ext cx="1243056" cy="131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Audio 4">
            <a:hlinkClick r:id="" action="ppaction://media"/>
            <a:extLst>
              <a:ext uri="{FF2B5EF4-FFF2-40B4-BE49-F238E27FC236}">
                <a16:creationId xmlns:a16="http://schemas.microsoft.com/office/drawing/2014/main" id="{57257503-CB6A-4541-854F-7C5258202E22}"/>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8440738" y="61547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4848"/>
    </mc:Choice>
    <mc:Fallback>
      <p:transition spd="slow" advTm="548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24" name="Rounded Rectangle 23">
            <a:extLst>
              <a:ext uri="{FF2B5EF4-FFF2-40B4-BE49-F238E27FC236}">
                <a16:creationId xmlns:a16="http://schemas.microsoft.com/office/drawing/2014/main" id="{D18C01F6-1ED3-4CE1-9025-369BCDD8948B}"/>
              </a:ext>
            </a:extLst>
          </p:cNvPr>
          <p:cNvSpPr/>
          <p:nvPr/>
        </p:nvSpPr>
        <p:spPr>
          <a:xfrm rot="10800000">
            <a:off x="755650" y="1565275"/>
            <a:ext cx="7632700" cy="4537075"/>
          </a:xfrm>
          <a:prstGeom prst="roundRect">
            <a:avLst>
              <a:gd name="adj" fmla="val 4258"/>
            </a:avLst>
          </a:prstGeom>
          <a:gradFill>
            <a:gsLst>
              <a:gs pos="96000">
                <a:schemeClr val="bg1"/>
              </a:gs>
              <a:gs pos="0">
                <a:srgbClr val="ADC1CA"/>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1267" name="Picture 9">
            <a:extLst>
              <a:ext uri="{FF2B5EF4-FFF2-40B4-BE49-F238E27FC236}">
                <a16:creationId xmlns:a16="http://schemas.microsoft.com/office/drawing/2014/main" id="{7C3C671F-B95F-40C5-A4E6-9A892DCF857E}"/>
              </a:ext>
            </a:extLst>
          </p:cNvPr>
          <p:cNvPicPr>
            <a:picLocks noChangeAspect="1"/>
          </p:cNvPicPr>
          <p:nvPr/>
        </p:nvPicPr>
        <p:blipFill>
          <a:blip r:embed="rId5">
            <a:extLst>
              <a:ext uri="{28A0092B-C50C-407E-A947-70E740481C1C}">
                <a14:useLocalDpi xmlns:a14="http://schemas.microsoft.com/office/drawing/2010/main" val="0"/>
              </a:ext>
            </a:extLst>
          </a:blip>
          <a:srcRect l="16367" t="18263" r="4645" b="11359"/>
          <a:stretch>
            <a:fillRect/>
          </a:stretch>
        </p:blipFill>
        <p:spPr bwMode="auto">
          <a:xfrm>
            <a:off x="4649788" y="3792538"/>
            <a:ext cx="2982912" cy="199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8" name="Picture 8">
            <a:extLst>
              <a:ext uri="{FF2B5EF4-FFF2-40B4-BE49-F238E27FC236}">
                <a16:creationId xmlns:a16="http://schemas.microsoft.com/office/drawing/2014/main" id="{7CB5C6D5-7039-4E85-B2AC-C4C11311D097}"/>
              </a:ext>
            </a:extLst>
          </p:cNvPr>
          <p:cNvPicPr>
            <a:picLocks noChangeAspect="1"/>
          </p:cNvPicPr>
          <p:nvPr/>
        </p:nvPicPr>
        <p:blipFill>
          <a:blip r:embed="rId6">
            <a:extLst>
              <a:ext uri="{28A0092B-C50C-407E-A947-70E740481C1C}">
                <a14:useLocalDpi xmlns:a14="http://schemas.microsoft.com/office/drawing/2010/main" val="0"/>
              </a:ext>
            </a:extLst>
          </a:blip>
          <a:srcRect l="10500" r="5289"/>
          <a:stretch>
            <a:fillRect/>
          </a:stretch>
        </p:blipFill>
        <p:spPr bwMode="auto">
          <a:xfrm>
            <a:off x="1506538" y="3792538"/>
            <a:ext cx="2987675" cy="1992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7">
            <a:extLst>
              <a:ext uri="{FF2B5EF4-FFF2-40B4-BE49-F238E27FC236}">
                <a16:creationId xmlns:a16="http://schemas.microsoft.com/office/drawing/2014/main" id="{141AC83B-90BA-45F6-906D-2F48C14263C4}"/>
              </a:ext>
            </a:extLst>
          </p:cNvPr>
          <p:cNvPicPr>
            <a:picLocks noChangeAspect="1"/>
          </p:cNvPicPr>
          <p:nvPr/>
        </p:nvPicPr>
        <p:blipFill>
          <a:blip r:embed="rId7">
            <a:extLst>
              <a:ext uri="{28A0092B-C50C-407E-A947-70E740481C1C}">
                <a14:useLocalDpi xmlns:a14="http://schemas.microsoft.com/office/drawing/2010/main" val="0"/>
              </a:ext>
            </a:extLst>
          </a:blip>
          <a:srcRect t="4018" b="12804"/>
          <a:stretch>
            <a:fillRect/>
          </a:stretch>
        </p:blipFill>
        <p:spPr bwMode="auto">
          <a:xfrm>
            <a:off x="4648200" y="1658938"/>
            <a:ext cx="2984500"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Picture 6">
            <a:extLst>
              <a:ext uri="{FF2B5EF4-FFF2-40B4-BE49-F238E27FC236}">
                <a16:creationId xmlns:a16="http://schemas.microsoft.com/office/drawing/2014/main" id="{A35C4808-0C44-4323-83F1-CF72B26FC375}"/>
              </a:ext>
            </a:extLst>
          </p:cNvPr>
          <p:cNvPicPr>
            <a:picLocks noChangeAspect="1"/>
          </p:cNvPicPr>
          <p:nvPr/>
        </p:nvPicPr>
        <p:blipFill>
          <a:blip r:embed="rId8">
            <a:extLst>
              <a:ext uri="{28A0092B-C50C-407E-A947-70E740481C1C}">
                <a14:useLocalDpi xmlns:a14="http://schemas.microsoft.com/office/drawing/2010/main" val="0"/>
              </a:ext>
            </a:extLst>
          </a:blip>
          <a:srcRect l="5753" r="5699"/>
          <a:stretch>
            <a:fillRect/>
          </a:stretch>
        </p:blipFill>
        <p:spPr bwMode="auto">
          <a:xfrm>
            <a:off x="1516063" y="1658938"/>
            <a:ext cx="2978150"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1" name="Title 5">
            <a:extLst>
              <a:ext uri="{FF2B5EF4-FFF2-40B4-BE49-F238E27FC236}">
                <a16:creationId xmlns:a16="http://schemas.microsoft.com/office/drawing/2014/main" id="{183CDEE5-0ABF-402D-ABCB-A84921504C3C}"/>
              </a:ext>
            </a:extLst>
          </p:cNvPr>
          <p:cNvSpPr>
            <a:spLocks noGrp="1"/>
          </p:cNvSpPr>
          <p:nvPr>
            <p:ph type="title"/>
          </p:nvPr>
        </p:nvSpPr>
        <p:spPr>
          <a:xfrm>
            <a:off x="457200" y="433388"/>
            <a:ext cx="8220075" cy="1595437"/>
          </a:xfrm>
        </p:spPr>
        <p:txBody>
          <a:bodyPr/>
          <a:lstStyle/>
          <a:p>
            <a:pPr eaLnBrk="1" hangingPunct="1"/>
            <a:r>
              <a:rPr lang="en-GB" altLang="en-US"/>
              <a:t>Animals of the Arctic</a:t>
            </a:r>
          </a:p>
        </p:txBody>
      </p:sp>
      <p:sp>
        <p:nvSpPr>
          <p:cNvPr id="11272" name="TextBox 28">
            <a:extLst>
              <a:ext uri="{FF2B5EF4-FFF2-40B4-BE49-F238E27FC236}">
                <a16:creationId xmlns:a16="http://schemas.microsoft.com/office/drawing/2014/main" id="{56543A92-0E41-4ADF-A17B-BCE537E872A6}"/>
              </a:ext>
            </a:extLst>
          </p:cNvPr>
          <p:cNvSpPr txBox="1">
            <a:spLocks noChangeArrowheads="1"/>
          </p:cNvSpPr>
          <p:nvPr/>
        </p:nvSpPr>
        <p:spPr bwMode="auto">
          <a:xfrm>
            <a:off x="755650" y="6175375"/>
            <a:ext cx="7640638"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500">
                <a:solidFill>
                  <a:schemeClr val="tx1"/>
                </a:solidFill>
                <a:latin typeface="BPreplay" pitchFamily="50" charset="0"/>
              </a:rPr>
              <a:t>Photos courtesy of Emma, Steve Sayles, Lee Dyer and Bering Land Bridge National Preserve (@flickr.com) - granted under creative commons licence - attribution</a:t>
            </a:r>
          </a:p>
        </p:txBody>
      </p:sp>
      <p:pic>
        <p:nvPicPr>
          <p:cNvPr id="2" name="Audio 1">
            <a:hlinkClick r:id="" action="ppaction://media"/>
            <a:extLst>
              <a:ext uri="{FF2B5EF4-FFF2-40B4-BE49-F238E27FC236}">
                <a16:creationId xmlns:a16="http://schemas.microsoft.com/office/drawing/2014/main" id="{BF80FF45-DEEA-4CF6-90CB-AFB139D10592}"/>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440738" y="61547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1613"/>
    </mc:Choice>
    <mc:Fallback>
      <p:transition spd="slow" advTm="516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2290" name="Title 5">
            <a:extLst>
              <a:ext uri="{FF2B5EF4-FFF2-40B4-BE49-F238E27FC236}">
                <a16:creationId xmlns:a16="http://schemas.microsoft.com/office/drawing/2014/main" id="{6CB43C19-E786-48C0-8C5E-EB77401762ED}"/>
              </a:ext>
            </a:extLst>
          </p:cNvPr>
          <p:cNvSpPr>
            <a:spLocks noGrp="1"/>
          </p:cNvSpPr>
          <p:nvPr>
            <p:ph type="title"/>
          </p:nvPr>
        </p:nvSpPr>
        <p:spPr>
          <a:xfrm>
            <a:off x="457200" y="433388"/>
            <a:ext cx="8220075" cy="1595437"/>
          </a:xfrm>
        </p:spPr>
        <p:txBody>
          <a:bodyPr/>
          <a:lstStyle/>
          <a:p>
            <a:pPr eaLnBrk="1" hangingPunct="1"/>
            <a:r>
              <a:rPr lang="en-GB" altLang="en-US"/>
              <a:t>Deserts</a:t>
            </a:r>
          </a:p>
        </p:txBody>
      </p:sp>
      <p:sp>
        <p:nvSpPr>
          <p:cNvPr id="24" name="Rounded Rectangle 23">
            <a:extLst>
              <a:ext uri="{FF2B5EF4-FFF2-40B4-BE49-F238E27FC236}">
                <a16:creationId xmlns:a16="http://schemas.microsoft.com/office/drawing/2014/main" id="{631BBC72-6991-4F3C-A39B-A231AD580F83}"/>
              </a:ext>
            </a:extLst>
          </p:cNvPr>
          <p:cNvSpPr/>
          <p:nvPr/>
        </p:nvSpPr>
        <p:spPr>
          <a:xfrm rot="10800000">
            <a:off x="755650" y="1547813"/>
            <a:ext cx="7632700" cy="4537075"/>
          </a:xfrm>
          <a:prstGeom prst="roundRect">
            <a:avLst>
              <a:gd name="adj" fmla="val 4258"/>
            </a:avLst>
          </a:prstGeom>
          <a:gradFill>
            <a:gsLst>
              <a:gs pos="96000">
                <a:schemeClr val="bg1"/>
              </a:gs>
              <a:gs pos="0">
                <a:srgbClr val="C8925D"/>
              </a:gs>
            </a:gsLst>
            <a:lin ang="5400000" scaled="1"/>
          </a:gradFill>
          <a:ln w="28575">
            <a:solidFill>
              <a:srgbClr val="9C766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2292" name="Rectangle 6">
            <a:extLst>
              <a:ext uri="{FF2B5EF4-FFF2-40B4-BE49-F238E27FC236}">
                <a16:creationId xmlns:a16="http://schemas.microsoft.com/office/drawing/2014/main" id="{18D054EA-2E95-4D77-BEB0-58200DDB09B4}"/>
              </a:ext>
            </a:extLst>
          </p:cNvPr>
          <p:cNvSpPr>
            <a:spLocks noChangeArrowheads="1"/>
          </p:cNvSpPr>
          <p:nvPr/>
        </p:nvSpPr>
        <p:spPr bwMode="auto">
          <a:xfrm>
            <a:off x="755650" y="1547813"/>
            <a:ext cx="7632700" cy="985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0000" tIns="108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Because there is such little water in the desert, not many living things can survive here. Animals and plants that live here are specially adapted to the harsh, dry conditions. </a:t>
            </a:r>
          </a:p>
        </p:txBody>
      </p:sp>
      <p:sp>
        <p:nvSpPr>
          <p:cNvPr id="12293" name="Rectangle 3">
            <a:extLst>
              <a:ext uri="{FF2B5EF4-FFF2-40B4-BE49-F238E27FC236}">
                <a16:creationId xmlns:a16="http://schemas.microsoft.com/office/drawing/2014/main" id="{17252907-182D-4195-B2E6-1D7159A3AC49}"/>
              </a:ext>
            </a:extLst>
          </p:cNvPr>
          <p:cNvSpPr>
            <a:spLocks noChangeArrowheads="1"/>
          </p:cNvSpPr>
          <p:nvPr/>
        </p:nvSpPr>
        <p:spPr bwMode="auto">
          <a:xfrm>
            <a:off x="750888" y="2565400"/>
            <a:ext cx="5287962" cy="1227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0000" tIns="72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Many desert plants have leaves that collect and store water. Since water is so scarce, most desert animals get their water from eating these plants, or from the blood and body tissues of their prey. </a:t>
            </a:r>
          </a:p>
        </p:txBody>
      </p:sp>
      <p:pic>
        <p:nvPicPr>
          <p:cNvPr id="12294" name="Picture 1">
            <a:extLst>
              <a:ext uri="{FF2B5EF4-FFF2-40B4-BE49-F238E27FC236}">
                <a16:creationId xmlns:a16="http://schemas.microsoft.com/office/drawing/2014/main" id="{E32BE03D-1ED7-4349-BB8D-A3C801D9ED09}"/>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181850" y="2627313"/>
            <a:ext cx="1084263" cy="96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5" name="Rectangle 12">
            <a:extLst>
              <a:ext uri="{FF2B5EF4-FFF2-40B4-BE49-F238E27FC236}">
                <a16:creationId xmlns:a16="http://schemas.microsoft.com/office/drawing/2014/main" id="{98055E3D-4E2C-4DEE-BDD8-EED29D0C7ABE}"/>
              </a:ext>
            </a:extLst>
          </p:cNvPr>
          <p:cNvSpPr>
            <a:spLocks noChangeArrowheads="1"/>
          </p:cNvSpPr>
          <p:nvPr/>
        </p:nvSpPr>
        <p:spPr bwMode="auto">
          <a:xfrm>
            <a:off x="755650" y="3825875"/>
            <a:ext cx="5426075" cy="1227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0000" tIns="72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Some animals, like kangaroos and lizards, live in burrows which do not get too hot or cold and have damp air inside. These animals stay in their burrows during the hot days, coming out at night to feed. </a:t>
            </a:r>
          </a:p>
        </p:txBody>
      </p:sp>
      <p:sp>
        <p:nvSpPr>
          <p:cNvPr id="12296" name="Rectangle 7">
            <a:extLst>
              <a:ext uri="{FF2B5EF4-FFF2-40B4-BE49-F238E27FC236}">
                <a16:creationId xmlns:a16="http://schemas.microsoft.com/office/drawing/2014/main" id="{338FDC8F-37AC-45C6-86C4-3CDB1C65EFA8}"/>
              </a:ext>
            </a:extLst>
          </p:cNvPr>
          <p:cNvSpPr>
            <a:spLocks noChangeArrowheads="1"/>
          </p:cNvSpPr>
          <p:nvPr/>
        </p:nvSpPr>
        <p:spPr bwMode="auto">
          <a:xfrm>
            <a:off x="755650" y="5084763"/>
            <a:ext cx="7632700" cy="949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44000" tIns="72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Camels can drink large amounts of water at one time and can survive as long as two weeks without drinking. They have large spread out feet that help them to walk on the soft sand.</a:t>
            </a:r>
          </a:p>
        </p:txBody>
      </p:sp>
      <p:pic>
        <p:nvPicPr>
          <p:cNvPr id="12297" name="Picture 8">
            <a:extLst>
              <a:ext uri="{FF2B5EF4-FFF2-40B4-BE49-F238E27FC236}">
                <a16:creationId xmlns:a16="http://schemas.microsoft.com/office/drawing/2014/main" id="{41015177-FE24-441B-965C-AFE25A2C366F}"/>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922963" y="3684588"/>
            <a:ext cx="1962150"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8" name="Picture 9">
            <a:extLst>
              <a:ext uri="{FF2B5EF4-FFF2-40B4-BE49-F238E27FC236}">
                <a16:creationId xmlns:a16="http://schemas.microsoft.com/office/drawing/2014/main" id="{7ED2F87B-84F2-40F7-AA71-C2CEB5593959}"/>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rot="606250" flipH="1">
            <a:off x="6049963" y="2457450"/>
            <a:ext cx="1068387" cy="798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Audio 2">
            <a:hlinkClick r:id="" action="ppaction://media"/>
            <a:extLst>
              <a:ext uri="{FF2B5EF4-FFF2-40B4-BE49-F238E27FC236}">
                <a16:creationId xmlns:a16="http://schemas.microsoft.com/office/drawing/2014/main" id="{DE67F949-A1F8-48B5-8FFA-D44E28DF398D}"/>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8440738" y="61547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72290"/>
    </mc:Choice>
    <mc:Fallback>
      <p:transition spd="slow" advTm="722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4"/>
          <a:srcRect/>
          <a:stretch>
            <a:fillRect/>
          </a:stretch>
        </a:blipFill>
        <a:effectLst/>
      </p:bgPr>
    </p:bg>
    <p:spTree>
      <p:nvGrpSpPr>
        <p:cNvPr id="1" name=""/>
        <p:cNvGrpSpPr/>
        <p:nvPr/>
      </p:nvGrpSpPr>
      <p:grpSpPr>
        <a:xfrm>
          <a:off x="0" y="0"/>
          <a:ext cx="0" cy="0"/>
          <a:chOff x="0" y="0"/>
          <a:chExt cx="0" cy="0"/>
        </a:xfrm>
      </p:grpSpPr>
      <p:sp>
        <p:nvSpPr>
          <p:cNvPr id="12" name="Rounded Rectangle 11">
            <a:extLst>
              <a:ext uri="{FF2B5EF4-FFF2-40B4-BE49-F238E27FC236}">
                <a16:creationId xmlns:a16="http://schemas.microsoft.com/office/drawing/2014/main" id="{95B0B1A8-11B3-495A-8E84-68E4165866AA}"/>
              </a:ext>
            </a:extLst>
          </p:cNvPr>
          <p:cNvSpPr/>
          <p:nvPr/>
        </p:nvSpPr>
        <p:spPr>
          <a:xfrm rot="10800000">
            <a:off x="755650" y="1547813"/>
            <a:ext cx="7632700" cy="4537075"/>
          </a:xfrm>
          <a:prstGeom prst="roundRect">
            <a:avLst>
              <a:gd name="adj" fmla="val 4258"/>
            </a:avLst>
          </a:prstGeom>
          <a:gradFill>
            <a:gsLst>
              <a:gs pos="96000">
                <a:schemeClr val="bg1"/>
              </a:gs>
              <a:gs pos="0">
                <a:srgbClr val="C8925D"/>
              </a:gs>
            </a:gsLst>
            <a:lin ang="5400000" scaled="1"/>
          </a:gradFill>
          <a:ln w="285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15" name="Title 5">
            <a:extLst>
              <a:ext uri="{FF2B5EF4-FFF2-40B4-BE49-F238E27FC236}">
                <a16:creationId xmlns:a16="http://schemas.microsoft.com/office/drawing/2014/main" id="{302B53D0-800D-46A0-9F8C-3481B3CADDEC}"/>
              </a:ext>
            </a:extLst>
          </p:cNvPr>
          <p:cNvSpPr>
            <a:spLocks noGrp="1"/>
          </p:cNvSpPr>
          <p:nvPr>
            <p:ph type="title"/>
          </p:nvPr>
        </p:nvSpPr>
        <p:spPr>
          <a:xfrm>
            <a:off x="457200" y="433388"/>
            <a:ext cx="8220075" cy="1595437"/>
          </a:xfrm>
        </p:spPr>
        <p:txBody>
          <a:bodyPr/>
          <a:lstStyle/>
          <a:p>
            <a:pPr eaLnBrk="1" hangingPunct="1"/>
            <a:r>
              <a:rPr lang="en-GB" altLang="en-US"/>
              <a:t>Animals the Desert</a:t>
            </a:r>
          </a:p>
        </p:txBody>
      </p:sp>
      <p:sp>
        <p:nvSpPr>
          <p:cNvPr id="13316" name="TextBox 28">
            <a:extLst>
              <a:ext uri="{FF2B5EF4-FFF2-40B4-BE49-F238E27FC236}">
                <a16:creationId xmlns:a16="http://schemas.microsoft.com/office/drawing/2014/main" id="{A8F3A7A8-EA54-42A2-8A43-2904A9E8BE95}"/>
              </a:ext>
            </a:extLst>
          </p:cNvPr>
          <p:cNvSpPr txBox="1">
            <a:spLocks noChangeArrowheads="1"/>
          </p:cNvSpPr>
          <p:nvPr/>
        </p:nvSpPr>
        <p:spPr bwMode="auto">
          <a:xfrm>
            <a:off x="755650" y="6175375"/>
            <a:ext cx="7640638" cy="169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500">
                <a:solidFill>
                  <a:schemeClr val="tx1"/>
                </a:solidFill>
                <a:latin typeface="BPreplay" pitchFamily="50" charset="0"/>
              </a:rPr>
              <a:t>Photos courtesy of Susanne Nilsson, SuperCar-RoadTrip, Bryan Adams and Nitish Bindal Agrawal (@flickr.com) - granted under creative commons licence - attribution</a:t>
            </a:r>
          </a:p>
        </p:txBody>
      </p:sp>
      <p:grpSp>
        <p:nvGrpSpPr>
          <p:cNvPr id="13317" name="Group 12">
            <a:extLst>
              <a:ext uri="{FF2B5EF4-FFF2-40B4-BE49-F238E27FC236}">
                <a16:creationId xmlns:a16="http://schemas.microsoft.com/office/drawing/2014/main" id="{95D26D62-5432-44CB-8AE7-B59793E5ABE9}"/>
              </a:ext>
            </a:extLst>
          </p:cNvPr>
          <p:cNvGrpSpPr>
            <a:grpSpLocks/>
          </p:cNvGrpSpPr>
          <p:nvPr/>
        </p:nvGrpSpPr>
        <p:grpSpPr bwMode="auto">
          <a:xfrm>
            <a:off x="1493838" y="1741488"/>
            <a:ext cx="6156325" cy="4151312"/>
            <a:chOff x="1490085" y="1638182"/>
            <a:chExt cx="6157690" cy="4151500"/>
          </a:xfrm>
        </p:grpSpPr>
        <p:pic>
          <p:nvPicPr>
            <p:cNvPr id="13318" name="Picture 1">
              <a:extLst>
                <a:ext uri="{FF2B5EF4-FFF2-40B4-BE49-F238E27FC236}">
                  <a16:creationId xmlns:a16="http://schemas.microsoft.com/office/drawing/2014/main" id="{782EB430-970B-4AB5-A1BA-A92236B3A41F}"/>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508252" y="1638182"/>
              <a:ext cx="2998755" cy="1999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9" name="Picture 2">
              <a:extLst>
                <a:ext uri="{FF2B5EF4-FFF2-40B4-BE49-F238E27FC236}">
                  <a16:creationId xmlns:a16="http://schemas.microsoft.com/office/drawing/2014/main" id="{41AD8039-7ABB-4928-9EBF-083175F7DBE1}"/>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656232" y="1638182"/>
              <a:ext cx="2991543" cy="1999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0" name="Picture 3">
              <a:extLst>
                <a:ext uri="{FF2B5EF4-FFF2-40B4-BE49-F238E27FC236}">
                  <a16:creationId xmlns:a16="http://schemas.microsoft.com/office/drawing/2014/main" id="{E44924BF-107D-42EA-BCDE-075C5C14E198}"/>
                </a:ext>
              </a:extLst>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490085" y="3797199"/>
              <a:ext cx="2997205" cy="19924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1" name="Picture 4">
              <a:extLst>
                <a:ext uri="{FF2B5EF4-FFF2-40B4-BE49-F238E27FC236}">
                  <a16:creationId xmlns:a16="http://schemas.microsoft.com/office/drawing/2014/main" id="{012131C8-8843-4168-9946-30F3BD35A475}"/>
                </a:ext>
              </a:extLst>
            </p:cNvPr>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656232" y="3797199"/>
              <a:ext cx="2991543" cy="19924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Audio 1">
            <a:hlinkClick r:id="" action="ppaction://media"/>
            <a:extLst>
              <a:ext uri="{FF2B5EF4-FFF2-40B4-BE49-F238E27FC236}">
                <a16:creationId xmlns:a16="http://schemas.microsoft.com/office/drawing/2014/main" id="{7C563041-A5D3-4AAC-84ED-EEEE83389E4F}"/>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440738" y="61547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45109"/>
    </mc:Choice>
    <mc:Fallback>
      <p:transition spd="slow" advTm="4510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ounded Rectangle 17">
            <a:extLst>
              <a:ext uri="{FF2B5EF4-FFF2-40B4-BE49-F238E27FC236}">
                <a16:creationId xmlns:a16="http://schemas.microsoft.com/office/drawing/2014/main" id="{DC67CE80-CBD2-4678-AAD1-79AB32639A2A}"/>
              </a:ext>
            </a:extLst>
          </p:cNvPr>
          <p:cNvSpPr/>
          <p:nvPr/>
        </p:nvSpPr>
        <p:spPr>
          <a:xfrm>
            <a:off x="755650" y="1469231"/>
            <a:ext cx="2649538" cy="1595437"/>
          </a:xfrm>
          <a:prstGeom prst="roundRect">
            <a:avLst>
              <a:gd name="adj" fmla="val 7430"/>
            </a:avLst>
          </a:prstGeom>
          <a:gradFill>
            <a:gsLst>
              <a:gs pos="0">
                <a:srgbClr val="FFECCE"/>
              </a:gs>
              <a:gs pos="100000">
                <a:srgbClr val="F3C676"/>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4339" name="Title 5">
            <a:extLst>
              <a:ext uri="{FF2B5EF4-FFF2-40B4-BE49-F238E27FC236}">
                <a16:creationId xmlns:a16="http://schemas.microsoft.com/office/drawing/2014/main" id="{42CDE7DF-9517-4AD5-8792-71400F46DC9A}"/>
              </a:ext>
            </a:extLst>
          </p:cNvPr>
          <p:cNvSpPr>
            <a:spLocks noGrp="1"/>
          </p:cNvSpPr>
          <p:nvPr>
            <p:ph type="title"/>
          </p:nvPr>
        </p:nvSpPr>
        <p:spPr>
          <a:xfrm>
            <a:off x="341313" y="166141"/>
            <a:ext cx="8220075" cy="1595437"/>
          </a:xfrm>
        </p:spPr>
        <p:txBody>
          <a:bodyPr/>
          <a:lstStyle/>
          <a:p>
            <a:pPr eaLnBrk="1" hangingPunct="1"/>
            <a:r>
              <a:rPr lang="en-GB" altLang="en-US" dirty="0"/>
              <a:t>Researching Habitats</a:t>
            </a:r>
          </a:p>
        </p:txBody>
      </p:sp>
      <p:sp>
        <p:nvSpPr>
          <p:cNvPr id="14340" name="TextBox 13">
            <a:extLst>
              <a:ext uri="{FF2B5EF4-FFF2-40B4-BE49-F238E27FC236}">
                <a16:creationId xmlns:a16="http://schemas.microsoft.com/office/drawing/2014/main" id="{46E59ED0-D1E9-480C-8D99-B12BA3CC4EC1}"/>
              </a:ext>
            </a:extLst>
          </p:cNvPr>
          <p:cNvSpPr txBox="1">
            <a:spLocks noChangeArrowheads="1"/>
          </p:cNvSpPr>
          <p:nvPr/>
        </p:nvSpPr>
        <p:spPr bwMode="auto">
          <a:xfrm>
            <a:off x="680640" y="1469231"/>
            <a:ext cx="2649538" cy="1632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0000" tIns="108000" rIns="72000">
            <a:spAutoFit/>
          </a:bodyPr>
          <a:lstStyle>
            <a:lvl1pPr>
              <a:lnSpc>
                <a:spcPct val="90000"/>
              </a:lnSpc>
              <a:spcBef>
                <a:spcPts val="1000"/>
              </a:spcBef>
              <a:buFont typeface="Arial" panose="020B0604020202020204" pitchFamily="34" charset="0"/>
              <a:buChar char="•"/>
              <a:defRPr>
                <a:solidFill>
                  <a:srgbClr val="1C1C1C"/>
                </a:solidFill>
                <a:latin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cs typeface="Sassoon Infant Rg" pitchFamily="50" charset="0"/>
              </a:defRPr>
            </a:lvl9pPr>
          </a:lstStyle>
          <a:p>
            <a:pPr algn="ctr" eaLnBrk="1" hangingPunct="1">
              <a:lnSpc>
                <a:spcPct val="100000"/>
              </a:lnSpc>
              <a:spcBef>
                <a:spcPct val="0"/>
              </a:spcBef>
              <a:buFontTx/>
              <a:buNone/>
            </a:pPr>
            <a:r>
              <a:rPr lang="en-GB" altLang="en-US" sz="2400" dirty="0">
                <a:solidFill>
                  <a:schemeClr val="tx1"/>
                </a:solidFill>
              </a:rPr>
              <a:t>You are going to do some</a:t>
            </a:r>
            <a:r>
              <a:rPr lang="en-GB" altLang="en-US" sz="2400" b="1" dirty="0">
                <a:solidFill>
                  <a:schemeClr val="tx1"/>
                </a:solidFill>
              </a:rPr>
              <a:t> research </a:t>
            </a:r>
            <a:r>
              <a:rPr lang="en-GB" altLang="en-US" sz="2400" dirty="0">
                <a:solidFill>
                  <a:schemeClr val="tx1"/>
                </a:solidFill>
              </a:rPr>
              <a:t>about Arctic and desert habitats. </a:t>
            </a:r>
          </a:p>
        </p:txBody>
      </p:sp>
      <p:sp>
        <p:nvSpPr>
          <p:cNvPr id="22" name="Rounded Rectangle 17">
            <a:extLst>
              <a:ext uri="{FF2B5EF4-FFF2-40B4-BE49-F238E27FC236}">
                <a16:creationId xmlns:a16="http://schemas.microsoft.com/office/drawing/2014/main" id="{340B3FDE-9966-4AF6-B3BC-7145BB6DDCE3}"/>
              </a:ext>
            </a:extLst>
          </p:cNvPr>
          <p:cNvSpPr/>
          <p:nvPr/>
        </p:nvSpPr>
        <p:spPr>
          <a:xfrm>
            <a:off x="4572000" y="1269017"/>
            <a:ext cx="3717131" cy="2411112"/>
          </a:xfrm>
          <a:prstGeom prst="roundRect">
            <a:avLst>
              <a:gd name="adj" fmla="val 7430"/>
            </a:avLst>
          </a:prstGeom>
          <a:gradFill>
            <a:gsLst>
              <a:gs pos="0">
                <a:srgbClr val="FFECCE"/>
              </a:gs>
              <a:gs pos="100000">
                <a:srgbClr val="F3C676"/>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pic>
        <p:nvPicPr>
          <p:cNvPr id="2" name="Picture 1">
            <a:extLst>
              <a:ext uri="{FF2B5EF4-FFF2-40B4-BE49-F238E27FC236}">
                <a16:creationId xmlns:a16="http://schemas.microsoft.com/office/drawing/2014/main" id="{B57AF73C-852E-40BF-AB10-9B63B67CE6CF}"/>
              </a:ext>
            </a:extLst>
          </p:cNvPr>
          <p:cNvPicPr>
            <a:picLocks noChangeAspect="1"/>
          </p:cNvPicPr>
          <p:nvPr/>
        </p:nvPicPr>
        <p:blipFill>
          <a:blip r:embed="rId4"/>
          <a:stretch>
            <a:fillRect/>
          </a:stretch>
        </p:blipFill>
        <p:spPr>
          <a:xfrm>
            <a:off x="547981" y="3673081"/>
            <a:ext cx="3717131" cy="2622241"/>
          </a:xfrm>
          <a:prstGeom prst="rect">
            <a:avLst/>
          </a:prstGeom>
        </p:spPr>
      </p:pic>
      <p:pic>
        <p:nvPicPr>
          <p:cNvPr id="3" name="Picture 2">
            <a:extLst>
              <a:ext uri="{FF2B5EF4-FFF2-40B4-BE49-F238E27FC236}">
                <a16:creationId xmlns:a16="http://schemas.microsoft.com/office/drawing/2014/main" id="{A36E4712-75E4-458D-A11D-86CD14994E9A}"/>
              </a:ext>
            </a:extLst>
          </p:cNvPr>
          <p:cNvPicPr>
            <a:picLocks noChangeAspect="1"/>
          </p:cNvPicPr>
          <p:nvPr/>
        </p:nvPicPr>
        <p:blipFill>
          <a:blip r:embed="rId5"/>
          <a:stretch>
            <a:fillRect/>
          </a:stretch>
        </p:blipFill>
        <p:spPr>
          <a:xfrm>
            <a:off x="4572000" y="3765460"/>
            <a:ext cx="3880918" cy="2622242"/>
          </a:xfrm>
          <a:prstGeom prst="rect">
            <a:avLst/>
          </a:prstGeom>
        </p:spPr>
      </p:pic>
      <p:pic>
        <p:nvPicPr>
          <p:cNvPr id="6" name="Picture 5">
            <a:extLst>
              <a:ext uri="{FF2B5EF4-FFF2-40B4-BE49-F238E27FC236}">
                <a16:creationId xmlns:a16="http://schemas.microsoft.com/office/drawing/2014/main" id="{F3D81D48-7EF1-4822-A16D-8EA9EA596210}"/>
              </a:ext>
            </a:extLst>
          </p:cNvPr>
          <p:cNvPicPr>
            <a:picLocks noChangeAspect="1"/>
          </p:cNvPicPr>
          <p:nvPr/>
        </p:nvPicPr>
        <p:blipFill>
          <a:blip r:embed="rId6"/>
          <a:stretch>
            <a:fillRect/>
          </a:stretch>
        </p:blipFill>
        <p:spPr>
          <a:xfrm>
            <a:off x="5200558" y="1310215"/>
            <a:ext cx="2623802" cy="2242928"/>
          </a:xfrm>
          <a:prstGeom prst="rect">
            <a:avLst/>
          </a:prstGeom>
        </p:spPr>
      </p:pic>
      <p:pic>
        <p:nvPicPr>
          <p:cNvPr id="9" name="Audio 8">
            <a:hlinkClick r:id="" action="ppaction://media"/>
            <a:extLst>
              <a:ext uri="{FF2B5EF4-FFF2-40B4-BE49-F238E27FC236}">
                <a16:creationId xmlns:a16="http://schemas.microsoft.com/office/drawing/2014/main" id="{B91A9F6E-AF8F-47F6-A584-D975F5F87FD9}"/>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440738" y="6154738"/>
            <a:ext cx="487362" cy="487362"/>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01489"/>
    </mc:Choice>
    <mc:Fallback>
      <p:transition spd="slow" advTm="1014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1381</TotalTime>
  <Words>485</Words>
  <Application>Microsoft Office PowerPoint</Application>
  <PresentationFormat>On-screen Show (4:3)</PresentationFormat>
  <Paragraphs>30</Paragraphs>
  <Slides>8</Slides>
  <Notes>0</Notes>
  <HiddenSlides>0</HiddenSlides>
  <MMClips>8</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Sassoon Infant Rg</vt:lpstr>
      <vt:lpstr>Arial</vt:lpstr>
      <vt:lpstr>Calibri</vt:lpstr>
      <vt:lpstr>BPreplay</vt:lpstr>
      <vt:lpstr>Sassoon Infant Md</vt:lpstr>
      <vt:lpstr>Office Theme</vt:lpstr>
      <vt:lpstr>PowerPoint Presentation</vt:lpstr>
      <vt:lpstr>World Habitats</vt:lpstr>
      <vt:lpstr>World Habitats</vt:lpstr>
      <vt:lpstr>The Arctic</vt:lpstr>
      <vt:lpstr>Animals of the Arctic</vt:lpstr>
      <vt:lpstr>Deserts</vt:lpstr>
      <vt:lpstr>Animals the Desert</vt:lpstr>
      <vt:lpstr>Researching Habitats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Michelle Edwards</cp:lastModifiedBy>
  <cp:revision>106</cp:revision>
  <dcterms:created xsi:type="dcterms:W3CDTF">2014-10-01T16:09:27Z</dcterms:created>
  <dcterms:modified xsi:type="dcterms:W3CDTF">2021-01-23T10:43:31Z</dcterms:modified>
</cp:coreProperties>
</file>