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67" r:id="rId2"/>
    <p:sldId id="282" r:id="rId3"/>
    <p:sldId id="283" r:id="rId4"/>
    <p:sldId id="286" r:id="rId5"/>
    <p:sldId id="287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85" r:id="rId14"/>
    <p:sldId id="284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Rg" panose="02000503030000020003" charset="0"/>
      <p:regular r:id="rId22"/>
      <p:bold r:id="rId23"/>
    </p:embeddedFont>
    <p:embeddedFont>
      <p:font typeface="Sassoon Primary" pitchFamily="50" charset="0"/>
      <p:regular r:id="rId24"/>
    </p:embeddedFont>
    <p:embeddedFont>
      <p:font typeface="SassoonPrimaryInfant" pitchFamily="2" charset="0"/>
      <p:regular r:id="rId25"/>
      <p:bold r:id="rId26"/>
    </p:embeddedFont>
    <p:embeddedFont>
      <p:font typeface="Twinkl" panose="020B0604020202020204" charset="0"/>
      <p:regular r:id="rId27"/>
      <p:bold r:id="rId28"/>
    </p:embeddedFont>
    <p:embeddedFont>
      <p:font typeface="Twinkl SemiBold" charset="0"/>
      <p:bold r:id="rId29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B060402020202020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  <a:srgbClr val="4AA1D9"/>
    <a:srgbClr val="FFFFFF"/>
    <a:srgbClr val="2898A8"/>
    <a:srgbClr val="ACDDFC"/>
    <a:srgbClr val="80C1EB"/>
    <a:srgbClr val="18A0DB"/>
    <a:srgbClr val="21A6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38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font" Target="fonts/font8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C019C1D-90FE-4D4B-8238-C0DA1E4CC85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150199-5FA9-42EF-BF5A-78020180F7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7A1BE2-A71C-4C03-8091-F3E9758BDB17}" type="datetimeFigureOut">
              <a:rPr lang="en-GB"/>
              <a:pPr>
                <a:defRPr/>
              </a:pPr>
              <a:t>02/03/2021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02F7C3-CA86-4ECF-BD54-5A18C4799D6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C4056B-7E43-4EBB-AC77-3003218887C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2E80EC0-C3D9-43CD-B799-40459DADF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718C0AD-0451-4558-8509-9B197F8E1F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B1DDBA-5A38-4D2A-879B-8877B0EBAF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796526-92D2-4B47-AE61-424F213E8676}" type="datetimeFigureOut">
              <a:rPr lang="en-GB"/>
              <a:pPr>
                <a:defRPr/>
              </a:pPr>
              <a:t>02/03/2021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11BE9C2F-86E4-42B1-A795-0AE285ECC33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D4A60A4-2D4F-42F8-A994-A7C477D81B7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C74BCB-4F0D-469A-91DD-FCA56177C8B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59AE1D8-2A2B-4197-8A99-8CE81D2FF7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2B8BBED-EF65-4782-B78D-69006AAC2AE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01261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6DAA382-211B-4C99-832B-1BB0921E47A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5735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DFD6AC42-63D9-4CB3-B2EF-DB477C37B9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0096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906C73FF-E49C-4603-92F8-04D153F44303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7B47E991-AFF0-49FF-A452-F51BC6DFD704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BA183D0-91DE-48BD-9CDE-111FD981D062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9680412-11F2-4461-BB94-BFA886ABDED7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7940B1B0-8A9E-4A8F-8791-6039D02772EB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7413163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A364A2F-C7BC-426F-8EF9-22C7BB91230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52D253E-2353-474B-AB0B-916FDA95F875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7" r:id="rId2"/>
    <p:sldLayoutId id="2147483698" r:id="rId3"/>
    <p:sldLayoutId id="2147483699" r:id="rId4"/>
    <p:sldLayoutId id="2147483696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3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image" Target="../media/image7.jpe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3.xml"/><Relationship Id="rId6" Type="http://schemas.openxmlformats.org/officeDocument/2006/relationships/image" Target="../media/image3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4.xml"/><Relationship Id="rId6" Type="http://schemas.openxmlformats.org/officeDocument/2006/relationships/image" Target="../media/image3.png"/><Relationship Id="rId5" Type="http://schemas.openxmlformats.org/officeDocument/2006/relationships/image" Target="../media/image9.jpe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5.xml"/><Relationship Id="rId6" Type="http://schemas.openxmlformats.org/officeDocument/2006/relationships/image" Target="../media/image3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image" Target="../media/image11.jpe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2" Type="http://schemas.microsoft.com/office/2007/relationships/media" Target="../media/media9.m4a"/><Relationship Id="rId1" Type="http://schemas.openxmlformats.org/officeDocument/2006/relationships/tags" Target="../tags/tag7.xml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2" Type="http://schemas.microsoft.com/office/2007/relationships/media" Target="../media/media10.m4a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image" Target="../media/image12.jpe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2" Type="http://schemas.microsoft.com/office/2007/relationships/media" Target="../media/media11.m4a"/><Relationship Id="rId1" Type="http://schemas.openxmlformats.org/officeDocument/2006/relationships/tags" Target="../tags/tag9.xml"/><Relationship Id="rId6" Type="http://schemas.openxmlformats.org/officeDocument/2006/relationships/image" Target="../media/image3.png"/><Relationship Id="rId5" Type="http://schemas.openxmlformats.org/officeDocument/2006/relationships/image" Target="../media/image13.jpe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2" Type="http://schemas.microsoft.com/office/2007/relationships/media" Target="../media/media12.m4a"/><Relationship Id="rId1" Type="http://schemas.openxmlformats.org/officeDocument/2006/relationships/tags" Target="../tags/tag10.xml"/><Relationship Id="rId6" Type="http://schemas.openxmlformats.org/officeDocument/2006/relationships/image" Target="../media/image3.png"/><Relationship Id="rId5" Type="http://schemas.openxmlformats.org/officeDocument/2006/relationships/image" Target="../media/image14.jpe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3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1133490" y="250929"/>
            <a:ext cx="861134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b="1" u="sng" dirty="0">
                <a:solidFill>
                  <a:schemeClr val="bg1"/>
                </a:solidFill>
                <a:latin typeface="SassoonPrimaryInfant" pitchFamily="2" charset="0"/>
              </a:rPr>
              <a:t>Year 1 Phonics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658918-3744-40B0-BFBD-8788A5C5389A}"/>
              </a:ext>
            </a:extLst>
          </p:cNvPr>
          <p:cNvSpPr/>
          <p:nvPr/>
        </p:nvSpPr>
        <p:spPr>
          <a:xfrm>
            <a:off x="503583" y="1943700"/>
            <a:ext cx="8150087" cy="4130530"/>
          </a:xfrm>
          <a:prstGeom prst="rect">
            <a:avLst/>
          </a:prstGeom>
          <a:noFill/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8E5AD-12B0-4510-B7B7-D49CF244DA32}"/>
              </a:ext>
            </a:extLst>
          </p:cNvPr>
          <p:cNvSpPr txBox="1"/>
          <p:nvPr/>
        </p:nvSpPr>
        <p:spPr>
          <a:xfrm>
            <a:off x="927652" y="2719064"/>
            <a:ext cx="2173356" cy="2215991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800" dirty="0">
                <a:solidFill>
                  <a:schemeClr val="bg1"/>
                </a:solidFill>
                <a:latin typeface="SassoonPrimaryInfant" pitchFamily="2" charset="0"/>
              </a:rPr>
              <a:t>air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A04738A-7AEC-43F5-8845-1D821F58EEC0}"/>
              </a:ext>
            </a:extLst>
          </p:cNvPr>
          <p:cNvSpPr txBox="1"/>
          <p:nvPr/>
        </p:nvSpPr>
        <p:spPr>
          <a:xfrm>
            <a:off x="5732423" y="2719064"/>
            <a:ext cx="2444168" cy="2215991"/>
          </a:xfrm>
          <a:prstGeom prst="rect">
            <a:avLst/>
          </a:prstGeom>
          <a:noFill/>
          <a:ln w="57150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800" dirty="0">
                <a:solidFill>
                  <a:schemeClr val="bg1"/>
                </a:solidFill>
                <a:latin typeface="SassoonPrimaryInfant" pitchFamily="2" charset="0"/>
              </a:rPr>
              <a:t>are</a:t>
            </a:r>
          </a:p>
        </p:txBody>
      </p:sp>
      <p:pic>
        <p:nvPicPr>
          <p:cNvPr id="7" name="Picture 2" descr="Smart kid in glasses thinking with speech bubble above with empty Stock  Photo - Alamy">
            <a:extLst>
              <a:ext uri="{FF2B5EF4-FFF2-40B4-BE49-F238E27FC236}">
                <a16:creationId xmlns:a16="http://schemas.microsoft.com/office/drawing/2014/main" id="{9582DAB8-C304-49C1-9AB3-110A8BBD7F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2569" y="2719064"/>
            <a:ext cx="2173356" cy="2330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A5673C8-6108-41B1-9A7B-036EEFA299AC}"/>
              </a:ext>
            </a:extLst>
          </p:cNvPr>
          <p:cNvSpPr/>
          <p:nvPr/>
        </p:nvSpPr>
        <p:spPr>
          <a:xfrm>
            <a:off x="3322569" y="4810539"/>
            <a:ext cx="2173356" cy="238539"/>
          </a:xfrm>
          <a:prstGeom prst="rect">
            <a:avLst/>
          </a:prstGeom>
          <a:solidFill>
            <a:srgbClr val="4AA1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67E4E5-4E34-460C-8AD6-090C83CF818D}"/>
              </a:ext>
            </a:extLst>
          </p:cNvPr>
          <p:cNvSpPr/>
          <p:nvPr/>
        </p:nvSpPr>
        <p:spPr>
          <a:xfrm>
            <a:off x="3322569" y="2719064"/>
            <a:ext cx="2173356" cy="209147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308379E-CA99-455B-87FC-710BBBC97E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5965"/>
    </mc:Choice>
    <mc:Fallback xmlns="">
      <p:transition spd="slow" advTm="759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7B503B25-848B-442C-84F1-3C268A05AE3C}"/>
              </a:ext>
            </a:extLst>
          </p:cNvPr>
          <p:cNvSpPr txBox="1">
            <a:spLocks/>
          </p:cNvSpPr>
          <p:nvPr/>
        </p:nvSpPr>
        <p:spPr bwMode="auto">
          <a:xfrm>
            <a:off x="461962" y="382692"/>
            <a:ext cx="8220075" cy="994306"/>
          </a:xfrm>
          <a:prstGeom prst="roundRect">
            <a:avLst>
              <a:gd name="adj" fmla="val 9639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r>
              <a:rPr lang="en-GB" dirty="0"/>
              <a:t>Let’s Think about trigraphs…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3B18F27-31F2-4EAE-B332-710DB3D82A9A}"/>
              </a:ext>
            </a:extLst>
          </p:cNvPr>
          <p:cNvSpPr/>
          <p:nvPr/>
        </p:nvSpPr>
        <p:spPr>
          <a:xfrm>
            <a:off x="1493680" y="2386940"/>
            <a:ext cx="2412065" cy="1860537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EB6544EA-755F-4DEA-9D25-DA530C954BD8}"/>
              </a:ext>
            </a:extLst>
          </p:cNvPr>
          <p:cNvSpPr txBox="1"/>
          <p:nvPr/>
        </p:nvSpPr>
        <p:spPr>
          <a:xfrm>
            <a:off x="2112895" y="4465280"/>
            <a:ext cx="1173631" cy="769441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SassoonPrimaryInfant" pitchFamily="2" charset="0"/>
              </a:rPr>
              <a:t>pair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D5ED36-1553-417F-9B87-750993CD75D9}"/>
              </a:ext>
            </a:extLst>
          </p:cNvPr>
          <p:cNvSpPr/>
          <p:nvPr/>
        </p:nvSpPr>
        <p:spPr>
          <a:xfrm>
            <a:off x="4978516" y="2465528"/>
            <a:ext cx="3201317" cy="1732299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65D49F0-887F-41DB-A13F-752A52ACC923}"/>
              </a:ext>
            </a:extLst>
          </p:cNvPr>
          <p:cNvSpPr txBox="1"/>
          <p:nvPr/>
        </p:nvSpPr>
        <p:spPr>
          <a:xfrm>
            <a:off x="6085359" y="4434884"/>
            <a:ext cx="1173631" cy="707886"/>
          </a:xfrm>
          <a:prstGeom prst="rect">
            <a:avLst/>
          </a:prstGeom>
          <a:noFill/>
          <a:ln w="57150">
            <a:solidFill>
              <a:schemeClr val="accent1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SassoonPrimaryInfant" pitchFamily="2" charset="0"/>
              </a:rPr>
              <a:t>bare</a:t>
            </a:r>
          </a:p>
        </p:txBody>
      </p:sp>
      <p:pic>
        <p:nvPicPr>
          <p:cNvPr id="1026" name="Picture 2" descr="Being barefoot boosts brain development">
            <a:extLst>
              <a:ext uri="{FF2B5EF4-FFF2-40B4-BE49-F238E27FC236}">
                <a16:creationId xmlns:a16="http://schemas.microsoft.com/office/drawing/2014/main" id="{EE288FB4-5021-414F-8759-4C49531A0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699" y="2559970"/>
            <a:ext cx="30289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89CBE9E-4333-4140-851F-E7CCA21A42C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94608" y="2490665"/>
            <a:ext cx="2210207" cy="16285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575A96-4C85-4C71-995E-024BB5FA1D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38083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8409"/>
    </mc:Choice>
    <mc:Fallback xmlns="">
      <p:transition spd="slow" advTm="7840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C7DAEE52-B0F7-4081-8A44-93672667982D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The sound ‘air’ is sometimes written with the letters ‘air’.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44668" y="3087186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h</a:t>
            </a:r>
            <a:r>
              <a:rPr lang="en-GB" altLang="en-US" sz="6600" b="1" dirty="0">
                <a:solidFill>
                  <a:schemeClr val="accent1"/>
                </a:solidFill>
                <a:latin typeface="Sassoon Primary" pitchFamily="50" charset="0"/>
              </a:rPr>
              <a:t>air</a:t>
            </a:r>
          </a:p>
        </p:txBody>
      </p:sp>
      <p:pic>
        <p:nvPicPr>
          <p:cNvPr id="2" name="Picture 2" descr="3 Reasons your not seeing your childs hair Grow! – Root2tip">
            <a:extLst>
              <a:ext uri="{FF2B5EF4-FFF2-40B4-BE49-F238E27FC236}">
                <a16:creationId xmlns:a16="http://schemas.microsoft.com/office/drawing/2014/main" id="{3115AE07-3198-499E-BAEC-DB96B8B7D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5664" y="2531060"/>
            <a:ext cx="3404493" cy="2042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15DDEFE-E466-4E3B-B2A8-9AFFD249D4E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4881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658"/>
    </mc:Choice>
    <mc:Fallback xmlns="">
      <p:transition spd="slow" advTm="26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02625" y="3099508"/>
            <a:ext cx="2595562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600" b="1" dirty="0">
                <a:solidFill>
                  <a:schemeClr val="tx1"/>
                </a:solidFill>
                <a:latin typeface="Sassoon Primary" pitchFamily="50" charset="0"/>
              </a:rPr>
              <a:t>h</a:t>
            </a:r>
            <a:r>
              <a:rPr lang="en-GB" altLang="en-US" sz="6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5F76ED-7872-4C96-AE2B-87C5499A41AB}"/>
              </a:ext>
            </a:extLst>
          </p:cNvPr>
          <p:cNvSpPr/>
          <p:nvPr/>
        </p:nvSpPr>
        <p:spPr>
          <a:xfrm>
            <a:off x="755650" y="549275"/>
            <a:ext cx="7632700" cy="109061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b="1" dirty="0">
                <a:solidFill>
                  <a:schemeClr val="tx1"/>
                </a:solidFill>
                <a:latin typeface="Sassoon Primary" pitchFamily="50" charset="0"/>
              </a:rPr>
              <a:t>The sound ‘air’ is sometimes written with the letters ‘are’. </a:t>
            </a:r>
            <a:endParaRPr lang="en-GB" dirty="0">
              <a:solidFill>
                <a:schemeClr val="tx1"/>
              </a:solidFill>
              <a:latin typeface="Sassoon Primary" pitchFamily="50" charset="0"/>
            </a:endParaRPr>
          </a:p>
        </p:txBody>
      </p:sp>
      <p:pic>
        <p:nvPicPr>
          <p:cNvPr id="2" name="Picture 2" descr="Why do hares eat their own droppings? - Discover Wildlife">
            <a:extLst>
              <a:ext uri="{FF2B5EF4-FFF2-40B4-BE49-F238E27FC236}">
                <a16:creationId xmlns:a16="http://schemas.microsoft.com/office/drawing/2014/main" id="{FE56EBE2-4B3B-4601-A7C2-1D04F20BDE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7417" y="2619604"/>
            <a:ext cx="3107357" cy="206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585CBE8-176D-41DA-86BE-265DBB98B62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5823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555"/>
    </mc:Choice>
    <mc:Fallback xmlns="">
      <p:transition spd="slow" advTm="665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42827" y="2741835"/>
            <a:ext cx="2906874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st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air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s</a:t>
            </a:r>
          </a:p>
        </p:txBody>
      </p:sp>
      <p:pic>
        <p:nvPicPr>
          <p:cNvPr id="5122" name="Picture 2" descr="Stair Runners | Runner Rugs UK | A Flooring Boutique London">
            <a:extLst>
              <a:ext uri="{FF2B5EF4-FFF2-40B4-BE49-F238E27FC236}">
                <a16:creationId xmlns:a16="http://schemas.microsoft.com/office/drawing/2014/main" id="{1A245057-7919-49BD-BE18-50CC070E3F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051" y="1508347"/>
            <a:ext cx="2752725" cy="3675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B17F0C-8B25-40DA-A68B-DC8870B4269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2102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803"/>
    </mc:Choice>
    <mc:Fallback xmlns="">
      <p:transition spd="slow" advTm="268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1091" y="2457750"/>
            <a:ext cx="296514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st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</a:p>
        </p:txBody>
      </p:sp>
      <p:pic>
        <p:nvPicPr>
          <p:cNvPr id="4098" name="Picture 2" descr="Children Photography - Under 5s Portrait Photographer of the Year">
            <a:extLst>
              <a:ext uri="{FF2B5EF4-FFF2-40B4-BE49-F238E27FC236}">
                <a16:creationId xmlns:a16="http://schemas.microsoft.com/office/drawing/2014/main" id="{AEC25D87-8A6F-4883-B9D1-BF0B4AB511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874" y="1971537"/>
            <a:ext cx="3974503" cy="2644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4246E2-F83B-4235-9ED3-06A941D3EBC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56190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556"/>
    </mc:Choice>
    <mc:Fallback xmlns="">
      <p:transition spd="slow" advTm="5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5064" y="2511016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ch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air</a:t>
            </a:r>
          </a:p>
        </p:txBody>
      </p:sp>
      <p:pic>
        <p:nvPicPr>
          <p:cNvPr id="2" name="Picture 2" descr="Polly Stacking Chair">
            <a:extLst>
              <a:ext uri="{FF2B5EF4-FFF2-40B4-BE49-F238E27FC236}">
                <a16:creationId xmlns:a16="http://schemas.microsoft.com/office/drawing/2014/main" id="{6CB5844C-352F-40DC-8D0A-46BD8FFE7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659" y="1623182"/>
            <a:ext cx="2512108" cy="377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5F9A3A3-F0DA-4ADE-93BD-FB88FCAB858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470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863"/>
    </mc:Choice>
    <mc:Fallback xmlns="">
      <p:transition spd="slow" advTm="278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02314" y="2448873"/>
            <a:ext cx="3435658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m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9ED8631-9704-4838-9958-5E8B025C6D25}"/>
              </a:ext>
            </a:extLst>
          </p:cNvPr>
          <p:cNvGrpSpPr/>
          <p:nvPr/>
        </p:nvGrpSpPr>
        <p:grpSpPr>
          <a:xfrm>
            <a:off x="1362492" y="1597603"/>
            <a:ext cx="3547598" cy="2786952"/>
            <a:chOff x="1362492" y="1597603"/>
            <a:chExt cx="3547598" cy="2786952"/>
          </a:xfrm>
        </p:grpSpPr>
        <p:pic>
          <p:nvPicPr>
            <p:cNvPr id="7170" name="Picture 2" descr="How soon can I ride my mare after foaling? | Horse and Rider">
              <a:extLst>
                <a:ext uri="{FF2B5EF4-FFF2-40B4-BE49-F238E27FC236}">
                  <a16:creationId xmlns:a16="http://schemas.microsoft.com/office/drawing/2014/main" id="{AD281CB1-19BE-4CC7-9197-D63162F502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62492" y="2023790"/>
              <a:ext cx="3547598" cy="236076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Arrow: Right 2">
              <a:extLst>
                <a:ext uri="{FF2B5EF4-FFF2-40B4-BE49-F238E27FC236}">
                  <a16:creationId xmlns:a16="http://schemas.microsoft.com/office/drawing/2014/main" id="{31C8535D-082B-407F-8430-497AA554F8F9}"/>
                </a:ext>
              </a:extLst>
            </p:cNvPr>
            <p:cNvSpPr/>
            <p:nvPr/>
          </p:nvSpPr>
          <p:spPr>
            <a:xfrm rot="8877144">
              <a:off x="2186409" y="1597603"/>
              <a:ext cx="2379215" cy="372722"/>
            </a:xfrm>
            <a:prstGeom prst="rightArrow">
              <a:avLst>
                <a:gd name="adj1" fmla="val 34933"/>
                <a:gd name="adj2" fmla="val 50000"/>
              </a:avLst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6AAC148-7FA7-4357-9E96-0339EFF4F34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26811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960"/>
    </mc:Choice>
    <mc:Fallback xmlns="">
      <p:transition spd="slow" advTm="319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80551" y="4322059"/>
            <a:ext cx="41156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squ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02F42E-F0DE-43A4-BED2-55DEB7DF8CDA}"/>
              </a:ext>
            </a:extLst>
          </p:cNvPr>
          <p:cNvSpPr/>
          <p:nvPr/>
        </p:nvSpPr>
        <p:spPr>
          <a:xfrm>
            <a:off x="3156011" y="1288626"/>
            <a:ext cx="3351321" cy="3033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51A7A82-789E-405F-A374-ED3981ABAF3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03518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89"/>
    </mc:Choice>
    <mc:Fallback xmlns="">
      <p:transition spd="slow" advTm="219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70990" y="2767280"/>
            <a:ext cx="262779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f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air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y</a:t>
            </a:r>
            <a:endParaRPr lang="en-GB" altLang="en-US" sz="80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pic>
        <p:nvPicPr>
          <p:cNvPr id="2" name="Picture 2" descr="https://encrypted-tbn0.gstatic.com/images?q=tbn:ANd9GcRV_6ipsuWgLMOcZe3G4U5bBqIwW4x52bEwHU4N2uYR9A6lWRzT6V5s0Yn4fUPhQLMJN5sKmGnH&amp;usqp=CAc">
            <a:extLst>
              <a:ext uri="{FF2B5EF4-FFF2-40B4-BE49-F238E27FC236}">
                <a16:creationId xmlns:a16="http://schemas.microsoft.com/office/drawing/2014/main" id="{00E710AB-96ED-41E8-880E-ACAC3A5031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1176" y="1691787"/>
            <a:ext cx="3223888" cy="3223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6A556BE-0072-41A4-884F-A7830C369CA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42340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79"/>
    </mc:Choice>
    <mc:Fallback xmlns="">
      <p:transition spd="slow" advTm="25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9052" y="4693735"/>
            <a:ext cx="5770486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latin typeface="Sassoon Primary" pitchFamily="50" charset="0"/>
              </a:rPr>
              <a:t>sc</a:t>
            </a: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are</a:t>
            </a:r>
            <a:r>
              <a:rPr lang="en-GB" altLang="en-US" sz="8000" b="1" dirty="0">
                <a:latin typeface="Sassoon Primary" pitchFamily="50" charset="0"/>
              </a:rPr>
              <a:t>crow</a:t>
            </a:r>
          </a:p>
        </p:txBody>
      </p:sp>
      <p:pic>
        <p:nvPicPr>
          <p:cNvPr id="8194" name="Picture 2" descr="Do Scarecrows Actually Work? | Mental Floss">
            <a:extLst>
              <a:ext uri="{FF2B5EF4-FFF2-40B4-BE49-F238E27FC236}">
                <a16:creationId xmlns:a16="http://schemas.microsoft.com/office/drawing/2014/main" id="{D0979FF5-A7C7-40ED-86A0-9BCC8D2CA0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052" y="1680677"/>
            <a:ext cx="5005896" cy="2803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0384FEF-7CCA-49E8-AE15-17B6C44B97D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5667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75"/>
    </mc:Choice>
    <mc:Fallback xmlns="">
      <p:transition spd="slow" advTm="38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extBox 22">
            <a:extLst>
              <a:ext uri="{FF2B5EF4-FFF2-40B4-BE49-F238E27FC236}">
                <a16:creationId xmlns:a16="http://schemas.microsoft.com/office/drawing/2014/main" id="{AE7CA8E3-533F-401E-B6AB-0A3C85643F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788" y="4693734"/>
            <a:ext cx="415475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B0604020202020204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Sassoon Primary" pitchFamily="50" charset="0"/>
              </a:rPr>
              <a:t>air</a:t>
            </a:r>
            <a:r>
              <a:rPr lang="en-GB" altLang="en-US" sz="8000" b="1" dirty="0">
                <a:solidFill>
                  <a:schemeClr val="tx1"/>
                </a:solidFill>
                <a:latin typeface="Sassoon Primary" pitchFamily="50" charset="0"/>
              </a:rPr>
              <a:t>port</a:t>
            </a:r>
            <a:endParaRPr lang="en-GB" altLang="en-US" sz="8000" b="1" dirty="0">
              <a:solidFill>
                <a:srgbClr val="00B0F0"/>
              </a:solidFill>
              <a:latin typeface="Sassoon Primary" pitchFamily="50" charset="0"/>
            </a:endParaRPr>
          </a:p>
        </p:txBody>
      </p:sp>
      <p:pic>
        <p:nvPicPr>
          <p:cNvPr id="10242" name="Picture 2" descr="Airport apron - Wikipedia">
            <a:extLst>
              <a:ext uri="{FF2B5EF4-FFF2-40B4-BE49-F238E27FC236}">
                <a16:creationId xmlns:a16="http://schemas.microsoft.com/office/drawing/2014/main" id="{98DDF027-CDDC-4324-978B-B0E3E2E65F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342" y="959483"/>
            <a:ext cx="5473315" cy="3642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375E86C-DEDD-4710-8407-3363165E21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5339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211"/>
    </mc:Choice>
    <mc:Fallback xmlns="">
      <p:transition spd="slow" advTm="362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549BE26-D0D0-4CF1-BDDE-E6F8AAB9EE58}"/>
              </a:ext>
            </a:extLst>
          </p:cNvPr>
          <p:cNvSpPr txBox="1"/>
          <p:nvPr/>
        </p:nvSpPr>
        <p:spPr>
          <a:xfrm>
            <a:off x="4847207" y="227497"/>
            <a:ext cx="44622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solidFill>
                  <a:schemeClr val="bg1"/>
                </a:solidFill>
                <a:latin typeface="SassoonPrimaryInfant" pitchFamily="2" charset="0"/>
              </a:rPr>
              <a:t>Task 1</a:t>
            </a:r>
          </a:p>
          <a:p>
            <a:endParaRPr lang="en-GB" sz="2400" b="1" u="sng" dirty="0"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Read the words in the word bank and sort them by writing them into the correct columns. </a:t>
            </a:r>
          </a:p>
          <a:p>
            <a:endParaRPr lang="en-GB" sz="3600" dirty="0">
              <a:solidFill>
                <a:schemeClr val="bg1"/>
              </a:solidFill>
              <a:latin typeface="SassoonPrimaryInfant" pitchFamily="2" charset="0"/>
            </a:endParaRPr>
          </a:p>
          <a:p>
            <a:r>
              <a:rPr lang="en-GB" sz="3600" dirty="0">
                <a:solidFill>
                  <a:schemeClr val="bg1"/>
                </a:solidFill>
                <a:latin typeface="SassoonPrimaryInfant" pitchFamily="2" charset="0"/>
              </a:rPr>
              <a:t>Choose three words and write a sentence for each word.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5B1F89F-65E6-4706-B1A7-97C624A52F0C}"/>
              </a:ext>
            </a:extLst>
          </p:cNvPr>
          <p:cNvSpPr/>
          <p:nvPr/>
        </p:nvSpPr>
        <p:spPr>
          <a:xfrm>
            <a:off x="257452" y="390617"/>
            <a:ext cx="4243527" cy="6045694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EC43B9E-1B87-4468-80FA-2810306DAF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483" y="529338"/>
            <a:ext cx="4016088" cy="5799323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1C8B71B5-B00B-4AA7-9DA4-AD1C96D61C3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00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7170"/>
    </mc:Choice>
    <mc:Fallback xmlns="">
      <p:transition spd="slow" advTm="87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AA1D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6952CEE-AD1A-4549-A28B-A1C63E8FE108}"/>
              </a:ext>
            </a:extLst>
          </p:cNvPr>
          <p:cNvSpPr txBox="1"/>
          <p:nvPr/>
        </p:nvSpPr>
        <p:spPr>
          <a:xfrm>
            <a:off x="927717" y="420489"/>
            <a:ext cx="728856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u="sng" dirty="0">
                <a:solidFill>
                  <a:schemeClr val="bg1"/>
                </a:solidFill>
                <a:latin typeface="SassoonPrimaryInfant" pitchFamily="2" charset="0"/>
              </a:rPr>
              <a:t>Task 2 – Roll and Read!</a:t>
            </a:r>
          </a:p>
          <a:p>
            <a:endParaRPr lang="en-GB" sz="2400" b="1" u="sng" dirty="0">
              <a:latin typeface="SassoonPrimaryInfant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6274034-1278-432F-A6B1-226C9B9B365F}"/>
              </a:ext>
            </a:extLst>
          </p:cNvPr>
          <p:cNvSpPr/>
          <p:nvPr/>
        </p:nvSpPr>
        <p:spPr>
          <a:xfrm>
            <a:off x="639193" y="1411549"/>
            <a:ext cx="8069802" cy="4669655"/>
          </a:xfrm>
          <a:prstGeom prst="rect">
            <a:avLst/>
          </a:prstGeom>
          <a:noFill/>
          <a:ln w="762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9D4A35F-5A8A-440E-9867-8ACD1942E1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2122" y="1559262"/>
            <a:ext cx="7672686" cy="4355094"/>
          </a:xfrm>
          <a:prstGeom prst="rect">
            <a:avLst/>
          </a:prstGeom>
        </p:spPr>
      </p:pic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6D313FDB-DB53-43EA-AC71-86F8E67891D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42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938"/>
    </mc:Choice>
    <mc:Fallback xmlns="">
      <p:transition spd="slow" advTm="389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4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2298</TotalTime>
  <Words>88</Words>
  <Application>Microsoft Office PowerPoint</Application>
  <PresentationFormat>On-screen Show (4:3)</PresentationFormat>
  <Paragraphs>24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Twinkl SemiBold</vt:lpstr>
      <vt:lpstr>Sassoon Infant Rg</vt:lpstr>
      <vt:lpstr>SassoonPrimaryInfant</vt:lpstr>
      <vt:lpstr>Sassoon Primary</vt:lpstr>
      <vt:lpstr>Twinkl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J. West</cp:lastModifiedBy>
  <cp:revision>161</cp:revision>
  <dcterms:created xsi:type="dcterms:W3CDTF">2014-10-01T16:09:27Z</dcterms:created>
  <dcterms:modified xsi:type="dcterms:W3CDTF">2021-03-02T23:09:48Z</dcterms:modified>
</cp:coreProperties>
</file>