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8" r:id="rId2"/>
    <p:sldId id="256" r:id="rId3"/>
    <p:sldId id="257" r:id="rId4"/>
    <p:sldId id="259" r:id="rId5"/>
    <p:sldId id="261" r:id="rId6"/>
    <p:sldId id="272" r:id="rId7"/>
    <p:sldId id="262" r:id="rId8"/>
    <p:sldId id="264" r:id="rId9"/>
    <p:sldId id="265" r:id="rId10"/>
    <p:sldId id="266" r:id="rId11"/>
    <p:sldId id="344" r:id="rId12"/>
    <p:sldId id="345" r:id="rId13"/>
    <p:sldId id="275" r:id="rId14"/>
    <p:sldId id="276" r:id="rId15"/>
    <p:sldId id="343" r:id="rId1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08"/>
    <p:restoredTop sz="94643"/>
  </p:normalViewPr>
  <p:slideViewPr>
    <p:cSldViewPr>
      <p:cViewPr varScale="1">
        <p:scale>
          <a:sx n="120" d="100"/>
          <a:sy n="120" d="100"/>
        </p:scale>
        <p:origin x="38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39C98-20ED-AA4F-8B8A-C1B97208C6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0FA2AF-EF0F-B442-991B-933BF04812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D693A-ED5B-B34D-BBF5-6990651AA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C58E-8B61-9E43-B676-8EA74559C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1FD800-AE0B-FC41-AD82-D6A93CF4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871E4-B961-3D49-A242-059E03B4BE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1287171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DFD9-55E4-6644-B8E4-41397FCE8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BE417-E611-2947-AB5C-DA69C5604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40BB3-65EC-9342-A013-E3D420E72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C41CC-E9B2-2B4A-82BB-AE1537262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97515-12D6-6E47-BA2B-3F4F0F590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FE047-2A69-E342-AF17-AA708954A9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0282137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C2846-43EF-4246-A45D-7580B0C20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758A36-47B6-8F47-8E92-686F5AD13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B07FD-AD63-0E49-9552-60BE17AAA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E3CAA8-5216-354F-AAB3-4EF8DF577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75DF1-113F-C24A-88FD-3A3639322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D0C3A-E893-D545-8D5E-7365440016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0059852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3623E-10B5-DC42-9DA3-11190469A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A7E09-149B-7149-9290-A01BE73696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E56C3F-B308-8D40-BBAD-9A7406244F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F2A678-9248-CD42-BAA8-D7BB1EE7E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084D28-E09F-E041-ADC8-DA26F6305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4B54FD-F0E0-8940-BF75-DF2B9CE38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4607C-FDB9-4648-B455-9A510A39B20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3120344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2437D-EBDA-F144-8B69-7751592DA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3BF4AD-A159-7341-9111-ABF08E644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855E89-DF4C-C448-99EB-3D76129110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F7456F-C7BC-864A-AA6F-DDAC8B58CF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D2CBD-E851-E64D-9F60-FE34351EE9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472700-0D4C-094F-91ED-11F2780CD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9EEA0D-5BAB-F644-8058-3024248B8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79A750-9DBD-0A49-81D9-8B0BC14E0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33A9AA-F0ED-D04C-B33C-E228286E9BA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280405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24798-4C38-2341-AED5-909FC6E76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4532F3-8ADD-5741-BFC3-B8F48FD74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E6A57E-6E71-BA4D-A009-31F60E79A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7EC4F1-80CE-4D46-B321-37751670D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16979-0C73-9C48-835D-4157A2F87C9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4813539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83F225-EBD5-4F4C-83A8-F14DD2C8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A24025-482D-064E-9F33-E948C6F3B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FAD37F-D491-CA49-B0FF-A11ACFDBD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B85D4-28C0-9D47-81BF-6AE25C15F6D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2401240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EE023-38EE-2E40-8B47-7F5503336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737A29-878D-494A-9499-30BD7744B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7332BD-5FFB-E241-810D-EB7451E30E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26964E-921B-FD43-8217-0E19874BC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60775E-F29F-1A4A-967F-3AFEAA475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E77691-C613-6C4A-A02D-E796B1DBB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1F5A9-4123-AC45-9724-D27A4343351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3638893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B6612-BBD1-5643-A7BC-EBFB0DB32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B3D7CD-C396-EB47-B278-8FA84C538D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731F8-1E7F-FC4F-B358-6D444FC27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037412-A5AE-9F42-BE20-C82AF23DE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F6505A-0435-D942-B64F-8900E8798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5368AC-832F-6849-A5DD-F1501BF73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99EAE4-08FF-9D45-9A4A-50FE405128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0371159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3020B-FD9B-F343-B5A0-2C4999E06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861697-14C9-7940-A15B-6D4B792975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1E041-B9FD-774A-BB85-E3BD0B145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625230-7F5B-A54C-A9F0-DEF4279A9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515EB4-D2F1-0A42-AFE9-0DD82C3A6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D951D2-FC18-4C41-ACD5-83B400D6462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5437725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B06FDF-3AE7-2E49-A371-D9C8CAFEB5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6A93C8-ABF8-944F-8510-2501486031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228097-CE5F-4C46-AA0F-61FE315B6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7A037-4DA3-254C-AE91-FBE4A5E43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2A358D-49B9-FE45-A95B-99761D4D0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57A91-6558-DE42-A72A-72C67BA2034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4773698"/>
      </p:ext>
    </p:extLst>
  </p:cSld>
  <p:clrMapOvr>
    <a:masterClrMapping/>
  </p:clrMapOvr>
  <p:transition spd="med" advClick="0" advTm="8000">
    <p:random/>
    <p:sndAc>
      <p:stSnd>
        <p:snd r:embed="rId1" name="arrow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BD03F8D4-9B97-B741-B69B-597667F101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9" y="6700840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7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3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3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35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2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05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05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05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48884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859CB4C-3FA0-BC48-AC5A-21628A4310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4DB945B-F5C6-2C44-8464-59A51FD8DD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D0D5A88-9BEF-8743-8820-33096809331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15B749E-851D-834D-9938-B1319CE1C54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5495A3C-7324-7243-8D79-353A5A9F926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3185F2-9E35-5E45-AFAB-67C225295BD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 advClick="0" advTm="8000">
    <p:random/>
    <p:sndAc>
      <p:stSnd>
        <p:snd r:embed="rId14" name="arrow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emf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emf"/><Relationship Id="rId5" Type="http://schemas.openxmlformats.org/officeDocument/2006/relationships/image" Target="../media/image3.jpeg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4.jpeg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s://pixabay.com/en/bumblebee-bees-poly-honey-flower-3700940/" TargetMode="External"/><Relationship Id="rId5" Type="http://schemas.openxmlformats.org/officeDocument/2006/relationships/image" Target="../media/image17.jpg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hyperlink" Target="https://www.pexels.com/photo/bee-on-purple-lavender-162367/" TargetMode="External"/><Relationship Id="rId5" Type="http://schemas.openxmlformats.org/officeDocument/2006/relationships/image" Target="../media/image18.jpeg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9.jpeg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7" Type="http://schemas.openxmlformats.org/officeDocument/2006/relationships/image" Target="../media/image2.png"/><Relationship Id="rId2" Type="http://schemas.microsoft.com/office/2007/relationships/media" Target="../media/media15.m4a"/><Relationship Id="rId1" Type="http://schemas.openxmlformats.org/officeDocument/2006/relationships/tags" Target="../tags/tag1.xml"/><Relationship Id="rId6" Type="http://schemas.openxmlformats.org/officeDocument/2006/relationships/image" Target="../media/image20.tiff"/><Relationship Id="rId5" Type="http://schemas.openxmlformats.org/officeDocument/2006/relationships/audio" Target="../media/audio1.wav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A017B9A-73FC-2E44-9A53-FEEEFDD7D480}"/>
              </a:ext>
            </a:extLst>
          </p:cNvPr>
          <p:cNvSpPr/>
          <p:nvPr/>
        </p:nvSpPr>
        <p:spPr bwMode="auto">
          <a:xfrm>
            <a:off x="1500188" y="3052765"/>
            <a:ext cx="6103144" cy="130290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13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2F82EC0-06DF-9043-B263-8FE7F2C6ADC4}"/>
              </a:ext>
            </a:extLst>
          </p:cNvPr>
          <p:cNvSpPr/>
          <p:nvPr/>
        </p:nvSpPr>
        <p:spPr bwMode="auto">
          <a:xfrm>
            <a:off x="1520430" y="1152525"/>
            <a:ext cx="6103144" cy="164425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13" dirty="0"/>
          </a:p>
        </p:txBody>
      </p:sp>
      <p:sp>
        <p:nvSpPr>
          <p:cNvPr id="7172" name="Content Placeholder 15">
            <a:extLst>
              <a:ext uri="{FF2B5EF4-FFF2-40B4-BE49-F238E27FC236}">
                <a16:creationId xmlns:a16="http://schemas.microsoft.com/office/drawing/2014/main" id="{DB9D70D9-8865-9C48-B807-5575C4D3D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488" y="3457575"/>
            <a:ext cx="5915025" cy="1452561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100" dirty="0">
                <a:latin typeface="Comic Sans MS" panose="030F0902030302020204" pitchFamily="66" charset="0"/>
                <a:ea typeface="Sassoon Infant Rg" panose="02000803050000020003" pitchFamily="2" charset="0"/>
              </a:rPr>
              <a:t>L.O. To know the importance of bees.</a:t>
            </a:r>
          </a:p>
        </p:txBody>
      </p:sp>
      <p:sp>
        <p:nvSpPr>
          <p:cNvPr id="7171" name="Title 1">
            <a:extLst>
              <a:ext uri="{FF2B5EF4-FFF2-40B4-BE49-F238E27FC236}">
                <a16:creationId xmlns:a16="http://schemas.microsoft.com/office/drawing/2014/main" id="{F0425461-5603-584C-AC7D-BECA09C24038}"/>
              </a:ext>
            </a:extLst>
          </p:cNvPr>
          <p:cNvSpPr txBox="1">
            <a:spLocks/>
          </p:cNvSpPr>
          <p:nvPr/>
        </p:nvSpPr>
        <p:spPr bwMode="auto">
          <a:xfrm>
            <a:off x="1614488" y="1408510"/>
            <a:ext cx="591502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700" b="1">
              <a:solidFill>
                <a:schemeClr val="tx1"/>
              </a:solidFill>
              <a:latin typeface="Sassoon Infant Md" panose="02000603050000020003" pitchFamily="2" charset="0"/>
            </a:endParaRPr>
          </a:p>
        </p:txBody>
      </p:sp>
      <p:sp>
        <p:nvSpPr>
          <p:cNvPr id="7174" name="Content Placeholder 15">
            <a:extLst>
              <a:ext uri="{FF2B5EF4-FFF2-40B4-BE49-F238E27FC236}">
                <a16:creationId xmlns:a16="http://schemas.microsoft.com/office/drawing/2014/main" id="{ED710831-2261-9649-A546-4FBC8C32202A}"/>
              </a:ext>
            </a:extLst>
          </p:cNvPr>
          <p:cNvSpPr txBox="1">
            <a:spLocks/>
          </p:cNvSpPr>
          <p:nvPr/>
        </p:nvSpPr>
        <p:spPr bwMode="auto">
          <a:xfrm>
            <a:off x="2970323" y="626269"/>
            <a:ext cx="5915025" cy="1969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5000" tIns="189000" rIns="189000" bIns="135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GB" altLang="en-US" dirty="0"/>
          </a:p>
        </p:txBody>
      </p:sp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33FA0722-2902-214F-A62B-380555E2C37B}"/>
              </a:ext>
            </a:extLst>
          </p:cNvPr>
          <p:cNvSpPr txBox="1">
            <a:spLocks/>
          </p:cNvSpPr>
          <p:nvPr/>
        </p:nvSpPr>
        <p:spPr bwMode="auto">
          <a:xfrm>
            <a:off x="1184877" y="5202343"/>
            <a:ext cx="5915025" cy="1969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5000" tIns="189000" rIns="189000" bIns="135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7175" name="Content Placeholder 15">
            <a:extLst>
              <a:ext uri="{FF2B5EF4-FFF2-40B4-BE49-F238E27FC236}">
                <a16:creationId xmlns:a16="http://schemas.microsoft.com/office/drawing/2014/main" id="{F9B79E5E-6E0D-124D-8ECC-58A54968A5E8}"/>
              </a:ext>
            </a:extLst>
          </p:cNvPr>
          <p:cNvSpPr txBox="1">
            <a:spLocks/>
          </p:cNvSpPr>
          <p:nvPr/>
        </p:nvSpPr>
        <p:spPr bwMode="auto">
          <a:xfrm>
            <a:off x="1557338" y="4711898"/>
            <a:ext cx="5915025" cy="1969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5000" tIns="189000" rIns="189000" bIns="135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GB" altLang="en-US" dirty="0"/>
          </a:p>
        </p:txBody>
      </p:sp>
      <p:sp>
        <p:nvSpPr>
          <p:cNvPr id="7176" name="TextBox 1">
            <a:extLst>
              <a:ext uri="{FF2B5EF4-FFF2-40B4-BE49-F238E27FC236}">
                <a16:creationId xmlns:a16="http://schemas.microsoft.com/office/drawing/2014/main" id="{C1F6FE63-BC94-9C42-B1B6-0A2CC14085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7" y="963217"/>
            <a:ext cx="493037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000" dirty="0">
              <a:solidFill>
                <a:schemeClr val="tx1"/>
              </a:solidFill>
              <a:latin typeface="Comic Sans MS" panose="030F09020303020202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  <a:latin typeface="Comic Sans MS" panose="030F0902030302020204" pitchFamily="66" charset="0"/>
              </a:rPr>
              <a:t>Science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  <a:latin typeface="Comic Sans MS" panose="030F0902030302020204" pitchFamily="66" charset="0"/>
              </a:rPr>
              <a:t>Wednesday 20</a:t>
            </a:r>
            <a:r>
              <a:rPr lang="en-US" altLang="en-US" sz="3000" baseline="30000" dirty="0">
                <a:solidFill>
                  <a:schemeClr val="tx1"/>
                </a:solidFill>
                <a:latin typeface="Comic Sans MS" panose="030F0902030302020204" pitchFamily="66" charset="0"/>
              </a:rPr>
              <a:t>th</a:t>
            </a:r>
            <a:r>
              <a:rPr lang="en-US" altLang="en-US" sz="3000" dirty="0">
                <a:solidFill>
                  <a:schemeClr val="tx1"/>
                </a:solidFill>
                <a:latin typeface="Comic Sans MS" panose="030F0902030302020204" pitchFamily="66" charset="0"/>
              </a:rPr>
              <a:t> January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5920835-865F-C24E-8215-75BC23C9CA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474150"/>
      </p:ext>
    </p:extLst>
  </p:cSld>
  <p:clrMapOvr>
    <a:masterClrMapping/>
  </p:clrMapOvr>
  <p:transition spd="slow" advTm="114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1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D06CD34B-D306-8A48-AF8A-B001AE56A5E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r>
              <a:rPr lang="en-GB" altLang="en-US" sz="9600">
                <a:latin typeface="Bradley Hand ITC" panose="03070402050302030203" pitchFamily="66" charset="77"/>
              </a:rPr>
              <a:t>Bees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DA86AE78-C37F-E846-A5FE-BD526FB79D6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r>
              <a:rPr lang="en-GB" altLang="en-US" sz="3200"/>
              <a:t>… and why we need to </a:t>
            </a:r>
          </a:p>
          <a:p>
            <a:r>
              <a:rPr lang="en-GB" altLang="en-US" sz="3200"/>
              <a:t>care about them!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7F91A9AF-2008-8C4D-84ED-11181BFE1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268413"/>
            <a:ext cx="1584325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8A53B2E5-DFA3-4F41-B754-473382894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692150"/>
            <a:ext cx="18415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B2EA653D-87FE-0A4E-A9F5-F2CEC3002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4941888"/>
            <a:ext cx="1368425" cy="128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856CF8C1-DBFF-EB46-9BA4-B19B1679F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933825"/>
            <a:ext cx="1582737" cy="147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FC3BFFE-2103-C94D-A969-96B704FC8B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7424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BA76C127-DD34-BF41-B4D4-94A08835AE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362950" cy="1641475"/>
          </a:xfrm>
        </p:spPr>
        <p:txBody>
          <a:bodyPr/>
          <a:lstStyle/>
          <a:p>
            <a:r>
              <a:rPr lang="en-GB" altLang="en-US" sz="4000" dirty="0">
                <a:latin typeface="Comic Sans MS" panose="030F0902030302020204" pitchFamily="66" charset="0"/>
              </a:rPr>
              <a:t>Bees are insects.</a:t>
            </a:r>
            <a:r>
              <a:rPr lang="en-GB" altLang="en-US" sz="1800" dirty="0">
                <a:latin typeface="Comic Sans MS" panose="030F0902030302020204" pitchFamily="66" charset="0"/>
              </a:rPr>
              <a:t> </a:t>
            </a:r>
            <a:br>
              <a:rPr lang="en-GB" altLang="en-US" sz="1800" dirty="0">
                <a:latin typeface="Comic Sans MS" panose="030F0902030302020204" pitchFamily="66" charset="0"/>
              </a:rPr>
            </a:br>
            <a:br>
              <a:rPr lang="en-GB" altLang="en-US" sz="1800" dirty="0">
                <a:latin typeface="Comic Sans MS" panose="030F0902030302020204" pitchFamily="66" charset="0"/>
              </a:rPr>
            </a:br>
            <a:r>
              <a:rPr lang="en-GB" altLang="en-US" sz="2800" dirty="0">
                <a:latin typeface="Comic Sans MS" panose="030F0902030302020204" pitchFamily="66" charset="0"/>
              </a:rPr>
              <a:t>They have a three part body and six legs. They also have 2 pairs of wings.</a:t>
            </a:r>
            <a:endParaRPr lang="en-GB" altLang="en-US" sz="4000" dirty="0">
              <a:latin typeface="Comic Sans MS" panose="030F0902030302020204" pitchFamily="66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68D33C83-AA6F-9E4A-B266-DB138C787A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dirty="0"/>
              <a:t>         A honey bee</a:t>
            </a:r>
          </a:p>
        </p:txBody>
      </p:sp>
      <p:pic>
        <p:nvPicPr>
          <p:cNvPr id="3081" name="Picture 9">
            <a:extLst>
              <a:ext uri="{FF2B5EF4-FFF2-40B4-BE49-F238E27FC236}">
                <a16:creationId xmlns:a16="http://schemas.microsoft.com/office/drawing/2014/main" id="{279214A3-E361-3541-83E1-B5BC8566D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708275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AD2FD14-A1C9-0347-81B6-8B7F495FBA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11930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6EA1B6EF-668B-0C45-BF97-1D06E1835C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 dirty="0">
                <a:latin typeface="Comic Sans MS" panose="030F0902030302020204" pitchFamily="66" charset="0"/>
              </a:rPr>
              <a:t>How many different bees are there?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0B496EB6-BE9D-204A-93B6-C9D2FEDA6D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There are about 260 species of bee in the United Kingdom. </a:t>
            </a:r>
          </a:p>
          <a:p>
            <a:r>
              <a:rPr lang="en-GB" altLang="en-US" dirty="0">
                <a:latin typeface="Comic Sans MS" panose="030F0902030302020204" pitchFamily="66" charset="0"/>
              </a:rPr>
              <a:t>Only one is a honey bee.</a:t>
            </a:r>
          </a:p>
          <a:p>
            <a:r>
              <a:rPr lang="en-GB" altLang="en-US" dirty="0">
                <a:latin typeface="Comic Sans MS" panose="030F0902030302020204" pitchFamily="66" charset="0"/>
              </a:rPr>
              <a:t>There are about 17 Bumble Bee species. Honey bees and bumble bees are social bees and live as colonies. </a:t>
            </a:r>
          </a:p>
          <a:p>
            <a:r>
              <a:rPr lang="en-GB" altLang="en-US" dirty="0">
                <a:latin typeface="Comic Sans MS" panose="030F0902030302020204" pitchFamily="66" charset="0"/>
              </a:rPr>
              <a:t>The other 230 types of bees are solitary, which means they live on their own.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137BC05-9E3F-2242-84B2-0558248720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23744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B62D5AB6-1DCC-E34C-913D-FE11EC40D4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Where do bees live?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B1A53E1-F0B8-B849-A859-5DD637B8A7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Honey bees in the wild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make their nests in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trees, sometimes using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holes in trunks or branches</a:t>
            </a:r>
          </a:p>
          <a:p>
            <a:r>
              <a:rPr lang="en-GB" altLang="en-US" dirty="0">
                <a:latin typeface="Comic Sans MS" panose="030F0902030302020204" pitchFamily="66" charset="0"/>
              </a:rPr>
              <a:t>People keep honey bees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in bee hives which are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usually made from wood. </a:t>
            </a:r>
          </a:p>
        </p:txBody>
      </p:sp>
      <p:pic>
        <p:nvPicPr>
          <p:cNvPr id="7175" name="Picture 7">
            <a:extLst>
              <a:ext uri="{FF2B5EF4-FFF2-40B4-BE49-F238E27FC236}">
                <a16:creationId xmlns:a16="http://schemas.microsoft.com/office/drawing/2014/main" id="{71286F9B-25B8-9B4B-8F8D-1A3E862D8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1760537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>
            <a:extLst>
              <a:ext uri="{FF2B5EF4-FFF2-40B4-BE49-F238E27FC236}">
                <a16:creationId xmlns:a16="http://schemas.microsoft.com/office/drawing/2014/main" id="{CF0E1BB2-6D39-7640-AEC6-5FA0354A1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341438"/>
            <a:ext cx="3267075" cy="217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B9B1A2-8F7C-8A40-95C4-235FE7359C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15822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EEF43282-4A42-FF46-9D89-D50D8E4633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Where do bees live?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B30615B8-B8B6-F741-8A07-9BD7B3BC7A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Bumble bees make small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nests, often in the ground. </a:t>
            </a:r>
          </a:p>
          <a:p>
            <a:r>
              <a:rPr lang="en-GB" altLang="en-US" dirty="0">
                <a:latin typeface="Comic Sans MS" panose="030F0902030302020204" pitchFamily="66" charset="0"/>
              </a:rPr>
              <a:t>Solitary bees live in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lots of places, including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in a hole in a wall or in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the lawn.</a:t>
            </a:r>
          </a:p>
        </p:txBody>
      </p:sp>
      <p:pic>
        <p:nvPicPr>
          <p:cNvPr id="18437" name="Picture 5">
            <a:extLst>
              <a:ext uri="{FF2B5EF4-FFF2-40B4-BE49-F238E27FC236}">
                <a16:creationId xmlns:a16="http://schemas.microsoft.com/office/drawing/2014/main" id="{DBF8846A-F6FD-D34A-B861-3A57E381A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221163"/>
            <a:ext cx="3240088" cy="215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>
            <a:extLst>
              <a:ext uri="{FF2B5EF4-FFF2-40B4-BE49-F238E27FC236}">
                <a16:creationId xmlns:a16="http://schemas.microsoft.com/office/drawing/2014/main" id="{3C5836B0-8C83-F14E-8F33-F6CDF42E5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773238"/>
            <a:ext cx="2616200" cy="196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4F9EE3E-4B33-164B-B6DF-2396F56C33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11204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D3248AE7-D9B6-4743-A16A-9B033FDA35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3568" y="198438"/>
            <a:ext cx="8229600" cy="1143000"/>
          </a:xfrm>
        </p:spPr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What eats bees?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DAACDF5D-964F-A343-AF57-E2B5956BBC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040312"/>
          </a:xfrm>
        </p:spPr>
        <p:txBody>
          <a:bodyPr/>
          <a:lstStyle/>
          <a:p>
            <a:r>
              <a:rPr lang="en-GB" altLang="en-US" sz="2800" dirty="0">
                <a:latin typeface="Comic Sans MS" panose="030F0902030302020204" pitchFamily="66" charset="0"/>
              </a:rPr>
              <a:t>Lots of animals, large or small, eat bees: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Birds                                          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Spiders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Wasps or ants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Grasshoppers and crickets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Bigger animals like bears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Humans kill bees, sometimes deliberately and sometimes by accident when using sprays in the garden.</a:t>
            </a:r>
          </a:p>
        </p:txBody>
      </p:sp>
      <p:pic>
        <p:nvPicPr>
          <p:cNvPr id="8197" name="Picture 5">
            <a:extLst>
              <a:ext uri="{FF2B5EF4-FFF2-40B4-BE49-F238E27FC236}">
                <a16:creationId xmlns:a16="http://schemas.microsoft.com/office/drawing/2014/main" id="{137C1F08-796C-F541-9146-36081B620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276475"/>
            <a:ext cx="2879725" cy="222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B0E4BC2-6C9F-A945-87EB-6C0A553F9D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24976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12DAE66C-FA6C-324E-8B91-0F527A7CA4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Bumble Bees 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90B97097-AF60-F64C-9A5F-D718AB6A5F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altLang="en-US" dirty="0"/>
              <a:t> </a:t>
            </a:r>
            <a:r>
              <a:rPr lang="en-GB" altLang="en-US" dirty="0">
                <a:latin typeface="Comic Sans MS" panose="030F0902030302020204" pitchFamily="66" charset="0"/>
              </a:rPr>
              <a:t>They are round and furry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and fly a lot more slowly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than honey bees.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 They rarely use their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sting, and do not die </a:t>
            </a:r>
          </a:p>
          <a:p>
            <a:pPr>
              <a:buFontTx/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when they do use it.</a:t>
            </a:r>
          </a:p>
          <a:p>
            <a:endParaRPr lang="en-GB" altLang="en-US" dirty="0"/>
          </a:p>
        </p:txBody>
      </p:sp>
      <p:pic>
        <p:nvPicPr>
          <p:cNvPr id="10245" name="Picture 5">
            <a:extLst>
              <a:ext uri="{FF2B5EF4-FFF2-40B4-BE49-F238E27FC236}">
                <a16:creationId xmlns:a16="http://schemas.microsoft.com/office/drawing/2014/main" id="{743C9AC2-5006-F44B-AC8E-B6458254B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678113"/>
            <a:ext cx="3671887" cy="295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23A8AA0-E2C4-6848-8109-DBCD7CD750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16710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65647B2B-ACCB-AF49-9922-50F4EF2A94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Honey Bees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1B25443F-2101-DA40-9D98-735392F2D5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556792"/>
            <a:ext cx="8229600" cy="4569371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How many types of honey bee are there?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 Honey bees are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very busy bees.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 They live in colonies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with lots of other honey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bees – many thousands.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 Bees make and store honey to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eat in autumn and winter.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 They make so much honey that people can take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some without harming the bee colony.</a:t>
            </a:r>
          </a:p>
        </p:txBody>
      </p:sp>
      <p:pic>
        <p:nvPicPr>
          <p:cNvPr id="11269" name="Picture 5">
            <a:extLst>
              <a:ext uri="{FF2B5EF4-FFF2-40B4-BE49-F238E27FC236}">
                <a16:creationId xmlns:a16="http://schemas.microsoft.com/office/drawing/2014/main" id="{8F2B171E-92A6-F649-B784-9B811CE54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205038"/>
            <a:ext cx="2736850" cy="202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9462B13-F474-9F40-AB5B-4A3D47B4B7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20456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E917ADF9-2C99-394C-AA22-5A7055978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A honey bee hive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B0DCA7C6-1D38-8D4F-8A7A-7CDC370E98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1188" y="1196975"/>
            <a:ext cx="8229600" cy="4525963"/>
          </a:xfrm>
        </p:spPr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The hive                       Inside the hive                                </a:t>
            </a:r>
          </a:p>
        </p:txBody>
      </p:sp>
      <p:pic>
        <p:nvPicPr>
          <p:cNvPr id="12295" name="Picture 7">
            <a:extLst>
              <a:ext uri="{FF2B5EF4-FFF2-40B4-BE49-F238E27FC236}">
                <a16:creationId xmlns:a16="http://schemas.microsoft.com/office/drawing/2014/main" id="{848C0A3E-A683-C54E-828E-8FE74133A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989138"/>
            <a:ext cx="3371850" cy="367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>
            <a:extLst>
              <a:ext uri="{FF2B5EF4-FFF2-40B4-BE49-F238E27FC236}">
                <a16:creationId xmlns:a16="http://schemas.microsoft.com/office/drawing/2014/main" id="{4325D206-3F66-1F42-AF24-F1CAC230F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349500"/>
            <a:ext cx="3384550" cy="253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A03802A-3C9A-CF4B-A5B4-3D06B1D641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16713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82560F1-5469-BD4F-A127-46E28717CC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How do bees help plants?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CF6C7008-6B0C-4F42-BFA9-5C7CB9E0F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Bees fly around and land on a flowers. </a:t>
            </a:r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  <a:p>
            <a:r>
              <a:rPr lang="en-GB" altLang="en-US" dirty="0"/>
              <a:t>As the bee touches the flower it picks up the pollen.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EF2DB-CEF7-A74A-97FD-4D72C7E2AE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99592" y="2276872"/>
            <a:ext cx="2194098" cy="164080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98C9CD8-0CEB-CC4E-91D6-38D62AFBC6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075591"/>
      </p:ext>
    </p:extLst>
  </p:cSld>
  <p:clrMapOvr>
    <a:masterClrMapping/>
  </p:clrMapOvr>
  <p:transition spd="med" advClick="0" advTm="35902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82560F1-5469-BD4F-A127-46E28717CC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How do bees help plants?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CF6C7008-6B0C-4F42-BFA9-5C7CB9E0F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The bee then flies to another flower. As the bee moves around the pollen rubs off to help pollinate the flower.. </a:t>
            </a:r>
          </a:p>
          <a:p>
            <a:endParaRPr lang="en-GB" altLang="en-US" dirty="0"/>
          </a:p>
          <a:p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AD3290-7FC1-E146-9D2C-CF5ABC7EC3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483768" y="3429000"/>
            <a:ext cx="3804070" cy="249692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2E99212-882A-0B4C-B6E1-E3CC36D4E8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50149"/>
      </p:ext>
    </p:extLst>
  </p:cSld>
  <p:clrMapOvr>
    <a:masterClrMapping/>
  </p:clrMapOvr>
  <p:transition spd="med" advClick="0" advTm="17709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51AB88DE-A142-BC49-AE36-31053BD512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Here is the really important bit!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6F6C6E9D-1121-9A41-A3EA-40FBA39E9B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Why are we worried about bees?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Bees are dying out. This is a problem for us.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Besides feeding themselves when they collect pollen, bees do a very important job</a:t>
            </a:r>
          </a:p>
          <a:p>
            <a:r>
              <a:rPr lang="en-GB" altLang="en-US" sz="2800" dirty="0">
                <a:latin typeface="Comic Sans MS" panose="030F0902030302020204" pitchFamily="66" charset="0"/>
              </a:rPr>
              <a:t>They </a:t>
            </a:r>
            <a:r>
              <a:rPr lang="en-GB" altLang="en-US" sz="2800" u="sng" dirty="0">
                <a:latin typeface="Comic Sans MS" panose="030F0902030302020204" pitchFamily="66" charset="0"/>
              </a:rPr>
              <a:t>pollinate</a:t>
            </a:r>
            <a:r>
              <a:rPr lang="en-GB" altLang="en-US" sz="2800" dirty="0">
                <a:latin typeface="Comic Sans MS" panose="030F0902030302020204" pitchFamily="66" charset="0"/>
              </a:rPr>
              <a:t> many, many </a:t>
            </a:r>
          </a:p>
          <a:p>
            <a:pPr>
              <a:buFontTx/>
              <a:buNone/>
            </a:pPr>
            <a:r>
              <a:rPr lang="en-GB" altLang="en-US" sz="2800" dirty="0">
                <a:latin typeface="Comic Sans MS" panose="030F0902030302020204" pitchFamily="66" charset="0"/>
              </a:rPr>
              <a:t>of the plants we eat.</a:t>
            </a:r>
          </a:p>
        </p:txBody>
      </p:sp>
      <p:pic>
        <p:nvPicPr>
          <p:cNvPr id="21509" name="Picture 5">
            <a:extLst>
              <a:ext uri="{FF2B5EF4-FFF2-40B4-BE49-F238E27FC236}">
                <a16:creationId xmlns:a16="http://schemas.microsoft.com/office/drawing/2014/main" id="{3FD288B7-5D50-9D4E-8FD1-71873674D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644900"/>
            <a:ext cx="2544763" cy="225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A93FDDC-88F0-684C-8C11-B09A70A41A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24036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82560F1-5469-BD4F-A127-46E28717CC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How does that affect us?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CF6C7008-6B0C-4F42-BFA9-5C7CB9E0F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Bees of all types pollinate more than half of the plants that grow food for us.</a:t>
            </a:r>
          </a:p>
          <a:p>
            <a:r>
              <a:rPr lang="en-GB" altLang="en-US" dirty="0">
                <a:latin typeface="Comic Sans MS" panose="030F0902030302020204" pitchFamily="66" charset="0"/>
              </a:rPr>
              <a:t>If bees did not pollinate these plants, no fruits or seeds would develop.</a:t>
            </a:r>
          </a:p>
          <a:p>
            <a:r>
              <a:rPr lang="en-GB" altLang="en-US" dirty="0">
                <a:latin typeface="Comic Sans MS" panose="030F0902030302020204" pitchFamily="66" charset="0"/>
              </a:rPr>
              <a:t>That means no apples, no pears, no tomatoes, no cherries, no strawberries, no cucumbers, no nuts, no beans, no……….</a:t>
            </a:r>
          </a:p>
          <a:p>
            <a:endParaRPr lang="en-GB" altLang="en-US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9482F9-D48D-8848-BA1C-365D1FCE43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Click="0" advTm="40574">
    <p:random/>
    <p:sndAc>
      <p:stSnd>
        <p:snd r:embed="rId4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4">
            <a:extLst>
              <a:ext uri="{FF2B5EF4-FFF2-40B4-BE49-F238E27FC236}">
                <a16:creationId xmlns:a16="http://schemas.microsoft.com/office/drawing/2014/main" id="{77AB9E2D-36C8-DC44-956B-72FA275AD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80728" y="188640"/>
            <a:ext cx="6165056" cy="940594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Sassoon Infant Md" panose="02000603050000020003" pitchFamily="2" charset="0"/>
              </a:rPr>
              <a:t>Task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A6E079-E7CA-6549-8855-CF027655E0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1783" y="1058381"/>
            <a:ext cx="7475781" cy="51907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5515BC1-0D74-614B-BC07-BEF33B3B7C6B}"/>
              </a:ext>
            </a:extLst>
          </p:cNvPr>
          <p:cNvSpPr txBox="1"/>
          <p:nvPr/>
        </p:nvSpPr>
        <p:spPr>
          <a:xfrm>
            <a:off x="2079353" y="3469097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Bees are important because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68E1F72-0784-244E-B474-545092B27D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8309417"/>
      </p:ext>
    </p:extLst>
  </p:cSld>
  <p:clrMapOvr>
    <a:masterClrMapping/>
  </p:clrMapOvr>
  <p:transition spd="med" advTm="45913">
    <p:random/>
    <p:sndAc>
      <p:stSnd>
        <p:snd r:embed="rId5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522</Words>
  <Application>Microsoft Macintosh PowerPoint</Application>
  <PresentationFormat>On-screen Show (4:3)</PresentationFormat>
  <Paragraphs>79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Bradley Hand ITC</vt:lpstr>
      <vt:lpstr>Default Design</vt:lpstr>
      <vt:lpstr>PowerPoint Presentation</vt:lpstr>
      <vt:lpstr>Bees</vt:lpstr>
      <vt:lpstr>Bees are insects.   They have a three part body and six legs. They also have 2 pairs of wings.</vt:lpstr>
      <vt:lpstr>How many different bees are there?</vt:lpstr>
      <vt:lpstr>Where do bees live?</vt:lpstr>
      <vt:lpstr>Where do bees live?</vt:lpstr>
      <vt:lpstr>What eats bees?</vt:lpstr>
      <vt:lpstr>Bumble Bees </vt:lpstr>
      <vt:lpstr>Honey Bees</vt:lpstr>
      <vt:lpstr>A honey bee hive</vt:lpstr>
      <vt:lpstr>How do bees help plants?</vt:lpstr>
      <vt:lpstr>How do bees help plants?</vt:lpstr>
      <vt:lpstr>Here is the really important bit!</vt:lpstr>
      <vt:lpstr>How does that affect us?</vt:lpstr>
      <vt:lpstr>Task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Bees</dc:title>
  <dc:creator>Teacher</dc:creator>
  <cp:lastModifiedBy>Zoe Bagley</cp:lastModifiedBy>
  <cp:revision>29</cp:revision>
  <dcterms:created xsi:type="dcterms:W3CDTF">2010-06-06T08:07:45Z</dcterms:created>
  <dcterms:modified xsi:type="dcterms:W3CDTF">2021-01-19T12:42:59Z</dcterms:modified>
</cp:coreProperties>
</file>