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8" r:id="rId2"/>
    <p:sldId id="264" r:id="rId3"/>
    <p:sldId id="279" r:id="rId4"/>
    <p:sldId id="280" r:id="rId5"/>
    <p:sldId id="281" r:id="rId6"/>
    <p:sldId id="282" r:id="rId7"/>
    <p:sldId id="283" r:id="rId8"/>
    <p:sldId id="284" r:id="rId9"/>
    <p:sldId id="285" r:id="rId10"/>
    <p:sldId id="267" r:id="rId1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Twinkl" panose="020B0604020202020204" pitchFamily="2" charset="0"/>
      <p:regular r:id="rId18"/>
      <p:bold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A4F11"/>
    <a:srgbClr val="F08113"/>
    <a:srgbClr val="003F7C"/>
    <a:srgbClr val="E9C500"/>
    <a:srgbClr val="00639D"/>
    <a:srgbClr val="F5AD02"/>
    <a:srgbClr val="8FC7E6"/>
    <a:srgbClr val="E8C500"/>
    <a:srgbClr val="18A0DB"/>
    <a:srgbClr val="DE1E5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04" autoAdjust="0"/>
    <p:restoredTop sz="94660"/>
  </p:normalViewPr>
  <p:slideViewPr>
    <p:cSldViewPr snapToGrid="0" showGuides="1">
      <p:cViewPr varScale="1">
        <p:scale>
          <a:sx n="86" d="100"/>
          <a:sy n="86" d="100"/>
        </p:scale>
        <p:origin x="1339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58" d="100"/>
          <a:sy n="58" d="100"/>
        </p:scale>
        <p:origin x="1962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02/07/2021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02/07/2021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early-years-places/early-years-the-seaside/early-years-seaside-powerpoints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early-years-places/early-years-the-seaside/early-years-seaside-powerpoints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hlinkClick r:id="rId4"/>
            <a:extLst>
              <a:ext uri="{FF2B5EF4-FFF2-40B4-BE49-F238E27FC236}">
                <a16:creationId xmlns:a16="http://schemas.microsoft.com/office/drawing/2014/main" id="{F21B9C98-49FA-D541-9C8C-74E75B6A2D0C}"/>
              </a:ext>
            </a:extLst>
          </p:cNvPr>
          <p:cNvSpPr/>
          <p:nvPr userDrawn="1"/>
        </p:nvSpPr>
        <p:spPr>
          <a:xfrm>
            <a:off x="0" y="5927075"/>
            <a:ext cx="1454227" cy="9309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hlinkClick r:id="rId4"/>
            <a:extLst>
              <a:ext uri="{FF2B5EF4-FFF2-40B4-BE49-F238E27FC236}">
                <a16:creationId xmlns:a16="http://schemas.microsoft.com/office/drawing/2014/main" id="{4F68C4D7-D39B-0745-A501-97203999758F}"/>
              </a:ext>
            </a:extLst>
          </p:cNvPr>
          <p:cNvSpPr/>
          <p:nvPr userDrawn="1"/>
        </p:nvSpPr>
        <p:spPr>
          <a:xfrm>
            <a:off x="0" y="5927075"/>
            <a:ext cx="1454227" cy="9309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jpeg"/><Relationship Id="rId7" Type="http://schemas.openxmlformats.org/officeDocument/2006/relationships/image" Target="../media/image10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openxmlformats.org/officeDocument/2006/relationships/image" Target="../media/image12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2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2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8">
            <a:extLst>
              <a:ext uri="{FF2B5EF4-FFF2-40B4-BE49-F238E27FC236}">
                <a16:creationId xmlns:a16="http://schemas.microsoft.com/office/drawing/2014/main" id="{123EBECF-6B1B-1F44-B94D-2211D34A0CC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92725" y="1745083"/>
            <a:ext cx="3719176" cy="4289546"/>
          </a:xfrm>
          <a:prstGeom prst="roundRect">
            <a:avLst>
              <a:gd name="adj" fmla="val 8484"/>
            </a:avLst>
          </a:prstGeom>
          <a:noFill/>
          <a:ln w="38100">
            <a:solidFill>
              <a:srgbClr val="E8C5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8">
            <a:extLst>
              <a:ext uri="{FF2B5EF4-FFF2-40B4-BE49-F238E27FC236}">
                <a16:creationId xmlns:a16="http://schemas.microsoft.com/office/drawing/2014/main" id="{1DE3F9FB-EB37-FE4B-804A-E9F49A5E7B2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686767" y="1745083"/>
            <a:ext cx="3719176" cy="4289546"/>
          </a:xfrm>
          <a:prstGeom prst="roundRect">
            <a:avLst>
              <a:gd name="adj" fmla="val 8484"/>
            </a:avLst>
          </a:prstGeom>
          <a:noFill/>
          <a:ln w="38100">
            <a:solidFill>
              <a:srgbClr val="EA4F1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C2F10EF-02DF-794E-9E49-434A3D978DEF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1178116" y="220130"/>
            <a:ext cx="6320599" cy="225213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8F275B0-B68C-7D42-9D9D-50B8788ADDDE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4934956" y="-50803"/>
            <a:ext cx="4934956" cy="2211641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-11209867" y="622682"/>
            <a:ext cx="6383869" cy="994306"/>
          </a:xfrm>
        </p:spPr>
        <p:txBody>
          <a:bodyPr/>
          <a:lstStyle/>
          <a:p>
            <a:pPr algn="ctr"/>
            <a:r>
              <a:rPr lang="en-GB" sz="3600" dirty="0">
                <a:solidFill>
                  <a:srgbClr val="003F7C"/>
                </a:solidFill>
                <a:latin typeface="+mn-lt"/>
              </a:rPr>
              <a:t>Exploring Seaside Holidays </a:t>
            </a:r>
            <a:br>
              <a:rPr lang="en-GB" sz="3600" dirty="0">
                <a:solidFill>
                  <a:srgbClr val="003F7C"/>
                </a:solidFill>
                <a:latin typeface="+mn-lt"/>
              </a:rPr>
            </a:br>
            <a:r>
              <a:rPr lang="en-GB" sz="3600" dirty="0">
                <a:solidFill>
                  <a:srgbClr val="003F7C"/>
                </a:solidFill>
                <a:latin typeface="+mn-lt"/>
              </a:rPr>
              <a:t>Past and Present 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FBF18AE0-90C6-4C48-A4AC-EDD99DE9ED44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31082" y="5080000"/>
            <a:ext cx="2650611" cy="1690158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CF9FFCDB-D8F6-E647-A70B-6065FA1B928B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839994"/>
            <a:ext cx="3077881" cy="120839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9CDA1731-E608-2A46-B883-B86297A8C942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543050" y="5413179"/>
            <a:ext cx="1344084" cy="89554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3B4FB51B-EFB1-914F-A450-546144309284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96550" y="4267662"/>
            <a:ext cx="1611067" cy="1167072"/>
          </a:xfrm>
          <a:prstGeom prst="rect">
            <a:avLst/>
          </a:prstGeom>
        </p:spPr>
      </p:pic>
      <p:sp>
        <p:nvSpPr>
          <p:cNvPr id="5" name="Rounded Rectangular Callout 4"/>
          <p:cNvSpPr/>
          <p:nvPr/>
        </p:nvSpPr>
        <p:spPr>
          <a:xfrm>
            <a:off x="1585384" y="5545046"/>
            <a:ext cx="2173817" cy="547779"/>
          </a:xfrm>
          <a:prstGeom prst="wedgeRoundRectCallout">
            <a:avLst>
              <a:gd name="adj1" fmla="val -58333"/>
              <a:gd name="adj2" fmla="val 3766"/>
              <a:gd name="adj3" fmla="val 16667"/>
            </a:avLst>
          </a:prstGeom>
          <a:solidFill>
            <a:schemeClr val="bg1"/>
          </a:solidFill>
          <a:ln w="28575">
            <a:solidFill>
              <a:srgbClr val="00639D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r>
              <a:rPr lang="en-GB" dirty="0"/>
              <a:t>What is the same?</a:t>
            </a:r>
          </a:p>
        </p:txBody>
      </p:sp>
      <p:sp>
        <p:nvSpPr>
          <p:cNvPr id="11" name="Rounded Rectangular Callout 10">
            <a:extLst>
              <a:ext uri="{FF2B5EF4-FFF2-40B4-BE49-F238E27FC236}">
                <a16:creationId xmlns:a16="http://schemas.microsoft.com/office/drawing/2014/main" id="{ACC08695-80E3-B949-B9FC-E2D58A7AE943}"/>
              </a:ext>
            </a:extLst>
          </p:cNvPr>
          <p:cNvSpPr/>
          <p:nvPr/>
        </p:nvSpPr>
        <p:spPr>
          <a:xfrm>
            <a:off x="5283201" y="4475910"/>
            <a:ext cx="2155065" cy="547779"/>
          </a:xfrm>
          <a:prstGeom prst="wedgeRoundRectCallout">
            <a:avLst>
              <a:gd name="adj1" fmla="val 59985"/>
              <a:gd name="adj2" fmla="val -33329"/>
              <a:gd name="adj3" fmla="val 16667"/>
            </a:avLst>
          </a:prstGeom>
          <a:solidFill>
            <a:schemeClr val="bg1"/>
          </a:solidFill>
          <a:ln w="28575">
            <a:solidFill>
              <a:srgbClr val="00639D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r>
              <a:rPr lang="en-GB" dirty="0"/>
              <a:t>What is different?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L 1.37778 0 " pathEditMode="relative" ptsTypes="AA">
                                      <p:cBhvr>
                                        <p:cTn id="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L 1.37778 0 " pathEditMode="relative" ptsTypes="AA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L 1.37778 0 " pathEditMode="relative" ptsTypes="AA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500"/>
                            </p:stCondLst>
                            <p:childTnLst>
                              <p:par>
                                <p:cTn id="1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500"/>
                            </p:stCondLst>
                            <p:childTnLst>
                              <p:par>
                                <p:cTn id="18" presetID="47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47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500"/>
                            </p:stCondLst>
                            <p:childTnLst>
                              <p:par>
                                <p:cTn id="30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2.96296E-6 L 0.23594 0.01458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833" y="0"/>
                                    </p:animMotion>
                                  </p:childTnLst>
                                </p:cTn>
                              </p:par>
                              <p:par>
                                <p:cTn id="32" presetID="32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8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5" grpId="0" animBg="1"/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8B5E6908-52A2-E84E-A9F8-F128F6B2357D}"/>
              </a:ext>
            </a:extLst>
          </p:cNvPr>
          <p:cNvSpPr txBox="1"/>
          <p:nvPr/>
        </p:nvSpPr>
        <p:spPr>
          <a:xfrm>
            <a:off x="1249892" y="5299872"/>
            <a:ext cx="6641042" cy="792953"/>
          </a:xfrm>
          <a:prstGeom prst="roundRect">
            <a:avLst/>
          </a:prstGeom>
          <a:solidFill>
            <a:srgbClr val="00639D"/>
          </a:solidFill>
        </p:spPr>
        <p:txBody>
          <a:bodyPr wrap="square" lIns="108000" tIns="108000" rIns="108000" bIns="108000" rtlCol="0">
            <a:spAutoFit/>
          </a:bodyPr>
          <a:lstStyle/>
          <a:p>
            <a:pPr marL="114300" lvl="0">
              <a:lnSpc>
                <a:spcPct val="90000"/>
              </a:lnSpc>
              <a:buSzPts val="1800"/>
            </a:pPr>
            <a:r>
              <a:rPr lang="en-GB" dirty="0">
                <a:solidFill>
                  <a:schemeClr val="bg1"/>
                </a:solidFill>
              </a:rPr>
              <a:t>There are lots of </a:t>
            </a:r>
            <a:r>
              <a:rPr lang="en-GB" b="1" dirty="0">
                <a:solidFill>
                  <a:schemeClr val="bg1"/>
                </a:solidFill>
              </a:rPr>
              <a:t>similarities</a:t>
            </a:r>
            <a:r>
              <a:rPr lang="en-GB" dirty="0">
                <a:solidFill>
                  <a:schemeClr val="bg1"/>
                </a:solidFill>
              </a:rPr>
              <a:t> and </a:t>
            </a:r>
            <a:r>
              <a:rPr lang="en-GB" b="1" dirty="0">
                <a:solidFill>
                  <a:schemeClr val="bg1"/>
                </a:solidFill>
              </a:rPr>
              <a:t>differences</a:t>
            </a:r>
            <a:r>
              <a:rPr lang="en-GB" dirty="0">
                <a:solidFill>
                  <a:schemeClr val="bg1"/>
                </a:solidFill>
              </a:rPr>
              <a:t> between seaside holidays in the </a:t>
            </a:r>
            <a:r>
              <a:rPr lang="en-GB" b="1" dirty="0">
                <a:solidFill>
                  <a:schemeClr val="bg1"/>
                </a:solidFill>
              </a:rPr>
              <a:t>past</a:t>
            </a:r>
            <a:r>
              <a:rPr lang="en-GB" dirty="0">
                <a:solidFill>
                  <a:schemeClr val="bg1"/>
                </a:solidFill>
              </a:rPr>
              <a:t> and seaside holidays in the </a:t>
            </a:r>
            <a:r>
              <a:rPr lang="en-GB" b="1" dirty="0">
                <a:solidFill>
                  <a:schemeClr val="bg1"/>
                </a:solidFill>
              </a:rPr>
              <a:t>present</a:t>
            </a:r>
            <a:r>
              <a:rPr lang="en-GB" dirty="0">
                <a:solidFill>
                  <a:schemeClr val="bg1"/>
                </a:solidFill>
              </a:rPr>
              <a:t>. </a:t>
            </a:r>
          </a:p>
        </p:txBody>
      </p:sp>
      <p:pic>
        <p:nvPicPr>
          <p:cNvPr id="4" name="Picture 8">
            <a:extLst>
              <a:ext uri="{FF2B5EF4-FFF2-40B4-BE49-F238E27FC236}">
                <a16:creationId xmlns:a16="http://schemas.microsoft.com/office/drawing/2014/main" id="{D52A4A3B-42A4-5548-8775-89935A8B529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55650" y="765175"/>
            <a:ext cx="3606800" cy="4159936"/>
          </a:xfrm>
          <a:prstGeom prst="roundRect">
            <a:avLst>
              <a:gd name="adj" fmla="val 8484"/>
            </a:avLst>
          </a:prstGeom>
          <a:noFill/>
          <a:ln w="38100">
            <a:solidFill>
              <a:srgbClr val="EA4F1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2C7B303-9910-5243-AE27-D8264F3C492C}"/>
              </a:ext>
            </a:extLst>
          </p:cNvPr>
          <p:cNvSpPr txBox="1"/>
          <p:nvPr/>
        </p:nvSpPr>
        <p:spPr>
          <a:xfrm>
            <a:off x="4572000" y="765175"/>
            <a:ext cx="3816350" cy="1467180"/>
          </a:xfrm>
          <a:prstGeom prst="roundRect">
            <a:avLst/>
          </a:prstGeom>
          <a:solidFill>
            <a:srgbClr val="F5AD02"/>
          </a:solidFill>
        </p:spPr>
        <p:txBody>
          <a:bodyPr wrap="square" lIns="108000" tIns="108000" rIns="108000" bIns="108000" rtlCol="0">
            <a:spAutoFit/>
          </a:bodyPr>
          <a:lstStyle/>
          <a:p>
            <a:r>
              <a:rPr lang="en-US" dirty="0"/>
              <a:t>People have been going on holiday to the seaside for hundreds of years, which is a very long time.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4813E21-2AFC-F94E-9540-46C44F6EB041}"/>
              </a:ext>
            </a:extLst>
          </p:cNvPr>
          <p:cNvSpPr txBox="1"/>
          <p:nvPr/>
        </p:nvSpPr>
        <p:spPr>
          <a:xfrm>
            <a:off x="4572000" y="2467083"/>
            <a:ext cx="3816350" cy="1160713"/>
          </a:xfrm>
          <a:prstGeom prst="roundRect">
            <a:avLst/>
          </a:prstGeom>
          <a:solidFill>
            <a:srgbClr val="EA4F11"/>
          </a:solidFill>
        </p:spPr>
        <p:txBody>
          <a:bodyPr wrap="square" lIns="108000" tIns="108000" rIns="108000" bIns="108000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When something happened a long time ago, you can say that it happened in the </a:t>
            </a:r>
            <a:r>
              <a:rPr lang="en-US" b="1" dirty="0">
                <a:solidFill>
                  <a:schemeClr val="bg1"/>
                </a:solidFill>
              </a:rPr>
              <a:t>past</a:t>
            </a:r>
            <a:r>
              <a:rPr lang="en-US" dirty="0">
                <a:solidFill>
                  <a:schemeClr val="bg1"/>
                </a:solidFill>
              </a:rPr>
              <a:t>.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C9F0E1E-DACA-184B-9048-22FD1CD40537}"/>
              </a:ext>
            </a:extLst>
          </p:cNvPr>
          <p:cNvSpPr txBox="1"/>
          <p:nvPr/>
        </p:nvSpPr>
        <p:spPr>
          <a:xfrm>
            <a:off x="4572000" y="3881595"/>
            <a:ext cx="3816350" cy="1160713"/>
          </a:xfrm>
          <a:prstGeom prst="roundRect">
            <a:avLst/>
          </a:prstGeom>
          <a:solidFill>
            <a:srgbClr val="8FC7E6"/>
          </a:solidFill>
        </p:spPr>
        <p:txBody>
          <a:bodyPr wrap="square" lIns="108000" tIns="108000" rIns="108000" bIns="108000" rtlCol="0">
            <a:spAutoFit/>
          </a:bodyPr>
          <a:lstStyle/>
          <a:p>
            <a:r>
              <a:rPr lang="en-US" dirty="0"/>
              <a:t>When something is still happening today, you can say it is happening in the </a:t>
            </a:r>
            <a:r>
              <a:rPr lang="en-US" b="1" dirty="0"/>
              <a:t>present</a:t>
            </a:r>
            <a:r>
              <a:rPr lang="en-US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42361787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6" grpId="0" animBg="1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8">
            <a:extLst>
              <a:ext uri="{FF2B5EF4-FFF2-40B4-BE49-F238E27FC236}">
                <a16:creationId xmlns:a16="http://schemas.microsoft.com/office/drawing/2014/main" id="{123EBECF-6B1B-1F44-B94D-2211D34A0CC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21978" y="1458097"/>
            <a:ext cx="3711478" cy="4280667"/>
          </a:xfrm>
          <a:prstGeom prst="roundRect">
            <a:avLst>
              <a:gd name="adj" fmla="val 8484"/>
            </a:avLst>
          </a:prstGeom>
          <a:noFill/>
          <a:ln w="38100">
            <a:solidFill>
              <a:srgbClr val="E8C5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8">
            <a:extLst>
              <a:ext uri="{FF2B5EF4-FFF2-40B4-BE49-F238E27FC236}">
                <a16:creationId xmlns:a16="http://schemas.microsoft.com/office/drawing/2014/main" id="{1DE3F9FB-EB37-FE4B-804A-E9F49A5E7B2F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710546" y="1448935"/>
            <a:ext cx="3695398" cy="4262121"/>
          </a:xfrm>
          <a:prstGeom prst="roundRect">
            <a:avLst>
              <a:gd name="adj" fmla="val 8484"/>
            </a:avLst>
          </a:prstGeom>
          <a:noFill/>
          <a:ln w="38100">
            <a:solidFill>
              <a:srgbClr val="EA4F1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644812" y="428714"/>
            <a:ext cx="7848599" cy="994306"/>
          </a:xfrm>
        </p:spPr>
        <p:txBody>
          <a:bodyPr/>
          <a:lstStyle/>
          <a:p>
            <a:pPr algn="ctr"/>
            <a:r>
              <a:rPr lang="en-GB" sz="3600" dirty="0">
                <a:solidFill>
                  <a:srgbClr val="003F7C"/>
                </a:solidFill>
                <a:latin typeface="+mn-lt"/>
              </a:rPr>
              <a:t>Look carefully at the photographs.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FBF18AE0-90C6-4C48-A4AC-EDD99DE9ED44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31082" y="5080000"/>
            <a:ext cx="2650611" cy="1690158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CF9FFCDB-D8F6-E647-A70B-6065FA1B928B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839994"/>
            <a:ext cx="3077881" cy="120839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9CDA1731-E608-2A46-B883-B86297A8C942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543050" y="5413179"/>
            <a:ext cx="1344084" cy="89554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3B4FB51B-EFB1-914F-A450-546144309284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96550" y="4267662"/>
            <a:ext cx="1611067" cy="1167072"/>
          </a:xfrm>
          <a:prstGeom prst="rect">
            <a:avLst/>
          </a:prstGeom>
        </p:spPr>
      </p:pic>
      <p:sp>
        <p:nvSpPr>
          <p:cNvPr id="5" name="Rounded Rectangular Callout 4"/>
          <p:cNvSpPr/>
          <p:nvPr/>
        </p:nvSpPr>
        <p:spPr>
          <a:xfrm>
            <a:off x="1640803" y="5406501"/>
            <a:ext cx="2173817" cy="1160713"/>
          </a:xfrm>
          <a:prstGeom prst="wedgeRoundRectCallout">
            <a:avLst>
              <a:gd name="adj1" fmla="val -60245"/>
              <a:gd name="adj2" fmla="val 1378"/>
              <a:gd name="adj3" fmla="val 16667"/>
            </a:avLst>
          </a:prstGeom>
          <a:solidFill>
            <a:schemeClr val="bg1"/>
          </a:solidFill>
          <a:ln w="28575">
            <a:solidFill>
              <a:srgbClr val="00639D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r>
              <a:rPr lang="en-GB" dirty="0"/>
              <a:t>What do you notice about the two photographs?</a:t>
            </a:r>
          </a:p>
        </p:txBody>
      </p:sp>
      <p:sp>
        <p:nvSpPr>
          <p:cNvPr id="11" name="Rounded Rectangular Callout 10">
            <a:extLst>
              <a:ext uri="{FF2B5EF4-FFF2-40B4-BE49-F238E27FC236}">
                <a16:creationId xmlns:a16="http://schemas.microsoft.com/office/drawing/2014/main" id="{ACC08695-80E3-B949-B9FC-E2D58A7AE943}"/>
              </a:ext>
            </a:extLst>
          </p:cNvPr>
          <p:cNvSpPr/>
          <p:nvPr/>
        </p:nvSpPr>
        <p:spPr>
          <a:xfrm>
            <a:off x="6850967" y="4780710"/>
            <a:ext cx="2155065" cy="1773647"/>
          </a:xfrm>
          <a:prstGeom prst="wedgeRoundRectCallout">
            <a:avLst>
              <a:gd name="adj1" fmla="val -13304"/>
              <a:gd name="adj2" fmla="val -55982"/>
              <a:gd name="adj3" fmla="val 16667"/>
            </a:avLst>
          </a:prstGeom>
          <a:solidFill>
            <a:schemeClr val="bg1"/>
          </a:solidFill>
          <a:ln w="28575">
            <a:solidFill>
              <a:srgbClr val="00639D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r>
              <a:rPr lang="en-GB" dirty="0"/>
              <a:t>I wonder which photograph shows a seaside holiday from the </a:t>
            </a:r>
            <a:r>
              <a:rPr lang="en-GB" b="1" dirty="0"/>
              <a:t>past</a:t>
            </a:r>
            <a:r>
              <a:rPr lang="en-GB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9060669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2.96296E-6 L 0.23594 0.01458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833" y="0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32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8">
            <a:extLst>
              <a:ext uri="{FF2B5EF4-FFF2-40B4-BE49-F238E27FC236}">
                <a16:creationId xmlns:a16="http://schemas.microsoft.com/office/drawing/2014/main" id="{1DE3F9FB-EB37-FE4B-804A-E9F49A5E7B2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163781" y="1323762"/>
            <a:ext cx="6816437" cy="4630517"/>
          </a:xfrm>
          <a:prstGeom prst="roundRect">
            <a:avLst>
              <a:gd name="adj" fmla="val 8484"/>
            </a:avLst>
          </a:prstGeom>
          <a:noFill/>
          <a:ln w="38100">
            <a:solidFill>
              <a:srgbClr val="EA4F1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644810" y="438438"/>
            <a:ext cx="7848599" cy="836180"/>
          </a:xfrm>
        </p:spPr>
        <p:txBody>
          <a:bodyPr/>
          <a:lstStyle/>
          <a:p>
            <a:pPr algn="ctr"/>
            <a:r>
              <a:rPr lang="en-GB" sz="3600" dirty="0">
                <a:solidFill>
                  <a:srgbClr val="003F7C"/>
                </a:solidFill>
                <a:latin typeface="+mn-lt"/>
              </a:rPr>
              <a:t>Ice Creams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FBF18AE0-90C6-4C48-A4AC-EDD99DE9ED4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31082" y="5080000"/>
            <a:ext cx="2650611" cy="1690158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CF9FFCDB-D8F6-E647-A70B-6065FA1B928B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839994"/>
            <a:ext cx="3077881" cy="120839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3B4FB51B-EFB1-914F-A450-546144309284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96550" y="4267662"/>
            <a:ext cx="1611067" cy="1167072"/>
          </a:xfrm>
          <a:prstGeom prst="rect">
            <a:avLst/>
          </a:prstGeom>
        </p:spPr>
      </p:pic>
      <p:sp>
        <p:nvSpPr>
          <p:cNvPr id="11" name="Rounded Rectangular Callout 10">
            <a:extLst>
              <a:ext uri="{FF2B5EF4-FFF2-40B4-BE49-F238E27FC236}">
                <a16:creationId xmlns:a16="http://schemas.microsoft.com/office/drawing/2014/main" id="{ACC08695-80E3-B949-B9FC-E2D58A7AE943}"/>
              </a:ext>
            </a:extLst>
          </p:cNvPr>
          <p:cNvSpPr/>
          <p:nvPr/>
        </p:nvSpPr>
        <p:spPr>
          <a:xfrm>
            <a:off x="5347854" y="4841545"/>
            <a:ext cx="3547342" cy="1467180"/>
          </a:xfrm>
          <a:prstGeom prst="wedgeRoundRectCallout">
            <a:avLst>
              <a:gd name="adj1" fmla="val 16727"/>
              <a:gd name="adj2" fmla="val -59759"/>
              <a:gd name="adj3" fmla="val 16667"/>
            </a:avLst>
          </a:prstGeom>
          <a:solidFill>
            <a:schemeClr val="bg1"/>
          </a:solidFill>
          <a:ln w="28575">
            <a:solidFill>
              <a:srgbClr val="00639D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r>
              <a:rPr lang="en-GB" dirty="0"/>
              <a:t>I wonder if people in the </a:t>
            </a:r>
            <a:r>
              <a:rPr lang="en-GB" b="1" dirty="0"/>
              <a:t>past</a:t>
            </a:r>
            <a:r>
              <a:rPr lang="en-GB" dirty="0"/>
              <a:t> used to like eating ice creams when they went to the seaside.</a:t>
            </a:r>
            <a:br>
              <a:rPr lang="en-GB" dirty="0"/>
            </a:br>
            <a:r>
              <a:rPr lang="en-GB" dirty="0"/>
              <a:t>What do you think? </a:t>
            </a:r>
          </a:p>
        </p:txBody>
      </p:sp>
      <p:sp>
        <p:nvSpPr>
          <p:cNvPr id="13" name="Rounded Rectangular Callout 12">
            <a:extLst>
              <a:ext uri="{FF2B5EF4-FFF2-40B4-BE49-F238E27FC236}">
                <a16:creationId xmlns:a16="http://schemas.microsoft.com/office/drawing/2014/main" id="{C894FBF8-8475-284B-85BE-521B469C8F05}"/>
              </a:ext>
            </a:extLst>
          </p:cNvPr>
          <p:cNvSpPr/>
          <p:nvPr/>
        </p:nvSpPr>
        <p:spPr>
          <a:xfrm>
            <a:off x="5680941" y="4841545"/>
            <a:ext cx="2923309" cy="1467180"/>
          </a:xfrm>
          <a:prstGeom prst="wedgeRoundRectCallout">
            <a:avLst>
              <a:gd name="adj1" fmla="val 16727"/>
              <a:gd name="adj2" fmla="val -59759"/>
              <a:gd name="adj3" fmla="val 16667"/>
            </a:avLst>
          </a:prstGeom>
          <a:solidFill>
            <a:schemeClr val="bg1"/>
          </a:solidFill>
          <a:ln w="28575">
            <a:solidFill>
              <a:srgbClr val="00639D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r>
              <a:rPr lang="en-GB" dirty="0"/>
              <a:t>Eating ice creams at the seaside is something that people have done for a very long time.</a:t>
            </a:r>
          </a:p>
        </p:txBody>
      </p:sp>
      <p:sp>
        <p:nvSpPr>
          <p:cNvPr id="15" name="Rounded Rectangular Callout 14">
            <a:extLst>
              <a:ext uri="{FF2B5EF4-FFF2-40B4-BE49-F238E27FC236}">
                <a16:creationId xmlns:a16="http://schemas.microsoft.com/office/drawing/2014/main" id="{36B30FD6-5C95-4D4E-8E4C-31119D1E084B}"/>
              </a:ext>
            </a:extLst>
          </p:cNvPr>
          <p:cNvSpPr/>
          <p:nvPr/>
        </p:nvSpPr>
        <p:spPr>
          <a:xfrm>
            <a:off x="5599817" y="4708377"/>
            <a:ext cx="3032720" cy="1160713"/>
          </a:xfrm>
          <a:prstGeom prst="wedgeRoundRectCallout">
            <a:avLst>
              <a:gd name="adj1" fmla="val 16727"/>
              <a:gd name="adj2" fmla="val -59759"/>
              <a:gd name="adj3" fmla="val 16667"/>
            </a:avLst>
          </a:prstGeom>
          <a:solidFill>
            <a:schemeClr val="bg1"/>
          </a:solidFill>
          <a:ln w="28575">
            <a:solidFill>
              <a:srgbClr val="00639D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r>
              <a:rPr lang="en-GB" dirty="0"/>
              <a:t>It is a </a:t>
            </a:r>
            <a:r>
              <a:rPr lang="en-GB" b="1" dirty="0"/>
              <a:t>similarity</a:t>
            </a:r>
            <a:r>
              <a:rPr lang="en-GB" dirty="0"/>
              <a:t> between seaside holidays in the </a:t>
            </a:r>
            <a:r>
              <a:rPr lang="en-GB" b="1" dirty="0"/>
              <a:t>past</a:t>
            </a:r>
            <a:r>
              <a:rPr lang="en-GB" dirty="0"/>
              <a:t> and in the </a:t>
            </a:r>
            <a:r>
              <a:rPr lang="en-GB" b="1" dirty="0"/>
              <a:t>present</a:t>
            </a:r>
            <a:r>
              <a:rPr lang="en-GB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5552458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13" grpId="0" animBg="1"/>
      <p:bldP spid="13" grpId="1" animBg="1"/>
      <p:bldP spid="1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8">
            <a:extLst>
              <a:ext uri="{FF2B5EF4-FFF2-40B4-BE49-F238E27FC236}">
                <a16:creationId xmlns:a16="http://schemas.microsoft.com/office/drawing/2014/main" id="{0E5C92CC-7859-594C-860B-0998B60B530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163781" y="1226781"/>
            <a:ext cx="6816437" cy="4786092"/>
          </a:xfrm>
          <a:prstGeom prst="roundRect">
            <a:avLst>
              <a:gd name="adj" fmla="val 8484"/>
            </a:avLst>
          </a:prstGeom>
          <a:noFill/>
          <a:ln w="38100">
            <a:solidFill>
              <a:srgbClr val="EA4F1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658668" y="434276"/>
            <a:ext cx="7848599" cy="812633"/>
          </a:xfrm>
        </p:spPr>
        <p:txBody>
          <a:bodyPr/>
          <a:lstStyle/>
          <a:p>
            <a:pPr algn="ctr"/>
            <a:r>
              <a:rPr lang="en-GB" sz="3600" dirty="0">
                <a:solidFill>
                  <a:srgbClr val="003F7C"/>
                </a:solidFill>
                <a:latin typeface="+mn-lt"/>
              </a:rPr>
              <a:t>Swimwear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FBF18AE0-90C6-4C48-A4AC-EDD99DE9ED4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31082" y="5080000"/>
            <a:ext cx="2650611" cy="1690158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CF9FFCDB-D8F6-E647-A70B-6065FA1B928B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839994"/>
            <a:ext cx="3077881" cy="120839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9CDA1731-E608-2A46-B883-B86297A8C942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543050" y="5191506"/>
            <a:ext cx="1344084" cy="895546"/>
          </a:xfrm>
          <a:prstGeom prst="rect">
            <a:avLst/>
          </a:prstGeom>
        </p:spPr>
      </p:pic>
      <p:sp>
        <p:nvSpPr>
          <p:cNvPr id="5" name="Rounded Rectangular Callout 4"/>
          <p:cNvSpPr/>
          <p:nvPr/>
        </p:nvSpPr>
        <p:spPr>
          <a:xfrm>
            <a:off x="1640803" y="5184828"/>
            <a:ext cx="3582361" cy="1160713"/>
          </a:xfrm>
          <a:prstGeom prst="wedgeRoundRectCallout">
            <a:avLst>
              <a:gd name="adj1" fmla="val -60245"/>
              <a:gd name="adj2" fmla="val 1378"/>
              <a:gd name="adj3" fmla="val 16667"/>
            </a:avLst>
          </a:prstGeom>
          <a:solidFill>
            <a:schemeClr val="bg1"/>
          </a:solidFill>
          <a:ln w="28575">
            <a:solidFill>
              <a:srgbClr val="00639D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r>
              <a:rPr lang="en-GB" dirty="0"/>
              <a:t>In the </a:t>
            </a:r>
            <a:r>
              <a:rPr lang="en-GB" b="1" dirty="0"/>
              <a:t>past</a:t>
            </a:r>
            <a:r>
              <a:rPr lang="en-GB" dirty="0"/>
              <a:t>, just like today, people liked to go swimming when they went to the seaside. </a:t>
            </a:r>
          </a:p>
        </p:txBody>
      </p:sp>
      <p:sp>
        <p:nvSpPr>
          <p:cNvPr id="13" name="Rounded Rectangular Callout 12">
            <a:extLst>
              <a:ext uri="{FF2B5EF4-FFF2-40B4-BE49-F238E27FC236}">
                <a16:creationId xmlns:a16="http://schemas.microsoft.com/office/drawing/2014/main" id="{9AAA7B60-45EF-1A4C-8B0D-76A57F010FDC}"/>
              </a:ext>
            </a:extLst>
          </p:cNvPr>
          <p:cNvSpPr/>
          <p:nvPr/>
        </p:nvSpPr>
        <p:spPr>
          <a:xfrm>
            <a:off x="1655409" y="4983267"/>
            <a:ext cx="3582361" cy="1467180"/>
          </a:xfrm>
          <a:prstGeom prst="wedgeRoundRectCallout">
            <a:avLst>
              <a:gd name="adj1" fmla="val -60245"/>
              <a:gd name="adj2" fmla="val 1378"/>
              <a:gd name="adj3" fmla="val 16667"/>
            </a:avLst>
          </a:prstGeom>
          <a:solidFill>
            <a:schemeClr val="bg1"/>
          </a:solidFill>
          <a:ln w="28575">
            <a:solidFill>
              <a:srgbClr val="00639D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r>
              <a:rPr lang="en-GB" dirty="0"/>
              <a:t>Do you think the </a:t>
            </a:r>
            <a:r>
              <a:rPr lang="en-GB" b="1" dirty="0"/>
              <a:t>swimwear</a:t>
            </a:r>
            <a:r>
              <a:rPr lang="en-GB" dirty="0"/>
              <a:t> they wore in the </a:t>
            </a:r>
            <a:r>
              <a:rPr lang="en-GB" b="1" dirty="0"/>
              <a:t>past</a:t>
            </a:r>
            <a:r>
              <a:rPr lang="en-GB" dirty="0"/>
              <a:t> to swim in the sea is the same as people wear today? </a:t>
            </a:r>
          </a:p>
        </p:txBody>
      </p:sp>
      <p:sp>
        <p:nvSpPr>
          <p:cNvPr id="15" name="Rounded Rectangular Callout 14">
            <a:extLst>
              <a:ext uri="{FF2B5EF4-FFF2-40B4-BE49-F238E27FC236}">
                <a16:creationId xmlns:a16="http://schemas.microsoft.com/office/drawing/2014/main" id="{B0321BD3-743D-5B4F-AB04-51C58380C5CB}"/>
              </a:ext>
            </a:extLst>
          </p:cNvPr>
          <p:cNvSpPr/>
          <p:nvPr/>
        </p:nvSpPr>
        <p:spPr>
          <a:xfrm>
            <a:off x="1643576" y="4981066"/>
            <a:ext cx="3582361" cy="1467180"/>
          </a:xfrm>
          <a:prstGeom prst="wedgeRoundRectCallout">
            <a:avLst>
              <a:gd name="adj1" fmla="val -60245"/>
              <a:gd name="adj2" fmla="val 1378"/>
              <a:gd name="adj3" fmla="val 16667"/>
            </a:avLst>
          </a:prstGeom>
          <a:solidFill>
            <a:schemeClr val="bg1"/>
          </a:solidFill>
          <a:ln w="28575">
            <a:solidFill>
              <a:srgbClr val="00639D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r>
              <a:rPr lang="en-GB" dirty="0"/>
              <a:t>In the </a:t>
            </a:r>
            <a:r>
              <a:rPr lang="en-GB" b="1" dirty="0"/>
              <a:t>past</a:t>
            </a:r>
            <a:r>
              <a:rPr lang="en-GB" dirty="0"/>
              <a:t>, people often wore </a:t>
            </a:r>
            <a:r>
              <a:rPr lang="en-GB" b="1" dirty="0"/>
              <a:t>swimwear</a:t>
            </a:r>
            <a:r>
              <a:rPr lang="en-GB" dirty="0"/>
              <a:t> that covered most of their body when swimming in the sea. </a:t>
            </a:r>
          </a:p>
        </p:txBody>
      </p:sp>
      <p:sp>
        <p:nvSpPr>
          <p:cNvPr id="16" name="Rounded Rectangular Callout 15">
            <a:extLst>
              <a:ext uri="{FF2B5EF4-FFF2-40B4-BE49-F238E27FC236}">
                <a16:creationId xmlns:a16="http://schemas.microsoft.com/office/drawing/2014/main" id="{19E89DFF-8D4F-D74E-9954-C3EB719B975D}"/>
              </a:ext>
            </a:extLst>
          </p:cNvPr>
          <p:cNvSpPr/>
          <p:nvPr/>
        </p:nvSpPr>
        <p:spPr>
          <a:xfrm>
            <a:off x="1634837" y="5153325"/>
            <a:ext cx="3241964" cy="1160713"/>
          </a:xfrm>
          <a:prstGeom prst="wedgeRoundRectCallout">
            <a:avLst>
              <a:gd name="adj1" fmla="val -60245"/>
              <a:gd name="adj2" fmla="val 1378"/>
              <a:gd name="adj3" fmla="val 16667"/>
            </a:avLst>
          </a:prstGeom>
          <a:solidFill>
            <a:schemeClr val="bg1"/>
          </a:solidFill>
          <a:ln w="28575">
            <a:solidFill>
              <a:srgbClr val="00639D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r>
              <a:rPr lang="en-GB" dirty="0"/>
              <a:t>What </a:t>
            </a:r>
            <a:r>
              <a:rPr lang="en-GB" b="1" dirty="0"/>
              <a:t>swimwear</a:t>
            </a:r>
            <a:r>
              <a:rPr lang="en-GB" dirty="0"/>
              <a:t> do people wear today when they swim</a:t>
            </a:r>
            <a:br>
              <a:rPr lang="en-GB" dirty="0"/>
            </a:br>
            <a:r>
              <a:rPr lang="en-GB" dirty="0"/>
              <a:t>in the sea?</a:t>
            </a:r>
          </a:p>
        </p:txBody>
      </p:sp>
    </p:spTree>
    <p:extLst>
      <p:ext uri="{BB962C8B-B14F-4D97-AF65-F5344CB8AC3E}">
        <p14:creationId xmlns:p14="http://schemas.microsoft.com/office/powerpoint/2010/main" val="202043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2.22222E-6 L 0.23594 0.0145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788" y="718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2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13" grpId="0" animBg="1"/>
      <p:bldP spid="13" grpId="1" animBg="1"/>
      <p:bldP spid="15" grpId="0" animBg="1"/>
      <p:bldP spid="15" grpId="1" animBg="1"/>
      <p:bldP spid="1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8">
            <a:extLst>
              <a:ext uri="{FF2B5EF4-FFF2-40B4-BE49-F238E27FC236}">
                <a16:creationId xmlns:a16="http://schemas.microsoft.com/office/drawing/2014/main" id="{70E1D1A0-16E4-9247-8C59-FFB38C91E30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163781" y="1226781"/>
            <a:ext cx="6816437" cy="4786092"/>
          </a:xfrm>
          <a:prstGeom prst="roundRect">
            <a:avLst>
              <a:gd name="adj" fmla="val 8484"/>
            </a:avLst>
          </a:prstGeom>
          <a:noFill/>
          <a:ln w="38100">
            <a:solidFill>
              <a:srgbClr val="EA4F1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644810" y="438438"/>
            <a:ext cx="7848599" cy="836180"/>
          </a:xfrm>
        </p:spPr>
        <p:txBody>
          <a:bodyPr/>
          <a:lstStyle/>
          <a:p>
            <a:pPr algn="ctr"/>
            <a:r>
              <a:rPr lang="en-GB" sz="3600" dirty="0">
                <a:solidFill>
                  <a:srgbClr val="003F7C"/>
                </a:solidFill>
                <a:latin typeface="+mn-lt"/>
              </a:rPr>
              <a:t>Building Sandcastles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FBF18AE0-90C6-4C48-A4AC-EDD99DE9ED4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31082" y="5080000"/>
            <a:ext cx="2650611" cy="1690158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CF9FFCDB-D8F6-E647-A70B-6065FA1B928B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839994"/>
            <a:ext cx="3077881" cy="120839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3B4FB51B-EFB1-914F-A450-546144309284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96550" y="4267662"/>
            <a:ext cx="1611067" cy="1167072"/>
          </a:xfrm>
          <a:prstGeom prst="rect">
            <a:avLst/>
          </a:prstGeom>
        </p:spPr>
      </p:pic>
      <p:sp>
        <p:nvSpPr>
          <p:cNvPr id="11" name="Rounded Rectangular Callout 10">
            <a:extLst>
              <a:ext uri="{FF2B5EF4-FFF2-40B4-BE49-F238E27FC236}">
                <a16:creationId xmlns:a16="http://schemas.microsoft.com/office/drawing/2014/main" id="{ACC08695-80E3-B949-B9FC-E2D58A7AE943}"/>
              </a:ext>
            </a:extLst>
          </p:cNvPr>
          <p:cNvSpPr/>
          <p:nvPr/>
        </p:nvSpPr>
        <p:spPr>
          <a:xfrm>
            <a:off x="5292436" y="4702999"/>
            <a:ext cx="3547342" cy="1773647"/>
          </a:xfrm>
          <a:prstGeom prst="wedgeRoundRectCallout">
            <a:avLst>
              <a:gd name="adj1" fmla="val 16727"/>
              <a:gd name="adj2" fmla="val -59759"/>
              <a:gd name="adj3" fmla="val 16667"/>
            </a:avLst>
          </a:prstGeom>
          <a:solidFill>
            <a:schemeClr val="bg1"/>
          </a:solidFill>
          <a:ln w="28575">
            <a:solidFill>
              <a:srgbClr val="00639D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r>
              <a:rPr lang="en-GB" dirty="0"/>
              <a:t>Have you ever been to the beach and built a sandcastle? </a:t>
            </a:r>
          </a:p>
          <a:p>
            <a:r>
              <a:rPr lang="en-GB" dirty="0"/>
              <a:t>In the </a:t>
            </a:r>
            <a:r>
              <a:rPr lang="en-GB" b="1" dirty="0"/>
              <a:t>past</a:t>
            </a:r>
            <a:r>
              <a:rPr lang="en-GB" dirty="0"/>
              <a:t>, do you think children used to build sandcastles at the seaside?</a:t>
            </a:r>
          </a:p>
        </p:txBody>
      </p:sp>
      <p:sp>
        <p:nvSpPr>
          <p:cNvPr id="13" name="Rounded Rectangular Callout 12">
            <a:extLst>
              <a:ext uri="{FF2B5EF4-FFF2-40B4-BE49-F238E27FC236}">
                <a16:creationId xmlns:a16="http://schemas.microsoft.com/office/drawing/2014/main" id="{C894FBF8-8475-284B-85BE-521B469C8F05}"/>
              </a:ext>
            </a:extLst>
          </p:cNvPr>
          <p:cNvSpPr/>
          <p:nvPr/>
        </p:nvSpPr>
        <p:spPr>
          <a:xfrm>
            <a:off x="6096576" y="2569399"/>
            <a:ext cx="2923309" cy="1467180"/>
          </a:xfrm>
          <a:prstGeom prst="wedgeRoundRectCallout">
            <a:avLst>
              <a:gd name="adj1" fmla="val -6022"/>
              <a:gd name="adj2" fmla="val 64889"/>
              <a:gd name="adj3" fmla="val 16667"/>
            </a:avLst>
          </a:prstGeom>
          <a:solidFill>
            <a:schemeClr val="bg1"/>
          </a:solidFill>
          <a:ln w="28575">
            <a:solidFill>
              <a:srgbClr val="00639D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r>
              <a:rPr lang="en-GB" dirty="0"/>
              <a:t>This photograph shows a seaside holiday from the </a:t>
            </a:r>
            <a:r>
              <a:rPr lang="en-GB" b="1" dirty="0"/>
              <a:t>past</a:t>
            </a:r>
            <a:r>
              <a:rPr lang="en-GB" dirty="0"/>
              <a:t>. Can you spot the sandcastle?</a:t>
            </a:r>
          </a:p>
        </p:txBody>
      </p:sp>
      <p:sp>
        <p:nvSpPr>
          <p:cNvPr id="15" name="Rounded Rectangular Callout 14">
            <a:extLst>
              <a:ext uri="{FF2B5EF4-FFF2-40B4-BE49-F238E27FC236}">
                <a16:creationId xmlns:a16="http://schemas.microsoft.com/office/drawing/2014/main" id="{36B30FD6-5C95-4D4E-8E4C-31119D1E084B}"/>
              </a:ext>
            </a:extLst>
          </p:cNvPr>
          <p:cNvSpPr/>
          <p:nvPr/>
        </p:nvSpPr>
        <p:spPr>
          <a:xfrm>
            <a:off x="4851671" y="2574777"/>
            <a:ext cx="4153783" cy="1467180"/>
          </a:xfrm>
          <a:prstGeom prst="wedgeRoundRectCallout">
            <a:avLst>
              <a:gd name="adj1" fmla="val 13726"/>
              <a:gd name="adj2" fmla="val 62999"/>
              <a:gd name="adj3" fmla="val 16667"/>
            </a:avLst>
          </a:prstGeom>
          <a:solidFill>
            <a:schemeClr val="bg1"/>
          </a:solidFill>
          <a:ln w="28575">
            <a:solidFill>
              <a:srgbClr val="00639D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r>
              <a:rPr lang="en-GB" dirty="0"/>
              <a:t>Building sandcastles is something children often do on seaside holidays today and something they also used to do in the </a:t>
            </a:r>
            <a:r>
              <a:rPr lang="en-GB" b="1" dirty="0"/>
              <a:t>past</a:t>
            </a:r>
            <a:r>
              <a:rPr lang="en-GB" dirty="0"/>
              <a:t>.</a:t>
            </a:r>
          </a:p>
        </p:txBody>
      </p:sp>
      <p:sp>
        <p:nvSpPr>
          <p:cNvPr id="10" name="Rounded Rectangular Callout 9">
            <a:extLst>
              <a:ext uri="{FF2B5EF4-FFF2-40B4-BE49-F238E27FC236}">
                <a16:creationId xmlns:a16="http://schemas.microsoft.com/office/drawing/2014/main" id="{2AD2AED3-292E-5A47-9258-FC514B9915EF}"/>
              </a:ext>
            </a:extLst>
          </p:cNvPr>
          <p:cNvSpPr/>
          <p:nvPr/>
        </p:nvSpPr>
        <p:spPr>
          <a:xfrm>
            <a:off x="6250981" y="4683046"/>
            <a:ext cx="2172583" cy="1467180"/>
          </a:xfrm>
          <a:prstGeom prst="wedgeRoundRectCallout">
            <a:avLst>
              <a:gd name="adj1" fmla="val 16727"/>
              <a:gd name="adj2" fmla="val -59759"/>
              <a:gd name="adj3" fmla="val 16667"/>
            </a:avLst>
          </a:prstGeom>
          <a:solidFill>
            <a:schemeClr val="bg1"/>
          </a:solidFill>
          <a:ln w="28575">
            <a:solidFill>
              <a:srgbClr val="00639D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r>
              <a:rPr lang="en-GB" dirty="0"/>
              <a:t>What else do you notice about this photograph from the </a:t>
            </a:r>
            <a:r>
              <a:rPr lang="en-GB" b="1" dirty="0"/>
              <a:t>past</a:t>
            </a:r>
            <a:r>
              <a:rPr lang="en-GB" dirty="0"/>
              <a:t>?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BA374C0E-9770-404C-AC37-469179548795}"/>
              </a:ext>
            </a:extLst>
          </p:cNvPr>
          <p:cNvSpPr/>
          <p:nvPr/>
        </p:nvSpPr>
        <p:spPr>
          <a:xfrm>
            <a:off x="4563383" y="4449675"/>
            <a:ext cx="2286000" cy="1600200"/>
          </a:xfrm>
          <a:prstGeom prst="ellipse">
            <a:avLst/>
          </a:prstGeom>
          <a:noFill/>
          <a:ln w="38100">
            <a:solidFill>
              <a:srgbClr val="EA4F1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/>
          </a:p>
        </p:txBody>
      </p:sp>
    </p:spTree>
    <p:extLst>
      <p:ext uri="{BB962C8B-B14F-4D97-AF65-F5344CB8AC3E}">
        <p14:creationId xmlns:p14="http://schemas.microsoft.com/office/powerpoint/2010/main" val="27432020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13" grpId="0" animBg="1"/>
      <p:bldP spid="13" grpId="1" animBg="1"/>
      <p:bldP spid="15" grpId="0" animBg="1"/>
      <p:bldP spid="15" grpId="1" animBg="1"/>
      <p:bldP spid="10" grpId="0" animBg="1"/>
      <p:bldP spid="2" grpId="0" animBg="1"/>
      <p:bldP spid="2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8">
            <a:extLst>
              <a:ext uri="{FF2B5EF4-FFF2-40B4-BE49-F238E27FC236}">
                <a16:creationId xmlns:a16="http://schemas.microsoft.com/office/drawing/2014/main" id="{123EBECF-6B1B-1F44-B94D-2211D34A0CC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21978" y="1458097"/>
            <a:ext cx="3711478" cy="4280667"/>
          </a:xfrm>
          <a:prstGeom prst="roundRect">
            <a:avLst>
              <a:gd name="adj" fmla="val 8484"/>
            </a:avLst>
          </a:prstGeom>
          <a:noFill/>
          <a:ln w="38100">
            <a:solidFill>
              <a:srgbClr val="E8C5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8">
            <a:extLst>
              <a:ext uri="{FF2B5EF4-FFF2-40B4-BE49-F238E27FC236}">
                <a16:creationId xmlns:a16="http://schemas.microsoft.com/office/drawing/2014/main" id="{1DE3F9FB-EB37-FE4B-804A-E9F49A5E7B2F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710546" y="1448935"/>
            <a:ext cx="3695398" cy="4262121"/>
          </a:xfrm>
          <a:prstGeom prst="roundRect">
            <a:avLst>
              <a:gd name="adj" fmla="val 8484"/>
            </a:avLst>
          </a:prstGeom>
          <a:noFill/>
          <a:ln w="38100">
            <a:solidFill>
              <a:srgbClr val="EA4F1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644812" y="428714"/>
            <a:ext cx="7848599" cy="994306"/>
          </a:xfrm>
        </p:spPr>
        <p:txBody>
          <a:bodyPr/>
          <a:lstStyle/>
          <a:p>
            <a:pPr algn="ctr"/>
            <a:r>
              <a:rPr lang="en-GB" sz="3600" dirty="0">
                <a:solidFill>
                  <a:srgbClr val="003F7C"/>
                </a:solidFill>
                <a:latin typeface="+mn-lt"/>
              </a:rPr>
              <a:t>Activities in the Sea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FBF18AE0-90C6-4C48-A4AC-EDD99DE9ED44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31082" y="5080000"/>
            <a:ext cx="2650611" cy="1690158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CF9FFCDB-D8F6-E647-A70B-6065FA1B928B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839994"/>
            <a:ext cx="3077881" cy="1208396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88E0FE4-4407-CA49-8239-014447D59E3C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543050" y="5191506"/>
            <a:ext cx="1344084" cy="895546"/>
          </a:xfrm>
          <a:prstGeom prst="rect">
            <a:avLst/>
          </a:prstGeom>
        </p:spPr>
      </p:pic>
      <p:sp>
        <p:nvSpPr>
          <p:cNvPr id="15" name="Rounded Rectangular Callout 14">
            <a:extLst>
              <a:ext uri="{FF2B5EF4-FFF2-40B4-BE49-F238E27FC236}">
                <a16:creationId xmlns:a16="http://schemas.microsoft.com/office/drawing/2014/main" id="{3D3C6EF4-0D25-8345-80EC-13881EC8056B}"/>
              </a:ext>
            </a:extLst>
          </p:cNvPr>
          <p:cNvSpPr/>
          <p:nvPr/>
        </p:nvSpPr>
        <p:spPr>
          <a:xfrm>
            <a:off x="1640803" y="5036910"/>
            <a:ext cx="3346833" cy="1467180"/>
          </a:xfrm>
          <a:prstGeom prst="wedgeRoundRectCallout">
            <a:avLst>
              <a:gd name="adj1" fmla="val -60245"/>
              <a:gd name="adj2" fmla="val 1378"/>
              <a:gd name="adj3" fmla="val 16667"/>
            </a:avLst>
          </a:prstGeom>
          <a:solidFill>
            <a:schemeClr val="bg1"/>
          </a:solidFill>
          <a:ln w="28575">
            <a:solidFill>
              <a:srgbClr val="00639D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r>
              <a:rPr lang="en-GB" dirty="0"/>
              <a:t>Swimming and paddling in the sea, on a seaside holiday, is something people have done for hundreds of years! </a:t>
            </a:r>
          </a:p>
        </p:txBody>
      </p:sp>
      <p:sp>
        <p:nvSpPr>
          <p:cNvPr id="16" name="Rounded Rectangular Callout 15">
            <a:extLst>
              <a:ext uri="{FF2B5EF4-FFF2-40B4-BE49-F238E27FC236}">
                <a16:creationId xmlns:a16="http://schemas.microsoft.com/office/drawing/2014/main" id="{53795778-41C4-154C-BE86-E3517D10BCC9}"/>
              </a:ext>
            </a:extLst>
          </p:cNvPr>
          <p:cNvSpPr/>
          <p:nvPr/>
        </p:nvSpPr>
        <p:spPr>
          <a:xfrm>
            <a:off x="1640804" y="5048532"/>
            <a:ext cx="3346834" cy="1467180"/>
          </a:xfrm>
          <a:prstGeom prst="wedgeRoundRectCallout">
            <a:avLst>
              <a:gd name="adj1" fmla="val -60245"/>
              <a:gd name="adj2" fmla="val 1378"/>
              <a:gd name="adj3" fmla="val 16667"/>
            </a:avLst>
          </a:prstGeom>
          <a:solidFill>
            <a:schemeClr val="bg1"/>
          </a:solidFill>
          <a:ln w="28575">
            <a:solidFill>
              <a:srgbClr val="00639D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r>
              <a:rPr lang="en-GB" dirty="0"/>
              <a:t>There are other activities you can do in the sea today, such as paddle boarding or going on a jet ski. </a:t>
            </a:r>
          </a:p>
        </p:txBody>
      </p:sp>
      <p:sp>
        <p:nvSpPr>
          <p:cNvPr id="17" name="Rounded Rectangular Callout 16">
            <a:extLst>
              <a:ext uri="{FF2B5EF4-FFF2-40B4-BE49-F238E27FC236}">
                <a16:creationId xmlns:a16="http://schemas.microsoft.com/office/drawing/2014/main" id="{C6786F1B-83F4-DD40-A07C-BFA3CF2AA47F}"/>
              </a:ext>
            </a:extLst>
          </p:cNvPr>
          <p:cNvSpPr/>
          <p:nvPr/>
        </p:nvSpPr>
        <p:spPr>
          <a:xfrm>
            <a:off x="1617904" y="5224743"/>
            <a:ext cx="2927201" cy="1160713"/>
          </a:xfrm>
          <a:prstGeom prst="wedgeRoundRectCallout">
            <a:avLst>
              <a:gd name="adj1" fmla="val -60245"/>
              <a:gd name="adj2" fmla="val 1378"/>
              <a:gd name="adj3" fmla="val 16667"/>
            </a:avLst>
          </a:prstGeom>
          <a:solidFill>
            <a:schemeClr val="bg1"/>
          </a:solidFill>
          <a:ln w="28575">
            <a:solidFill>
              <a:srgbClr val="00639D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r>
              <a:rPr lang="en-GB" dirty="0"/>
              <a:t>Do you think people in the </a:t>
            </a:r>
            <a:r>
              <a:rPr lang="en-GB" b="1" dirty="0"/>
              <a:t>past</a:t>
            </a:r>
            <a:r>
              <a:rPr lang="en-GB" dirty="0"/>
              <a:t> did these activities at the seaside? </a:t>
            </a:r>
          </a:p>
        </p:txBody>
      </p:sp>
      <p:sp>
        <p:nvSpPr>
          <p:cNvPr id="19" name="Rounded Rectangular Callout 18">
            <a:extLst>
              <a:ext uri="{FF2B5EF4-FFF2-40B4-BE49-F238E27FC236}">
                <a16:creationId xmlns:a16="http://schemas.microsoft.com/office/drawing/2014/main" id="{E7C9E9B7-35E0-F445-AD87-0C38DA0A53FE}"/>
              </a:ext>
            </a:extLst>
          </p:cNvPr>
          <p:cNvSpPr/>
          <p:nvPr/>
        </p:nvSpPr>
        <p:spPr>
          <a:xfrm>
            <a:off x="1629540" y="4868492"/>
            <a:ext cx="3241964" cy="1773647"/>
          </a:xfrm>
          <a:prstGeom prst="wedgeRoundRectCallout">
            <a:avLst>
              <a:gd name="adj1" fmla="val -60245"/>
              <a:gd name="adj2" fmla="val 1378"/>
              <a:gd name="adj3" fmla="val 16667"/>
            </a:avLst>
          </a:prstGeom>
          <a:solidFill>
            <a:schemeClr val="bg1"/>
          </a:solidFill>
          <a:ln w="28575">
            <a:solidFill>
              <a:srgbClr val="00639D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r>
              <a:rPr lang="en-GB" dirty="0"/>
              <a:t>This is a </a:t>
            </a:r>
            <a:r>
              <a:rPr lang="en-GB" b="1" dirty="0"/>
              <a:t>difference</a:t>
            </a:r>
            <a:r>
              <a:rPr lang="en-GB" dirty="0"/>
              <a:t> between seaside holidays in the </a:t>
            </a:r>
            <a:r>
              <a:rPr lang="en-GB" b="1" dirty="0"/>
              <a:t>past</a:t>
            </a:r>
            <a:r>
              <a:rPr lang="en-GB" dirty="0"/>
              <a:t> and the </a:t>
            </a:r>
            <a:r>
              <a:rPr lang="en-GB" b="1" dirty="0"/>
              <a:t>present</a:t>
            </a:r>
            <a:r>
              <a:rPr lang="en-GB" dirty="0"/>
              <a:t>, people didn’t do these activities at the seaside in the </a:t>
            </a:r>
            <a:r>
              <a:rPr lang="en-GB" b="1" dirty="0"/>
              <a:t>past</a:t>
            </a:r>
            <a:r>
              <a:rPr lang="en-GB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083336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2.22222E-6 L 0.23594 0.0145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788" y="718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2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47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4D8A40E4-9983-BC4D-A886-FA0CFEA77C97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67951" y="959004"/>
            <a:ext cx="6834359" cy="4946400"/>
          </a:xfrm>
          <a:prstGeom prst="roundRect">
            <a:avLst>
              <a:gd name="adj" fmla="val 8276"/>
            </a:avLst>
          </a:prstGeom>
          <a:ln w="38100">
            <a:solidFill>
              <a:srgbClr val="EA4F11"/>
            </a:solidFill>
          </a:ln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FBF18AE0-90C6-4C48-A4AC-EDD99DE9ED4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31082" y="5080000"/>
            <a:ext cx="2650611" cy="1690158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CF9FFCDB-D8F6-E647-A70B-6065FA1B928B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839994"/>
            <a:ext cx="3077881" cy="120839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9CDA1731-E608-2A46-B883-B86297A8C942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543050" y="5413179"/>
            <a:ext cx="1344084" cy="89554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3B4FB51B-EFB1-914F-A450-546144309284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96550" y="4267662"/>
            <a:ext cx="1611067" cy="1167072"/>
          </a:xfrm>
          <a:prstGeom prst="rect">
            <a:avLst/>
          </a:prstGeom>
        </p:spPr>
      </p:pic>
      <p:sp>
        <p:nvSpPr>
          <p:cNvPr id="5" name="Rounded Rectangular Callout 4"/>
          <p:cNvSpPr/>
          <p:nvPr/>
        </p:nvSpPr>
        <p:spPr>
          <a:xfrm>
            <a:off x="1773643" y="5155080"/>
            <a:ext cx="3779993" cy="1467180"/>
          </a:xfrm>
          <a:prstGeom prst="wedgeRoundRectCallout">
            <a:avLst>
              <a:gd name="adj1" fmla="val -59044"/>
              <a:gd name="adj2" fmla="val 1017"/>
              <a:gd name="adj3" fmla="val 16667"/>
            </a:avLst>
          </a:prstGeom>
          <a:solidFill>
            <a:schemeClr val="bg1"/>
          </a:solidFill>
          <a:ln w="28575">
            <a:solidFill>
              <a:srgbClr val="00639D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r>
              <a:rPr lang="en-GB" dirty="0"/>
              <a:t>Can you think of any other </a:t>
            </a:r>
            <a:r>
              <a:rPr lang="en-GB" b="1" dirty="0"/>
              <a:t>similarities</a:t>
            </a:r>
            <a:r>
              <a:rPr lang="en-GB" dirty="0"/>
              <a:t> between seaside holidays in the </a:t>
            </a:r>
            <a:r>
              <a:rPr lang="en-GB" b="1" dirty="0"/>
              <a:t>past</a:t>
            </a:r>
            <a:r>
              <a:rPr lang="en-GB" dirty="0"/>
              <a:t> and seaside holidays people go on today? </a:t>
            </a:r>
          </a:p>
        </p:txBody>
      </p:sp>
      <p:sp>
        <p:nvSpPr>
          <p:cNvPr id="11" name="Rounded Rectangular Callout 10">
            <a:extLst>
              <a:ext uri="{FF2B5EF4-FFF2-40B4-BE49-F238E27FC236}">
                <a16:creationId xmlns:a16="http://schemas.microsoft.com/office/drawing/2014/main" id="{ACC08695-80E3-B949-B9FC-E2D58A7AE943}"/>
              </a:ext>
            </a:extLst>
          </p:cNvPr>
          <p:cNvSpPr/>
          <p:nvPr/>
        </p:nvSpPr>
        <p:spPr>
          <a:xfrm>
            <a:off x="4262717" y="2310933"/>
            <a:ext cx="4372337" cy="1467180"/>
          </a:xfrm>
          <a:prstGeom prst="wedgeRoundRectCallout">
            <a:avLst>
              <a:gd name="adj1" fmla="val 26155"/>
              <a:gd name="adj2" fmla="val 71155"/>
              <a:gd name="adj3" fmla="val 16667"/>
            </a:avLst>
          </a:prstGeom>
          <a:solidFill>
            <a:schemeClr val="bg1"/>
          </a:solidFill>
          <a:ln w="28575">
            <a:solidFill>
              <a:srgbClr val="00639D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r>
              <a:rPr lang="en-GB" dirty="0"/>
              <a:t>Can you think of anything else that might be </a:t>
            </a:r>
            <a:r>
              <a:rPr lang="en-GB" b="1" dirty="0"/>
              <a:t>different</a:t>
            </a:r>
            <a:r>
              <a:rPr lang="en-GB" dirty="0"/>
              <a:t> when you go on a seaside holiday today, </a:t>
            </a:r>
            <a:r>
              <a:rPr lang="en-GB" b="1" dirty="0"/>
              <a:t>compared</a:t>
            </a:r>
            <a:r>
              <a:rPr lang="en-GB" dirty="0"/>
              <a:t> to in the </a:t>
            </a:r>
            <a:r>
              <a:rPr lang="en-GB" b="1" dirty="0"/>
              <a:t>past</a:t>
            </a:r>
            <a:r>
              <a:rPr lang="en-GB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1016249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2.96296E-6 L 0.23594 0.0145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833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2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8C058020-CE1A-4275-96FF-3E9B179AFEF1}" vid="{BE2BE99D-79A1-4F73-BB89-E052F53DA92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150</TotalTime>
  <Words>473</Words>
  <Application>Microsoft Office PowerPoint</Application>
  <PresentationFormat>On-screen Show (4:3)</PresentationFormat>
  <Paragraphs>32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Twinkl</vt:lpstr>
      <vt:lpstr>Arial</vt:lpstr>
      <vt:lpstr>Calibri</vt:lpstr>
      <vt:lpstr>Office Theme</vt:lpstr>
      <vt:lpstr>PowerPoint Presentation</vt:lpstr>
      <vt:lpstr>Exploring Seaside Holidays  Past and Present </vt:lpstr>
      <vt:lpstr>PowerPoint Presentation</vt:lpstr>
      <vt:lpstr>Look carefully at the photographs.</vt:lpstr>
      <vt:lpstr>Ice Creams</vt:lpstr>
      <vt:lpstr>Swimwear</vt:lpstr>
      <vt:lpstr>Building Sandcastles</vt:lpstr>
      <vt:lpstr>Activities in the Sea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 twiknl</dc:creator>
  <cp:lastModifiedBy>Isabelle Pitman</cp:lastModifiedBy>
  <cp:revision>29</cp:revision>
  <dcterms:created xsi:type="dcterms:W3CDTF">2021-05-05T07:08:20Z</dcterms:created>
  <dcterms:modified xsi:type="dcterms:W3CDTF">2021-07-02T12:29:22Z</dcterms:modified>
</cp:coreProperties>
</file>