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3" r:id="rId2"/>
    <p:sldId id="264" r:id="rId3"/>
    <p:sldId id="269" r:id="rId4"/>
    <p:sldId id="310" r:id="rId5"/>
    <p:sldId id="271" r:id="rId6"/>
    <p:sldId id="272" r:id="rId7"/>
    <p:sldId id="273" r:id="rId8"/>
    <p:sldId id="274" r:id="rId9"/>
    <p:sldId id="275" r:id="rId10"/>
    <p:sldId id="278" r:id="rId11"/>
    <p:sldId id="279" r:id="rId12"/>
    <p:sldId id="280" r:id="rId13"/>
    <p:sldId id="342" r:id="rId14"/>
    <p:sldId id="31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10"/>
    <p:restoredTop sz="96291"/>
  </p:normalViewPr>
  <p:slideViewPr>
    <p:cSldViewPr snapToGrid="0" snapToObjects="1">
      <p:cViewPr varScale="1">
        <p:scale>
          <a:sx n="121" d="100"/>
          <a:sy n="121" d="100"/>
        </p:scale>
        <p:origin x="200" y="304"/>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5C1B0-D7A0-674F-B870-6FC0D5A30A8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480828A-7920-4548-9861-C464ECC608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896BB51-BE26-B342-85EF-88BDDB653072}"/>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D590619E-3AD3-4247-9B0E-161197484C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159E65-B44C-0A48-9ECD-76055C98DB6F}"/>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3069325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7CED4-191F-4749-8C58-23A04EAA98D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933446D-7462-EC46-BA80-FF40134152A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1873029-DEAB-5841-B95E-4F7788583364}"/>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CC33DB05-9252-E941-BD91-C5A6ED9A2D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3BA7DE-9616-7542-A602-47D09BE0D3B8}"/>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1180284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F949C-9E97-8444-BB19-C0A2D7ABCDC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C414AAA-CFEE-404A-ADC6-F8FC9E5BAE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18E430-3FF4-DE46-8437-0B235EF2217C}"/>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2039BC7B-DB25-E648-9078-6AA5F385C7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6DDB27-3327-854B-AC5D-8EC527D0071C}"/>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2771916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89DDB-C723-DA40-819C-848FBDF39FF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12CE5C4-F1C1-5E45-8049-847E2E1BC40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8633C4D-1C78-0B41-AD27-3B37497B76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000419-E188-E547-8BB4-6DF2D83CCF88}"/>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6" name="Footer Placeholder 5">
            <a:extLst>
              <a:ext uri="{FF2B5EF4-FFF2-40B4-BE49-F238E27FC236}">
                <a16:creationId xmlns:a16="http://schemas.microsoft.com/office/drawing/2014/main" id="{45C673D3-AC4C-B64D-9BEA-457F8F3760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E8F698-4397-B04C-8707-CFCC1A1AC007}"/>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245956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BF83F-4D39-7349-B616-C3657D2C92C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839A921-5153-084F-B924-4FABCB9DD9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CB3014A-8F40-0241-9094-A239E9A8103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0F445DD-AEE0-9343-925C-98448F98B6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799F69-B999-4749-B065-16D170B6BCD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43B7866-6ECF-F840-8166-176CACF855E2}"/>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8" name="Footer Placeholder 7">
            <a:extLst>
              <a:ext uri="{FF2B5EF4-FFF2-40B4-BE49-F238E27FC236}">
                <a16:creationId xmlns:a16="http://schemas.microsoft.com/office/drawing/2014/main" id="{002C1A5A-7C29-744D-BE82-2B3C94A657A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D2FE56-9119-7743-A314-17216B292CC7}"/>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2905085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CA9F-A098-8D43-A8F4-D05842B10EB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079718F-1362-1549-87B7-63E740FE7E69}"/>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4" name="Footer Placeholder 3">
            <a:extLst>
              <a:ext uri="{FF2B5EF4-FFF2-40B4-BE49-F238E27FC236}">
                <a16:creationId xmlns:a16="http://schemas.microsoft.com/office/drawing/2014/main" id="{1DE42CB8-BFC5-3C4F-A53D-D54EF83E22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2208E9-CF8A-CA44-9325-1C899503678A}"/>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3248884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7770DB-A0C2-ED4A-8741-053FBA133E73}"/>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3" name="Footer Placeholder 2">
            <a:extLst>
              <a:ext uri="{FF2B5EF4-FFF2-40B4-BE49-F238E27FC236}">
                <a16:creationId xmlns:a16="http://schemas.microsoft.com/office/drawing/2014/main" id="{CDB93C04-2B57-2540-858D-E03458B34C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13D53D-DF7D-7848-BBF9-3DC5F3278FE4}"/>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530325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41988-1365-B746-BAD7-FC6BDAE07F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CBC9B6F-F78B-4E4C-930A-91E014326C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477AE64-A033-2F4A-8A46-3D11CE5E26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FF1A6B2-6DA0-774A-9F68-A83AC9EEE98E}"/>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6" name="Footer Placeholder 5">
            <a:extLst>
              <a:ext uri="{FF2B5EF4-FFF2-40B4-BE49-F238E27FC236}">
                <a16:creationId xmlns:a16="http://schemas.microsoft.com/office/drawing/2014/main" id="{414DBF65-5332-5A42-BFDA-45F075A8F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DD3165-A233-FE4F-A794-F8D9CE64712E}"/>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1371272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0D6E7-CB40-FD47-9EA3-F2971BC5400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60241E2-90BB-B642-BFDD-839DF13277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EEAD4F-0BB1-6D4B-AF02-E596F0E7AD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679BA13-B68D-2443-9668-5516503A381A}"/>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6" name="Footer Placeholder 5">
            <a:extLst>
              <a:ext uri="{FF2B5EF4-FFF2-40B4-BE49-F238E27FC236}">
                <a16:creationId xmlns:a16="http://schemas.microsoft.com/office/drawing/2014/main" id="{11D0EB1C-CB83-F445-B510-49FF33384B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E6108C-1A49-B04D-9ABF-3FB5AC111D02}"/>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2049643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861B6-32FB-F54D-906F-95832742231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4E13BC8-1A28-0145-A806-009040D12B6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6CE3714-3950-3446-A6F2-3B49CAC3755C}"/>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FF36F20A-4367-B34C-A405-2395848F7D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1AE7F1-41B6-4846-8083-95EB3D867550}"/>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3329954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D9A50F-D637-F745-9678-2E1A8B04924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0FA5A3-EABF-E546-BB42-112945C82C7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32C8949-E416-E645-A337-C988B01CF2B9}"/>
              </a:ext>
            </a:extLst>
          </p:cNvPr>
          <p:cNvSpPr>
            <a:spLocks noGrp="1"/>
          </p:cNvSpPr>
          <p:nvPr>
            <p:ph type="dt" sz="half" idx="10"/>
          </p:nvPr>
        </p:nvSpPr>
        <p:spPr/>
        <p:txBody>
          <a:body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2207F7EC-9C82-6943-B2A4-67CD51AD93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3EDFB1-BEB1-6843-A3CB-0871A5C3EC8E}"/>
              </a:ext>
            </a:extLst>
          </p:cNvPr>
          <p:cNvSpPr>
            <a:spLocks noGrp="1"/>
          </p:cNvSpPr>
          <p:nvPr>
            <p:ph type="sldNum" sz="quarter" idx="12"/>
          </p:nvPr>
        </p:nvSpPr>
        <p:spPr/>
        <p:txBody>
          <a:bodyPr/>
          <a:lstStyle/>
          <a:p>
            <a:fld id="{C146401B-E9A5-A841-A6B9-C5CA67DEB26C}" type="slidenum">
              <a:rPr lang="en-US" smtClean="0"/>
              <a:t>‹#›</a:t>
            </a:fld>
            <a:endParaRPr lang="en-US"/>
          </a:p>
        </p:txBody>
      </p:sp>
    </p:spTree>
    <p:extLst>
      <p:ext uri="{BB962C8B-B14F-4D97-AF65-F5344CB8AC3E}">
        <p14:creationId xmlns:p14="http://schemas.microsoft.com/office/powerpoint/2010/main" val="26108246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BD03F8D4-9B97-B741-B69B-597667F101CE}"/>
              </a:ext>
            </a:extLst>
          </p:cNvPr>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77755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58068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49223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04651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031129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543705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859451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331901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371762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691859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9676AECA-2A0F-7142-AFE0-06C2BA5F0E45}"/>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259053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30821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875EDA-3167-1F4C-8AD8-71A8274284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B96038D-A133-EF4A-BC9E-643D18923F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8B08E2-7955-C241-9DC5-C209F7309C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9C13D-2D1B-FA4C-A541-FBBAB9BD995D}" type="datetimeFigureOut">
              <a:rPr lang="en-US" smtClean="0"/>
              <a:t>1/18/21</a:t>
            </a:fld>
            <a:endParaRPr lang="en-US"/>
          </a:p>
        </p:txBody>
      </p:sp>
      <p:sp>
        <p:nvSpPr>
          <p:cNvPr id="5" name="Footer Placeholder 4">
            <a:extLst>
              <a:ext uri="{FF2B5EF4-FFF2-40B4-BE49-F238E27FC236}">
                <a16:creationId xmlns:a16="http://schemas.microsoft.com/office/drawing/2014/main" id="{8C392A6D-FB1C-3646-8D96-26BDF7896E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975A1D4-17B1-8F4A-8100-86370F344B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46401B-E9A5-A841-A6B9-C5CA67DEB26C}" type="slidenum">
              <a:rPr lang="en-US" smtClean="0"/>
              <a:t>‹#›</a:t>
            </a:fld>
            <a:endParaRPr lang="en-US"/>
          </a:p>
        </p:txBody>
      </p:sp>
    </p:spTree>
    <p:extLst>
      <p:ext uri="{BB962C8B-B14F-4D97-AF65-F5344CB8AC3E}">
        <p14:creationId xmlns:p14="http://schemas.microsoft.com/office/powerpoint/2010/main" val="2427900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 id="2147483666" r:id="rId16"/>
    <p:sldLayoutId id="2147483667" r:id="rId17"/>
    <p:sldLayoutId id="2147483668" r:id="rId18"/>
    <p:sldLayoutId id="2147483669" r:id="rId19"/>
    <p:sldLayoutId id="2147483672" r:id="rId20"/>
    <p:sldLayoutId id="2147483673" r:id="rId21"/>
    <p:sldLayoutId id="2147483674" r:id="rId22"/>
    <p:sldLayoutId id="2147483676"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6.xml"/><Relationship Id="rId7" Type="http://schemas.openxmlformats.org/officeDocument/2006/relationships/image" Target="../media/image1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image" Target="../media/image19.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8.m4a"/><Relationship Id="rId7" Type="http://schemas.openxmlformats.org/officeDocument/2006/relationships/image" Target="../media/image22.png"/><Relationship Id="rId2" Type="http://schemas.microsoft.com/office/2007/relationships/media" Target="../media/media8.m4a"/><Relationship Id="rId1" Type="http://schemas.openxmlformats.org/officeDocument/2006/relationships/tags" Target="../tags/tag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audio" Target="../media/media10.m4a"/><Relationship Id="rId7" Type="http://schemas.openxmlformats.org/officeDocument/2006/relationships/image" Target="../media/image27.png"/><Relationship Id="rId2" Type="http://schemas.microsoft.com/office/2007/relationships/media" Target="../media/media10.m4a"/><Relationship Id="rId1" Type="http://schemas.openxmlformats.org/officeDocument/2006/relationships/tags" Target="../tags/tag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slideLayout" Target="../slideLayouts/slideLayout20.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1.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30.png"/><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32.jpeg"/><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audio" Target="../media/media13.m4a"/><Relationship Id="rId7" Type="http://schemas.openxmlformats.org/officeDocument/2006/relationships/image" Target="../media/image35.png"/><Relationship Id="rId2" Type="http://schemas.microsoft.com/office/2007/relationships/media" Target="../media/media13.m4a"/><Relationship Id="rId1" Type="http://schemas.openxmlformats.org/officeDocument/2006/relationships/tags" Target="../tags/tag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slideLayout" Target="../slideLayouts/slideLayout23.xml"/><Relationship Id="rId9"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BA017B9A-73FC-2E44-9A53-FEEEFDD7D480}"/>
              </a:ext>
            </a:extLst>
          </p:cNvPr>
          <p:cNvSpPr/>
          <p:nvPr/>
        </p:nvSpPr>
        <p:spPr bwMode="auto">
          <a:xfrm>
            <a:off x="2000250" y="2927351"/>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a:extLst>
              <a:ext uri="{FF2B5EF4-FFF2-40B4-BE49-F238E27FC236}">
                <a16:creationId xmlns:a16="http://schemas.microsoft.com/office/drawing/2014/main" id="{52F82EC0-06DF-9043-B263-8FE7F2C6ADC4}"/>
              </a:ext>
            </a:extLst>
          </p:cNvPr>
          <p:cNvSpPr/>
          <p:nvPr/>
        </p:nvSpPr>
        <p:spPr bwMode="auto">
          <a:xfrm>
            <a:off x="2027239" y="393700"/>
            <a:ext cx="8137525" cy="2192338"/>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7172" name="Content Placeholder 15">
            <a:extLst>
              <a:ext uri="{FF2B5EF4-FFF2-40B4-BE49-F238E27FC236}">
                <a16:creationId xmlns:a16="http://schemas.microsoft.com/office/drawing/2014/main" id="{DB9D70D9-8865-9C48-B807-5575C4D3DBF7}"/>
              </a:ext>
            </a:extLst>
          </p:cNvPr>
          <p:cNvSpPr>
            <a:spLocks noGrp="1"/>
          </p:cNvSpPr>
          <p:nvPr>
            <p:ph idx="1"/>
          </p:nvPr>
        </p:nvSpPr>
        <p:spPr>
          <a:xfrm>
            <a:off x="2152650" y="3467100"/>
            <a:ext cx="7886700" cy="1936748"/>
          </a:xfrm>
        </p:spPr>
        <p:txBody>
          <a:bodyPr/>
          <a:lstStyle/>
          <a:p>
            <a:pPr marL="0" indent="0">
              <a:buNone/>
            </a:pPr>
            <a:r>
              <a:rPr lang="en-GB" altLang="en-US" sz="2800" dirty="0">
                <a:latin typeface="Comic Sans MS" panose="030F0902030302020204" pitchFamily="66" charset="0"/>
                <a:ea typeface="Sassoon Infant Rg" panose="02000803050000020003" pitchFamily="2" charset="0"/>
              </a:rPr>
              <a:t>L.O. To know why plants are important to humans, that plants will grow from seeds in favourable conditions.</a:t>
            </a:r>
          </a:p>
        </p:txBody>
      </p:sp>
      <p:sp>
        <p:nvSpPr>
          <p:cNvPr id="7171" name="Title 1">
            <a:extLst>
              <a:ext uri="{FF2B5EF4-FFF2-40B4-BE49-F238E27FC236}">
                <a16:creationId xmlns:a16="http://schemas.microsoft.com/office/drawing/2014/main" id="{F0425461-5603-584C-AC7D-BECA09C24038}"/>
              </a:ext>
            </a:extLst>
          </p:cNvPr>
          <p:cNvSpPr txBox="1">
            <a:spLocks/>
          </p:cNvSpPr>
          <p:nvPr/>
        </p:nvSpPr>
        <p:spPr bwMode="auto">
          <a:xfrm>
            <a:off x="2152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endParaRPr lang="en-US" altLang="en-US" sz="3600" b="1">
              <a:solidFill>
                <a:schemeClr val="tx1"/>
              </a:solidFill>
              <a:latin typeface="Sassoon Infant Md" panose="02000603050000020003" pitchFamily="2" charset="0"/>
            </a:endParaRPr>
          </a:p>
        </p:txBody>
      </p:sp>
      <p:sp>
        <p:nvSpPr>
          <p:cNvPr id="7174" name="Content Placeholder 15">
            <a:extLst>
              <a:ext uri="{FF2B5EF4-FFF2-40B4-BE49-F238E27FC236}">
                <a16:creationId xmlns:a16="http://schemas.microsoft.com/office/drawing/2014/main" id="{ED710831-2261-9649-A546-4FBC8C32202A}"/>
              </a:ext>
            </a:extLst>
          </p:cNvPr>
          <p:cNvSpPr txBox="1">
            <a:spLocks/>
          </p:cNvSpPr>
          <p:nvPr/>
        </p:nvSpPr>
        <p:spPr bwMode="auto">
          <a:xfrm>
            <a:off x="3960430" y="-307975"/>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endParaRPr lang="en-GB" altLang="en-US" dirty="0"/>
          </a:p>
        </p:txBody>
      </p:sp>
      <p:sp>
        <p:nvSpPr>
          <p:cNvPr id="2" name="Content Placeholder 15">
            <a:extLst>
              <a:ext uri="{FF2B5EF4-FFF2-40B4-BE49-F238E27FC236}">
                <a16:creationId xmlns:a16="http://schemas.microsoft.com/office/drawing/2014/main" id="{33FA0722-2902-214F-A62B-380555E2C37B}"/>
              </a:ext>
            </a:extLst>
          </p:cNvPr>
          <p:cNvSpPr txBox="1">
            <a:spLocks/>
          </p:cNvSpPr>
          <p:nvPr/>
        </p:nvSpPr>
        <p:spPr bwMode="auto">
          <a:xfrm>
            <a:off x="1579836" y="5793457"/>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endParaRPr lang="en-GB" altLang="en-US"/>
          </a:p>
        </p:txBody>
      </p:sp>
      <p:sp>
        <p:nvSpPr>
          <p:cNvPr id="7175" name="Content Placeholder 15">
            <a:extLst>
              <a:ext uri="{FF2B5EF4-FFF2-40B4-BE49-F238E27FC236}">
                <a16:creationId xmlns:a16="http://schemas.microsoft.com/office/drawing/2014/main" id="{F9B79E5E-6E0D-124D-8ECC-58A54968A5E8}"/>
              </a:ext>
            </a:extLst>
          </p:cNvPr>
          <p:cNvSpPr txBox="1">
            <a:spLocks/>
          </p:cNvSpPr>
          <p:nvPr/>
        </p:nvSpPr>
        <p:spPr bwMode="auto">
          <a:xfrm>
            <a:off x="2076450" y="513953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buFont typeface="Arial" panose="020B0604020202020204" pitchFamily="34" charset="0"/>
              <a:buNone/>
            </a:pPr>
            <a:endParaRPr lang="en-GB" altLang="en-US" dirty="0"/>
          </a:p>
        </p:txBody>
      </p:sp>
      <p:sp>
        <p:nvSpPr>
          <p:cNvPr id="7176" name="TextBox 1">
            <a:extLst>
              <a:ext uri="{FF2B5EF4-FFF2-40B4-BE49-F238E27FC236}">
                <a16:creationId xmlns:a16="http://schemas.microsoft.com/office/drawing/2014/main" id="{C1F6FE63-BC94-9C42-B1B6-0A2CC1408566}"/>
              </a:ext>
            </a:extLst>
          </p:cNvPr>
          <p:cNvSpPr txBox="1">
            <a:spLocks noChangeArrowheads="1"/>
          </p:cNvSpPr>
          <p:nvPr/>
        </p:nvSpPr>
        <p:spPr bwMode="auto">
          <a:xfrm>
            <a:off x="2457450" y="141289"/>
            <a:ext cx="6573838"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nSpc>
                <a:spcPct val="100000"/>
              </a:lnSpc>
              <a:spcBef>
                <a:spcPct val="0"/>
              </a:spcBef>
              <a:buFontTx/>
              <a:buNone/>
            </a:pPr>
            <a:endParaRPr lang="en-US" altLang="en-US" sz="4000" dirty="0">
              <a:solidFill>
                <a:schemeClr val="tx1"/>
              </a:solidFill>
              <a:latin typeface="Comic Sans MS" panose="030F0902030302020204" pitchFamily="66" charset="0"/>
            </a:endParaRPr>
          </a:p>
          <a:p>
            <a:pPr algn="ctr">
              <a:lnSpc>
                <a:spcPct val="100000"/>
              </a:lnSpc>
              <a:spcBef>
                <a:spcPct val="0"/>
              </a:spcBef>
              <a:buFontTx/>
              <a:buNone/>
            </a:pPr>
            <a:r>
              <a:rPr lang="en-US" altLang="en-US" sz="4000" dirty="0">
                <a:solidFill>
                  <a:schemeClr val="tx1"/>
                </a:solidFill>
                <a:latin typeface="Comic Sans MS" panose="030F0902030302020204" pitchFamily="66" charset="0"/>
              </a:rPr>
              <a:t>Science</a:t>
            </a:r>
          </a:p>
          <a:p>
            <a:pPr algn="ctr">
              <a:lnSpc>
                <a:spcPct val="100000"/>
              </a:lnSpc>
              <a:spcBef>
                <a:spcPct val="0"/>
              </a:spcBef>
              <a:buFontTx/>
              <a:buNone/>
            </a:pPr>
            <a:r>
              <a:rPr lang="en-US" altLang="en-US" sz="4000" dirty="0">
                <a:solidFill>
                  <a:schemeClr val="tx1"/>
                </a:solidFill>
                <a:latin typeface="Comic Sans MS" panose="030F0902030302020204" pitchFamily="66" charset="0"/>
              </a:rPr>
              <a:t>Tuesday 19</a:t>
            </a:r>
            <a:r>
              <a:rPr lang="en-US" altLang="en-US" sz="4000" baseline="30000" dirty="0">
                <a:solidFill>
                  <a:schemeClr val="tx1"/>
                </a:solidFill>
                <a:latin typeface="Comic Sans MS" panose="030F0902030302020204" pitchFamily="66" charset="0"/>
              </a:rPr>
              <a:t>th</a:t>
            </a:r>
            <a:r>
              <a:rPr lang="en-US" altLang="en-US" sz="4000" dirty="0">
                <a:solidFill>
                  <a:schemeClr val="tx1"/>
                </a:solidFill>
                <a:latin typeface="Comic Sans MS" panose="030F0902030302020204" pitchFamily="66" charset="0"/>
              </a:rPr>
              <a:t> January</a:t>
            </a:r>
          </a:p>
        </p:txBody>
      </p:sp>
      <p:pic>
        <p:nvPicPr>
          <p:cNvPr id="5" name="Audio 4">
            <a:hlinkClick r:id="" action="ppaction://media"/>
            <a:extLst>
              <a:ext uri="{FF2B5EF4-FFF2-40B4-BE49-F238E27FC236}">
                <a16:creationId xmlns:a16="http://schemas.microsoft.com/office/drawing/2014/main" id="{97A6C97D-5E50-C54C-8868-71D048BCCAF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06328228"/>
      </p:ext>
    </p:extLst>
  </p:cSld>
  <p:clrMapOvr>
    <a:masterClrMapping/>
  </p:clrMapOvr>
  <p:transition spd="slow" advTm="1427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nodePh="1">
                                  <p:stCondLst>
                                    <p:cond delay="0"/>
                                  </p:stCondLst>
                                  <p:endCondLst>
                                    <p:cond evt="begin" delay="0">
                                      <p:tn val="9"/>
                                    </p:cond>
                                  </p:endCondLst>
                                  <p:childTnLst>
                                    <p:set>
                                      <p:cBhvr>
                                        <p:cTn id="10" dur="1" fill="hold">
                                          <p:stCondLst>
                                            <p:cond delay="0"/>
                                          </p:stCondLst>
                                        </p:cTn>
                                        <p:tgtEl>
                                          <p:spTgt spid="7174"/>
                                        </p:tgtEl>
                                        <p:attrNameLst>
                                          <p:attrName>style.visibility</p:attrName>
                                        </p:attrNameLst>
                                      </p:cBhvr>
                                      <p:to>
                                        <p:strVal val="visible"/>
                                      </p:to>
                                    </p:set>
                                    <p:anim calcmode="lin" valueType="num">
                                      <p:cBhvr additive="base">
                                        <p:cTn id="11" dur="500" fill="hold"/>
                                        <p:tgtEl>
                                          <p:spTgt spid="7174"/>
                                        </p:tgtEl>
                                        <p:attrNameLst>
                                          <p:attrName>ppt_x</p:attrName>
                                        </p:attrNameLst>
                                      </p:cBhvr>
                                      <p:tavLst>
                                        <p:tav tm="0">
                                          <p:val>
                                            <p:strVal val="#ppt_x"/>
                                          </p:val>
                                        </p:tav>
                                        <p:tav tm="100000">
                                          <p:val>
                                            <p:strVal val="#ppt_x"/>
                                          </p:val>
                                        </p:tav>
                                      </p:tavLst>
                                    </p:anim>
                                    <p:anim calcmode="lin" valueType="num">
                                      <p:cBhvr additive="base">
                                        <p:cTn id="12"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717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20">
            <a:extLst>
              <a:ext uri="{FF2B5EF4-FFF2-40B4-BE49-F238E27FC236}">
                <a16:creationId xmlns:a16="http://schemas.microsoft.com/office/drawing/2014/main" id="{F7D6214C-AEEB-F646-AB46-39E76CA707DE}"/>
              </a:ext>
            </a:extLst>
          </p:cNvPr>
          <p:cNvSpPr>
            <a:spLocks noGrp="1"/>
          </p:cNvSpPr>
          <p:nvPr>
            <p:ph type="title"/>
          </p:nvPr>
        </p:nvSpPr>
        <p:spPr>
          <a:xfrm>
            <a:off x="1981201" y="479426"/>
            <a:ext cx="8220075" cy="993775"/>
          </a:xfrm>
        </p:spPr>
        <p:txBody>
          <a:bodyPr/>
          <a:lstStyle/>
          <a:p>
            <a:pPr eaLnBrk="1" hangingPunct="1"/>
            <a:r>
              <a:rPr lang="en-GB" altLang="en-US" sz="3600"/>
              <a:t>Parts of a Plant</a:t>
            </a:r>
          </a:p>
        </p:txBody>
      </p:sp>
      <p:pic>
        <p:nvPicPr>
          <p:cNvPr id="10242" name="Picture 9">
            <a:extLst>
              <a:ext uri="{FF2B5EF4-FFF2-40B4-BE49-F238E27FC236}">
                <a16:creationId xmlns:a16="http://schemas.microsoft.com/office/drawing/2014/main" id="{1C153038-6410-9C47-A52E-66BB8465048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786314" y="2468563"/>
            <a:ext cx="2116137"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Rectangle 9">
            <a:extLst>
              <a:ext uri="{FF2B5EF4-FFF2-40B4-BE49-F238E27FC236}">
                <a16:creationId xmlns:a16="http://schemas.microsoft.com/office/drawing/2014/main" id="{D7F22F31-4764-4C4E-92C7-EE3892F3BCE5}"/>
              </a:ext>
            </a:extLst>
          </p:cNvPr>
          <p:cNvSpPr>
            <a:spLocks noChangeArrowheads="1"/>
          </p:cNvSpPr>
          <p:nvPr/>
        </p:nvSpPr>
        <p:spPr bwMode="auto">
          <a:xfrm>
            <a:off x="6540500" y="4202114"/>
            <a:ext cx="33718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stem</a:t>
            </a:r>
            <a:r>
              <a:rPr lang="en-GB" altLang="en-US">
                <a:solidFill>
                  <a:schemeClr val="tx1"/>
                </a:solidFill>
              </a:rPr>
              <a:t> – carries water around the plant and holds the plant up</a:t>
            </a:r>
          </a:p>
        </p:txBody>
      </p:sp>
      <p:sp>
        <p:nvSpPr>
          <p:cNvPr id="9225" name="Rectangle 10">
            <a:extLst>
              <a:ext uri="{FF2B5EF4-FFF2-40B4-BE49-F238E27FC236}">
                <a16:creationId xmlns:a16="http://schemas.microsoft.com/office/drawing/2014/main" id="{8E94AA64-170A-D941-B44C-DA4E9F0A483C}"/>
              </a:ext>
            </a:extLst>
          </p:cNvPr>
          <p:cNvSpPr>
            <a:spLocks noChangeArrowheads="1"/>
          </p:cNvSpPr>
          <p:nvPr/>
        </p:nvSpPr>
        <p:spPr bwMode="auto">
          <a:xfrm>
            <a:off x="7053263" y="5248275"/>
            <a:ext cx="337185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roots</a:t>
            </a:r>
            <a:r>
              <a:rPr lang="en-GB" altLang="en-US">
                <a:solidFill>
                  <a:schemeClr val="tx1"/>
                </a:solidFill>
              </a:rPr>
              <a:t> – suck up water and nutrients from the soil</a:t>
            </a:r>
          </a:p>
        </p:txBody>
      </p:sp>
      <p:sp>
        <p:nvSpPr>
          <p:cNvPr id="9226" name="Rectangle 11">
            <a:extLst>
              <a:ext uri="{FF2B5EF4-FFF2-40B4-BE49-F238E27FC236}">
                <a16:creationId xmlns:a16="http://schemas.microsoft.com/office/drawing/2014/main" id="{2BE43407-B605-A348-B914-A79B33BBF503}"/>
              </a:ext>
            </a:extLst>
          </p:cNvPr>
          <p:cNvSpPr>
            <a:spLocks noChangeArrowheads="1"/>
          </p:cNvSpPr>
          <p:nvPr/>
        </p:nvSpPr>
        <p:spPr bwMode="auto">
          <a:xfrm>
            <a:off x="2335214" y="2771776"/>
            <a:ext cx="28590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petal</a:t>
            </a:r>
            <a:r>
              <a:rPr lang="en-GB" altLang="en-US">
                <a:solidFill>
                  <a:schemeClr val="tx1"/>
                </a:solidFill>
              </a:rPr>
              <a:t> – attracts insects</a:t>
            </a:r>
          </a:p>
        </p:txBody>
      </p:sp>
      <p:sp>
        <p:nvSpPr>
          <p:cNvPr id="9228" name="Rectangle 13">
            <a:extLst>
              <a:ext uri="{FF2B5EF4-FFF2-40B4-BE49-F238E27FC236}">
                <a16:creationId xmlns:a16="http://schemas.microsoft.com/office/drawing/2014/main" id="{33E88210-81C0-844C-8E5A-E1F27DEB2DC4}"/>
              </a:ext>
            </a:extLst>
          </p:cNvPr>
          <p:cNvSpPr>
            <a:spLocks noChangeArrowheads="1"/>
          </p:cNvSpPr>
          <p:nvPr/>
        </p:nvSpPr>
        <p:spPr bwMode="auto">
          <a:xfrm>
            <a:off x="2468563" y="4633914"/>
            <a:ext cx="25257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leaves</a:t>
            </a:r>
            <a:r>
              <a:rPr lang="en-GB" altLang="en-US">
                <a:solidFill>
                  <a:schemeClr val="tx1"/>
                </a:solidFill>
              </a:rPr>
              <a:t> – turns sunlight into food for the plant</a:t>
            </a:r>
          </a:p>
        </p:txBody>
      </p:sp>
      <p:cxnSp>
        <p:nvCxnSpPr>
          <p:cNvPr id="24" name="Stem">
            <a:extLst>
              <a:ext uri="{FF2B5EF4-FFF2-40B4-BE49-F238E27FC236}">
                <a16:creationId xmlns:a16="http://schemas.microsoft.com/office/drawing/2014/main" id="{D9AD024D-DC94-1347-8452-1390CDDB81F1}"/>
              </a:ext>
            </a:extLst>
          </p:cNvPr>
          <p:cNvCxnSpPr/>
          <p:nvPr/>
        </p:nvCxnSpPr>
        <p:spPr>
          <a:xfrm flipH="1" flipV="1">
            <a:off x="5845175" y="3652838"/>
            <a:ext cx="604838" cy="608012"/>
          </a:xfrm>
          <a:prstGeom prst="line">
            <a:avLst/>
          </a:prstGeom>
          <a:ln w="19050" cap="flat" cmpd="sng" algn="ctr">
            <a:solidFill>
              <a:srgbClr val="0076B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6" name="Leaves">
            <a:extLst>
              <a:ext uri="{FF2B5EF4-FFF2-40B4-BE49-F238E27FC236}">
                <a16:creationId xmlns:a16="http://schemas.microsoft.com/office/drawing/2014/main" id="{B88092AC-43CE-024E-895E-7363B21D56EF}"/>
              </a:ext>
            </a:extLst>
          </p:cNvPr>
          <p:cNvCxnSpPr/>
          <p:nvPr/>
        </p:nvCxnSpPr>
        <p:spPr>
          <a:xfrm flipV="1">
            <a:off x="4897438" y="4799013"/>
            <a:ext cx="703262" cy="112712"/>
          </a:xfrm>
          <a:prstGeom prst="line">
            <a:avLst/>
          </a:prstGeom>
          <a:ln w="19050" cap="flat" cmpd="sng" algn="ctr">
            <a:solidFill>
              <a:srgbClr val="0076B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Roots">
            <a:extLst>
              <a:ext uri="{FF2B5EF4-FFF2-40B4-BE49-F238E27FC236}">
                <a16:creationId xmlns:a16="http://schemas.microsoft.com/office/drawing/2014/main" id="{EB12FA94-EDD7-1442-B65B-960145B1263A}"/>
              </a:ext>
            </a:extLst>
          </p:cNvPr>
          <p:cNvCxnSpPr/>
          <p:nvPr/>
        </p:nvCxnSpPr>
        <p:spPr>
          <a:xfrm flipH="1">
            <a:off x="6196013" y="5399088"/>
            <a:ext cx="798512" cy="6350"/>
          </a:xfrm>
          <a:prstGeom prst="line">
            <a:avLst/>
          </a:prstGeom>
          <a:ln w="19050" cap="flat" cmpd="sng" algn="ctr">
            <a:solidFill>
              <a:srgbClr val="0076B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1" name="Petal">
            <a:extLst>
              <a:ext uri="{FF2B5EF4-FFF2-40B4-BE49-F238E27FC236}">
                <a16:creationId xmlns:a16="http://schemas.microsoft.com/office/drawing/2014/main" id="{05A41D9D-2CAC-6C4E-BC85-BAB55F159E25}"/>
              </a:ext>
            </a:extLst>
          </p:cNvPr>
          <p:cNvCxnSpPr/>
          <p:nvPr/>
        </p:nvCxnSpPr>
        <p:spPr>
          <a:xfrm>
            <a:off x="4735513" y="2946400"/>
            <a:ext cx="323850" cy="0"/>
          </a:xfrm>
          <a:prstGeom prst="line">
            <a:avLst/>
          </a:prstGeom>
          <a:ln w="19050" cap="flat" cmpd="sng" algn="ctr">
            <a:solidFill>
              <a:srgbClr val="0076B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0" name="Rounded Rectangle 19">
            <a:extLst>
              <a:ext uri="{FF2B5EF4-FFF2-40B4-BE49-F238E27FC236}">
                <a16:creationId xmlns:a16="http://schemas.microsoft.com/office/drawing/2014/main" id="{ABE01325-478D-9347-88C9-DC0C64C2D21D}"/>
              </a:ext>
            </a:extLst>
          </p:cNvPr>
          <p:cNvSpPr/>
          <p:nvPr/>
        </p:nvSpPr>
        <p:spPr>
          <a:xfrm>
            <a:off x="2246314" y="1414463"/>
            <a:ext cx="7699375" cy="709612"/>
          </a:xfrm>
          <a:prstGeom prst="roundRect">
            <a:avLst>
              <a:gd name="adj" fmla="val 11500"/>
            </a:avLst>
          </a:prstGeom>
          <a:solidFill>
            <a:srgbClr val="DFC14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hangingPunct="1">
              <a:defRPr/>
            </a:pPr>
            <a:r>
              <a:rPr lang="en-GB" altLang="en-US" dirty="0"/>
              <a:t>Can you remember the parts of a plant and what each part does?</a:t>
            </a:r>
          </a:p>
        </p:txBody>
      </p:sp>
      <p:pic>
        <p:nvPicPr>
          <p:cNvPr id="3" name="Audio 2">
            <a:hlinkClick r:id="" action="ppaction://media"/>
            <a:extLst>
              <a:ext uri="{FF2B5EF4-FFF2-40B4-BE49-F238E27FC236}">
                <a16:creationId xmlns:a16="http://schemas.microsoft.com/office/drawing/2014/main" id="{7390A838-F401-B14E-9090-48FA7B1A88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792961038"/>
      </p:ext>
    </p:extLst>
  </p:cSld>
  <p:clrMapOvr>
    <a:masterClrMapping/>
  </p:clrMapOvr>
  <mc:AlternateContent xmlns:mc="http://schemas.openxmlformats.org/markup-compatibility/2006">
    <mc:Choice xmlns:p14="http://schemas.microsoft.com/office/powerpoint/2010/main" Requires="p14">
      <p:transition spd="slow" p14:dur="2000" advTm="27811"/>
    </mc:Choice>
    <mc:Fallback>
      <p:transition spd="slow" advTm="27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22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922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922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92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31"/>
                    </p:tgtEl>
                  </p:cond>
                </p:stCondLst>
                <p:endSync evt="end" delay="0">
                  <p:rtn val="all"/>
                </p:endSync>
                <p:childTnLst>
                  <p:par>
                    <p:cTn id="24" fill="hold" nodeType="clickPar">
                      <p:stCondLst>
                        <p:cond delay="0"/>
                      </p:stCondLst>
                      <p:childTnLst>
                        <p:par>
                          <p:cTn id="25" fill="hold" nodeType="withGroup">
                            <p:stCondLst>
                              <p:cond delay="0"/>
                            </p:stCondLst>
                            <p:childTnLst>
                              <p:par>
                                <p:cTn id="26" presetID="22" presetClass="entr" presetSubtype="2" fill="hold" grpId="0" nodeType="clickEffect">
                                  <p:stCondLst>
                                    <p:cond delay="0"/>
                                  </p:stCondLst>
                                  <p:childTnLst>
                                    <p:set>
                                      <p:cBhvr>
                                        <p:cTn id="27" dur="1" fill="hold">
                                          <p:stCondLst>
                                            <p:cond delay="0"/>
                                          </p:stCondLst>
                                        </p:cTn>
                                        <p:tgtEl>
                                          <p:spTgt spid="9226"/>
                                        </p:tgtEl>
                                        <p:attrNameLst>
                                          <p:attrName>style.visibility</p:attrName>
                                        </p:attrNameLst>
                                      </p:cBhvr>
                                      <p:to>
                                        <p:strVal val="visible"/>
                                      </p:to>
                                    </p:set>
                                    <p:animEffect transition="in" filter="wipe(right)">
                                      <p:cBhvr>
                                        <p:cTn id="28" dur="500"/>
                                        <p:tgtEl>
                                          <p:spTgt spid="9226"/>
                                        </p:tgtEl>
                                      </p:cBhvr>
                                    </p:animEffect>
                                  </p:childTnLst>
                                </p:cTn>
                              </p:par>
                            </p:childTnLst>
                          </p:cTn>
                        </p:par>
                      </p:childTnLst>
                    </p:cTn>
                  </p:par>
                </p:childTnLst>
              </p:cTn>
              <p:nextCondLst>
                <p:cond evt="onClick" delay="0">
                  <p:tgtEl>
                    <p:spTgt spid="31"/>
                  </p:tgtEl>
                </p:cond>
              </p:nextCondLst>
            </p:seq>
            <p:seq concurrent="1" nextAc="seek">
              <p:cTn id="29" restart="whenNotActive" fill="hold" evtFilter="cancelBubble" nodeType="interactiveSeq">
                <p:stCondLst>
                  <p:cond evt="onClick" delay="0">
                    <p:tgtEl>
                      <p:spTgt spid="26"/>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9228"/>
                                        </p:tgtEl>
                                        <p:attrNameLst>
                                          <p:attrName>style.visibility</p:attrName>
                                        </p:attrNameLst>
                                      </p:cBhvr>
                                      <p:to>
                                        <p:strVal val="visible"/>
                                      </p:to>
                                    </p:set>
                                    <p:animEffect transition="in" filter="wipe(right)">
                                      <p:cBhvr>
                                        <p:cTn id="34" dur="500"/>
                                        <p:tgtEl>
                                          <p:spTgt spid="9228"/>
                                        </p:tgtEl>
                                      </p:cBhvr>
                                    </p:animEffect>
                                  </p:childTnLst>
                                </p:cTn>
                              </p:par>
                            </p:childTnLst>
                          </p:cTn>
                        </p:par>
                      </p:childTnLst>
                    </p:cTn>
                  </p:par>
                </p:childTnLst>
              </p:cTn>
              <p:nextCondLst>
                <p:cond evt="onClick" delay="0">
                  <p:tgtEl>
                    <p:spTgt spid="26"/>
                  </p:tgtEl>
                </p:cond>
              </p:nextCondLst>
            </p:seq>
            <p:seq concurrent="1" nextAc="seek">
              <p:cTn id="35" restart="whenNotActive" fill="hold" evtFilter="cancelBubble" nodeType="interactiveSeq">
                <p:stCondLst>
                  <p:cond evt="onClick" delay="0">
                    <p:tgtEl>
                      <p:spTgt spid="24"/>
                    </p:tgtEl>
                  </p:cond>
                </p:stCondLst>
                <p:endSync evt="end" delay="0">
                  <p:rtn val="all"/>
                </p:endSync>
                <p:childTnLst>
                  <p:par>
                    <p:cTn id="36" fill="hold" nodeType="clickPar">
                      <p:stCondLst>
                        <p:cond delay="0"/>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9224"/>
                                        </p:tgtEl>
                                        <p:attrNameLst>
                                          <p:attrName>style.visibility</p:attrName>
                                        </p:attrNameLst>
                                      </p:cBhvr>
                                      <p:to>
                                        <p:strVal val="visible"/>
                                      </p:to>
                                    </p:set>
                                    <p:animEffect transition="in" filter="wipe(left)">
                                      <p:cBhvr>
                                        <p:cTn id="40" dur="500"/>
                                        <p:tgtEl>
                                          <p:spTgt spid="9224"/>
                                        </p:tgtEl>
                                      </p:cBhvr>
                                    </p:animEffect>
                                  </p:childTnLst>
                                </p:cTn>
                              </p:par>
                            </p:childTnLst>
                          </p:cTn>
                        </p:par>
                      </p:childTnLst>
                    </p:cTn>
                  </p:par>
                </p:childTnLst>
              </p:cTn>
              <p:nextCondLst>
                <p:cond evt="onClick" delay="0">
                  <p:tgtEl>
                    <p:spTgt spid="24"/>
                  </p:tgtEl>
                </p:cond>
              </p:nextCondLst>
            </p:seq>
            <p:seq concurrent="1" nextAc="seek">
              <p:cTn id="41" restart="whenNotActive" fill="hold" evtFilter="cancelBubble" nodeType="interactiveSeq">
                <p:stCondLst>
                  <p:cond evt="onClick" delay="0">
                    <p:tgtEl>
                      <p:spTgt spid="29"/>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225"/>
                                        </p:tgtEl>
                                        <p:attrNameLst>
                                          <p:attrName>style.visibility</p:attrName>
                                        </p:attrNameLst>
                                      </p:cBhvr>
                                      <p:to>
                                        <p:strVal val="visible"/>
                                      </p:to>
                                    </p:set>
                                    <p:animEffect transition="in" filter="wipe(left)">
                                      <p:cBhvr>
                                        <p:cTn id="46" dur="500"/>
                                        <p:tgtEl>
                                          <p:spTgt spid="9225"/>
                                        </p:tgtEl>
                                      </p:cBhvr>
                                    </p:animEffect>
                                  </p:childTnLst>
                                </p:cTn>
                              </p:par>
                            </p:childTnLst>
                          </p:cTn>
                        </p:par>
                      </p:childTnLst>
                    </p:cTn>
                  </p:par>
                </p:childTnLst>
              </p:cTn>
              <p:nextCondLst>
                <p:cond evt="onClick" delay="0">
                  <p:tgtEl>
                    <p:spTgt spid="29"/>
                  </p:tgtEl>
                </p:cond>
              </p:nextCondLst>
            </p:seq>
            <p:audio isNarration="1">
              <p:cMediaNode vol="80000" showWhenStopped="0">
                <p:cTn id="47" fill="hold" display="0">
                  <p:stCondLst>
                    <p:cond delay="indefinite"/>
                  </p:stCondLst>
                  <p:endCondLst>
                    <p:cond evt="onStopAudio" delay="0">
                      <p:tgtEl>
                        <p:sldTgt/>
                      </p:tgtEl>
                    </p:cond>
                  </p:endCondLst>
                </p:cTn>
                <p:tgtEl>
                  <p:spTgt spid="3"/>
                </p:tgtEl>
              </p:cMediaNode>
            </p:audio>
          </p:childTnLst>
        </p:cTn>
      </p:par>
    </p:tnLst>
    <p:bldLst>
      <p:bldP spid="9224" grpId="0"/>
      <p:bldP spid="9224" grpId="1"/>
      <p:bldP spid="9225" grpId="0"/>
      <p:bldP spid="9225" grpId="1"/>
      <p:bldP spid="9226" grpId="0"/>
      <p:bldP spid="9226" grpId="1"/>
      <p:bldP spid="9228" grpId="0"/>
      <p:bldP spid="922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itle 20">
            <a:extLst>
              <a:ext uri="{FF2B5EF4-FFF2-40B4-BE49-F238E27FC236}">
                <a16:creationId xmlns:a16="http://schemas.microsoft.com/office/drawing/2014/main" id="{9206802D-4D0E-774D-A526-DA61D8C3699B}"/>
              </a:ext>
            </a:extLst>
          </p:cNvPr>
          <p:cNvSpPr>
            <a:spLocks noGrp="1"/>
          </p:cNvSpPr>
          <p:nvPr>
            <p:ph type="title"/>
          </p:nvPr>
        </p:nvSpPr>
        <p:spPr>
          <a:xfrm>
            <a:off x="1981201" y="479426"/>
            <a:ext cx="8220075" cy="993775"/>
          </a:xfrm>
        </p:spPr>
        <p:txBody>
          <a:bodyPr/>
          <a:lstStyle/>
          <a:p>
            <a:pPr eaLnBrk="1" hangingPunct="1"/>
            <a:r>
              <a:rPr lang="en-GB" altLang="en-US" sz="3600"/>
              <a:t>Is It Healthy?</a:t>
            </a:r>
          </a:p>
        </p:txBody>
      </p:sp>
      <p:sp>
        <p:nvSpPr>
          <p:cNvPr id="11266" name="Rectangle 4">
            <a:extLst>
              <a:ext uri="{FF2B5EF4-FFF2-40B4-BE49-F238E27FC236}">
                <a16:creationId xmlns:a16="http://schemas.microsoft.com/office/drawing/2014/main" id="{6A92BC4E-502B-4349-8F52-70987178DF8D}"/>
              </a:ext>
            </a:extLst>
          </p:cNvPr>
          <p:cNvSpPr>
            <a:spLocks noChangeArrowheads="1"/>
          </p:cNvSpPr>
          <p:nvPr/>
        </p:nvSpPr>
        <p:spPr bwMode="auto">
          <a:xfrm>
            <a:off x="5811839" y="2798764"/>
            <a:ext cx="3824287"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dirty="0">
                <a:solidFill>
                  <a:schemeClr val="tx1"/>
                </a:solidFill>
              </a:rPr>
              <a:t>Look at the picture of this plant.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Does it look healthy?</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Why do you think that?</a:t>
            </a:r>
          </a:p>
          <a:p>
            <a:pPr eaLnBrk="1" hangingPunct="1">
              <a:lnSpc>
                <a:spcPct val="100000"/>
              </a:lnSpc>
              <a:spcBef>
                <a:spcPct val="0"/>
              </a:spcBef>
              <a:buFontTx/>
              <a:buNone/>
            </a:pPr>
            <a:endParaRPr lang="en-GB" altLang="en-US" dirty="0">
              <a:solidFill>
                <a:schemeClr val="tx1"/>
              </a:solidFill>
            </a:endParaRPr>
          </a:p>
        </p:txBody>
      </p:sp>
      <p:pic>
        <p:nvPicPr>
          <p:cNvPr id="10244" name="Picture 2" descr="Roses, Dry, Dead, Old, Flower, Nature, Dried, Plant">
            <a:extLst>
              <a:ext uri="{FF2B5EF4-FFF2-40B4-BE49-F238E27FC236}">
                <a16:creationId xmlns:a16="http://schemas.microsoft.com/office/drawing/2014/main" id="{42FD8DED-5A47-9640-8ED9-D41008E2276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632076" y="1751014"/>
            <a:ext cx="2690813" cy="4035425"/>
          </a:xfrm>
          <a:prstGeom prst="roundRect">
            <a:avLst>
              <a:gd name="adj" fmla="val 7002"/>
            </a:avLst>
          </a:prstGeom>
          <a:noFill/>
          <a:ln>
            <a:noFill/>
          </a:ln>
        </p:spPr>
      </p:pic>
      <p:pic>
        <p:nvPicPr>
          <p:cNvPr id="2" name="Audio 1">
            <a:hlinkClick r:id="" action="ppaction://media"/>
            <a:extLst>
              <a:ext uri="{FF2B5EF4-FFF2-40B4-BE49-F238E27FC236}">
                <a16:creationId xmlns:a16="http://schemas.microsoft.com/office/drawing/2014/main" id="{41A55FD9-2D0C-324E-9051-B6287BC63B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69317952"/>
      </p:ext>
    </p:extLst>
  </p:cSld>
  <p:clrMapOvr>
    <a:masterClrMapping/>
  </p:clrMapOvr>
  <mc:AlternateContent xmlns:mc="http://schemas.openxmlformats.org/markup-compatibility/2006">
    <mc:Choice xmlns:p14="http://schemas.microsoft.com/office/powerpoint/2010/main" Requires="p14">
      <p:transition spd="slow" p14:dur="2000" advTm="19692"/>
    </mc:Choice>
    <mc:Fallback>
      <p:transition spd="slow" advTm="196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ounded Rectangle 20">
            <a:extLst>
              <a:ext uri="{FF2B5EF4-FFF2-40B4-BE49-F238E27FC236}">
                <a16:creationId xmlns:a16="http://schemas.microsoft.com/office/drawing/2014/main" id="{0730D655-3CF3-0146-A7EC-B4CF9AF81072}"/>
              </a:ext>
            </a:extLst>
          </p:cNvPr>
          <p:cNvSpPr/>
          <p:nvPr/>
        </p:nvSpPr>
        <p:spPr>
          <a:xfrm>
            <a:off x="1971676" y="296863"/>
            <a:ext cx="8228013" cy="622776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3075" name="TextBox 9">
            <a:extLst>
              <a:ext uri="{FF2B5EF4-FFF2-40B4-BE49-F238E27FC236}">
                <a16:creationId xmlns:a16="http://schemas.microsoft.com/office/drawing/2014/main" id="{58462A71-9273-FD4C-9A17-3ADCC76C870D}"/>
              </a:ext>
            </a:extLst>
          </p:cNvPr>
          <p:cNvSpPr txBox="1">
            <a:spLocks noChangeArrowheads="1"/>
          </p:cNvSpPr>
          <p:nvPr/>
        </p:nvSpPr>
        <p:spPr bwMode="auto">
          <a:xfrm>
            <a:off x="4008438" y="860425"/>
            <a:ext cx="65516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3600" b="1">
                <a:solidFill>
                  <a:srgbClr val="333300"/>
                </a:solidFill>
                <a:latin typeface="Stick&amp;BallRegular" pitchFamily="2" charset="0"/>
              </a:rPr>
              <a:t>What a Plant Needs:</a:t>
            </a:r>
          </a:p>
          <a:p>
            <a:pPr>
              <a:spcBef>
                <a:spcPct val="0"/>
              </a:spcBef>
              <a:buFontTx/>
              <a:buNone/>
            </a:pPr>
            <a:endParaRPr lang="en-GB" altLang="en-US" sz="1800" b="1">
              <a:solidFill>
                <a:srgbClr val="333300"/>
              </a:solidFill>
              <a:latin typeface="Stick&amp;BallRegular" pitchFamily="2" charset="0"/>
            </a:endParaRPr>
          </a:p>
          <a:p>
            <a:pPr>
              <a:spcBef>
                <a:spcPct val="0"/>
              </a:spcBef>
              <a:buFontTx/>
              <a:buNone/>
            </a:pPr>
            <a:endParaRPr lang="en-GB" altLang="en-US" sz="1800" b="1">
              <a:solidFill>
                <a:srgbClr val="333300"/>
              </a:solidFill>
              <a:latin typeface="Stick&amp;BallRegular" pitchFamily="2" charset="0"/>
            </a:endParaRPr>
          </a:p>
        </p:txBody>
      </p:sp>
      <p:sp>
        <p:nvSpPr>
          <p:cNvPr id="12" name="TextBox 11">
            <a:extLst>
              <a:ext uri="{FF2B5EF4-FFF2-40B4-BE49-F238E27FC236}">
                <a16:creationId xmlns:a16="http://schemas.microsoft.com/office/drawing/2014/main" id="{CAD49206-C355-9B47-90B1-939C4F5109B3}"/>
              </a:ext>
            </a:extLst>
          </p:cNvPr>
          <p:cNvSpPr txBox="1"/>
          <p:nvPr/>
        </p:nvSpPr>
        <p:spPr>
          <a:xfrm>
            <a:off x="2449514" y="1849438"/>
            <a:ext cx="7272337" cy="3846512"/>
          </a:xfrm>
          <a:prstGeom prst="rect">
            <a:avLst/>
          </a:prstGeom>
          <a:noFill/>
          <a:ln>
            <a:noFill/>
          </a:ln>
        </p:spPr>
        <p:txBody>
          <a:bodyPr>
            <a:spAutoFit/>
          </a:bodyPr>
          <a:lstStyle/>
          <a:p>
            <a:pPr algn="ctr">
              <a:defRPr/>
            </a:pPr>
            <a:r>
              <a:rPr lang="en-GB" sz="3200" dirty="0">
                <a:latin typeface="Stick&amp;BallRegular" pitchFamily="2" charset="0"/>
              </a:rPr>
              <a:t>Air</a:t>
            </a:r>
          </a:p>
          <a:p>
            <a:pPr algn="ctr">
              <a:defRPr/>
            </a:pPr>
            <a:r>
              <a:rPr lang="en-GB" sz="3200" dirty="0">
                <a:latin typeface="Stick&amp;BallRegular" pitchFamily="2" charset="0"/>
              </a:rPr>
              <a:t>Light</a:t>
            </a:r>
          </a:p>
          <a:p>
            <a:pPr algn="ctr">
              <a:defRPr/>
            </a:pPr>
            <a:r>
              <a:rPr lang="en-GB" sz="3200" dirty="0">
                <a:latin typeface="Stick&amp;BallRegular" pitchFamily="2" charset="0"/>
              </a:rPr>
              <a:t>Water</a:t>
            </a:r>
          </a:p>
          <a:p>
            <a:pPr algn="ctr">
              <a:defRPr/>
            </a:pPr>
            <a:r>
              <a:rPr lang="en-GB" sz="3200" dirty="0">
                <a:latin typeface="Stick&amp;BallRegular" pitchFamily="2" charset="0"/>
              </a:rPr>
              <a:t>Nutrients</a:t>
            </a:r>
          </a:p>
          <a:p>
            <a:pPr algn="ctr">
              <a:defRPr/>
            </a:pPr>
            <a:r>
              <a:rPr lang="en-GB" sz="3200" dirty="0">
                <a:latin typeface="Stick&amp;BallRegular" pitchFamily="2" charset="0"/>
              </a:rPr>
              <a:t>Warmth </a:t>
            </a:r>
          </a:p>
          <a:p>
            <a:pPr algn="ctr">
              <a:defRPr/>
            </a:pPr>
            <a:endParaRPr lang="en-GB" sz="2400" dirty="0">
              <a:latin typeface="Stick&amp;BallRegular" pitchFamily="2" charset="0"/>
            </a:endParaRPr>
          </a:p>
          <a:p>
            <a:pPr marL="342900" indent="-342900" algn="ctr">
              <a:buFont typeface="Arial" panose="020B0604020202020204" pitchFamily="34" charset="0"/>
              <a:buChar char="•"/>
              <a:defRPr/>
            </a:pPr>
            <a:endParaRPr lang="en-GB" sz="2400" dirty="0">
              <a:latin typeface="Stick&amp;BallRegular" pitchFamily="2" charset="0"/>
            </a:endParaRPr>
          </a:p>
          <a:p>
            <a:pPr algn="ctr">
              <a:defRPr/>
            </a:pPr>
            <a:endParaRPr lang="en-GB" dirty="0">
              <a:latin typeface="Stick&amp;BallRegular" pitchFamily="2" charset="0"/>
            </a:endParaRPr>
          </a:p>
          <a:p>
            <a:pPr algn="ctr">
              <a:defRPr/>
            </a:pPr>
            <a:endParaRPr lang="en-GB" dirty="0">
              <a:latin typeface="Stick&amp;BallRegular" pitchFamily="2" charset="0"/>
            </a:endParaRPr>
          </a:p>
        </p:txBody>
      </p:sp>
      <p:pic>
        <p:nvPicPr>
          <p:cNvPr id="3077" name="Picture 3">
            <a:extLst>
              <a:ext uri="{FF2B5EF4-FFF2-40B4-BE49-F238E27FC236}">
                <a16:creationId xmlns:a16="http://schemas.microsoft.com/office/drawing/2014/main" id="{63872673-C8BA-D747-AD28-FC8F50CFBFF0}"/>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391401" y="1752601"/>
            <a:ext cx="2155825" cy="211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5">
            <a:extLst>
              <a:ext uri="{FF2B5EF4-FFF2-40B4-BE49-F238E27FC236}">
                <a16:creationId xmlns:a16="http://schemas.microsoft.com/office/drawing/2014/main" id="{C846A2F3-446A-BC48-919A-4BB525BEC35D}"/>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328864" y="2060575"/>
            <a:ext cx="2592387"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6">
            <a:extLst>
              <a:ext uri="{FF2B5EF4-FFF2-40B4-BE49-F238E27FC236}">
                <a16:creationId xmlns:a16="http://schemas.microsoft.com/office/drawing/2014/main" id="{6521E636-45FD-7D41-A06F-ABD2F393171F}"/>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40239" y="4365626"/>
            <a:ext cx="3760787" cy="19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2">
            <a:extLst>
              <a:ext uri="{FF2B5EF4-FFF2-40B4-BE49-F238E27FC236}">
                <a16:creationId xmlns:a16="http://schemas.microsoft.com/office/drawing/2014/main" id="{28CAE3DC-01F6-D24C-B0DC-A03FB5FF88C9}"/>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1524000" y="6742113"/>
            <a:ext cx="458788" cy="8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6B176943-4480-6340-BC99-9078E0A4A25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247521"/>
      </p:ext>
    </p:extLst>
  </p:cSld>
  <p:clrMapOvr>
    <a:masterClrMapping/>
  </p:clrMapOvr>
  <mc:AlternateContent xmlns:mc="http://schemas.openxmlformats.org/markup-compatibility/2006">
    <mc:Choice xmlns:p14="http://schemas.microsoft.com/office/powerpoint/2010/main" Requires="p14">
      <p:transition spd="slow" p14:dur="2000" advTm="30445"/>
    </mc:Choice>
    <mc:Fallback>
      <p:transition spd="slow" advTm="304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a:extLst>
              <a:ext uri="{FF2B5EF4-FFF2-40B4-BE49-F238E27FC236}">
                <a16:creationId xmlns:a16="http://schemas.microsoft.com/office/drawing/2014/main" id="{CFFE314A-3C3B-CF46-AE65-D046F5C64D42}"/>
              </a:ext>
            </a:extLst>
          </p:cNvPr>
          <p:cNvSpPr/>
          <p:nvPr/>
        </p:nvSpPr>
        <p:spPr>
          <a:xfrm>
            <a:off x="2357439" y="1473200"/>
            <a:ext cx="3336925" cy="4656138"/>
          </a:xfrm>
          <a:prstGeom prst="roundRect">
            <a:avLst>
              <a:gd name="adj" fmla="val 8735"/>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b="1" dirty="0"/>
              <a:t>Plants need water for</a:t>
            </a:r>
            <a:br>
              <a:rPr lang="en-GB" b="1" dirty="0"/>
            </a:br>
            <a:r>
              <a:rPr lang="en-GB" b="1" dirty="0"/>
              <a:t>many reasons…</a:t>
            </a:r>
          </a:p>
          <a:p>
            <a:pPr>
              <a:defRPr/>
            </a:pPr>
            <a:endParaRPr lang="en-GB" dirty="0">
              <a:latin typeface="Twinkl SemiBold" pitchFamily="2" charset="0"/>
            </a:endParaRPr>
          </a:p>
          <a:p>
            <a:pPr marL="285750" indent="-285750">
              <a:buFont typeface="Arial" panose="020B0604020202020204" pitchFamily="34" charset="0"/>
              <a:buChar char="•"/>
              <a:defRPr/>
            </a:pPr>
            <a:r>
              <a:rPr lang="en-GB" dirty="0"/>
              <a:t>When you first plant a seed, water is needed to help turn the seed into the start of a plant.</a:t>
            </a:r>
          </a:p>
          <a:p>
            <a:pPr marL="285750" indent="-285750">
              <a:buFont typeface="Arial" panose="020B0604020202020204" pitchFamily="34" charset="0"/>
              <a:buChar char="•"/>
              <a:defRPr/>
            </a:pPr>
            <a:r>
              <a:rPr lang="en-GB" dirty="0"/>
              <a:t>Plants need water to suck up nutrients from the soil. Nutrients are the good things in soil which will help a plant grow and be healthy.</a:t>
            </a:r>
          </a:p>
          <a:p>
            <a:pPr marL="285750" indent="-285750">
              <a:buFont typeface="Arial" panose="020B0604020202020204" pitchFamily="34" charset="0"/>
              <a:buChar char="•"/>
              <a:defRPr/>
            </a:pPr>
            <a:r>
              <a:rPr lang="en-GB" dirty="0"/>
              <a:t>The leaves of a plant need water to help it turn sunlight in to food.</a:t>
            </a:r>
          </a:p>
        </p:txBody>
      </p:sp>
      <p:pic>
        <p:nvPicPr>
          <p:cNvPr id="13314" name="Picture 7">
            <a:extLst>
              <a:ext uri="{FF2B5EF4-FFF2-40B4-BE49-F238E27FC236}">
                <a16:creationId xmlns:a16="http://schemas.microsoft.com/office/drawing/2014/main" id="{0EF6C6F9-3812-FB45-A186-33F32DD63A1F}"/>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75325" y="4167188"/>
            <a:ext cx="2279650" cy="196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20">
            <a:extLst>
              <a:ext uri="{FF2B5EF4-FFF2-40B4-BE49-F238E27FC236}">
                <a16:creationId xmlns:a16="http://schemas.microsoft.com/office/drawing/2014/main" id="{1435E750-5244-CE4F-8984-5911D3B7D50C}"/>
              </a:ext>
            </a:extLst>
          </p:cNvPr>
          <p:cNvSpPr>
            <a:spLocks noGrp="1"/>
          </p:cNvSpPr>
          <p:nvPr>
            <p:ph type="title"/>
          </p:nvPr>
        </p:nvSpPr>
        <p:spPr>
          <a:xfrm>
            <a:off x="1981201" y="479426"/>
            <a:ext cx="8220075" cy="993775"/>
          </a:xfrm>
        </p:spPr>
        <p:txBody>
          <a:bodyPr/>
          <a:lstStyle/>
          <a:p>
            <a:pPr eaLnBrk="1" hangingPunct="1"/>
            <a:r>
              <a:rPr lang="en-GB" altLang="en-US" sz="3600"/>
              <a:t>Water</a:t>
            </a:r>
          </a:p>
        </p:txBody>
      </p:sp>
      <p:grpSp>
        <p:nvGrpSpPr>
          <p:cNvPr id="13316" name="Group 10">
            <a:extLst>
              <a:ext uri="{FF2B5EF4-FFF2-40B4-BE49-F238E27FC236}">
                <a16:creationId xmlns:a16="http://schemas.microsoft.com/office/drawing/2014/main" id="{600A7BBD-C655-D246-BC1F-586EBF09B282}"/>
              </a:ext>
            </a:extLst>
          </p:cNvPr>
          <p:cNvGrpSpPr>
            <a:grpSpLocks/>
          </p:cNvGrpSpPr>
          <p:nvPr/>
        </p:nvGrpSpPr>
        <p:grpSpPr bwMode="auto">
          <a:xfrm>
            <a:off x="5838826" y="1473200"/>
            <a:ext cx="2708275" cy="1625600"/>
            <a:chOff x="1939645" y="1484711"/>
            <a:chExt cx="3272499" cy="1294775"/>
          </a:xfrm>
        </p:grpSpPr>
        <p:sp>
          <p:nvSpPr>
            <p:cNvPr id="9" name="Rounded Rectangular Callout 8">
              <a:extLst>
                <a:ext uri="{FF2B5EF4-FFF2-40B4-BE49-F238E27FC236}">
                  <a16:creationId xmlns:a16="http://schemas.microsoft.com/office/drawing/2014/main" id="{B6E10314-4D4A-C14C-B873-6D7C328BD122}"/>
                </a:ext>
              </a:extLst>
            </p:cNvPr>
            <p:cNvSpPr/>
            <p:nvPr/>
          </p:nvSpPr>
          <p:spPr>
            <a:xfrm>
              <a:off x="1939645" y="1484711"/>
              <a:ext cx="3272499" cy="1294775"/>
            </a:xfrm>
            <a:prstGeom prst="wedgeRoundRectCallout">
              <a:avLst>
                <a:gd name="adj1" fmla="val 58509"/>
                <a:gd name="adj2" fmla="val 2562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3319" name="Rectangle 4">
              <a:extLst>
                <a:ext uri="{FF2B5EF4-FFF2-40B4-BE49-F238E27FC236}">
                  <a16:creationId xmlns:a16="http://schemas.microsoft.com/office/drawing/2014/main" id="{3EB7DB6D-FEC3-E341-BC43-6470B842DFFD}"/>
                </a:ext>
              </a:extLst>
            </p:cNvPr>
            <p:cNvSpPr>
              <a:spLocks noChangeArrowheads="1"/>
            </p:cNvSpPr>
            <p:nvPr/>
          </p:nvSpPr>
          <p:spPr bwMode="auto">
            <a:xfrm>
              <a:off x="2093665" y="1634242"/>
              <a:ext cx="2964459" cy="83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1700">
                  <a:solidFill>
                    <a:schemeClr val="tx1"/>
                  </a:solidFill>
                </a:rPr>
                <a:t>Children should try to drink around five glasses of water a day. Plants need water to grow and be healthy too!’</a:t>
              </a:r>
            </a:p>
          </p:txBody>
        </p:sp>
      </p:grpSp>
      <p:pic>
        <p:nvPicPr>
          <p:cNvPr id="13317" name="Picture 9">
            <a:extLst>
              <a:ext uri="{FF2B5EF4-FFF2-40B4-BE49-F238E27FC236}">
                <a16:creationId xmlns:a16="http://schemas.microsoft.com/office/drawing/2014/main" id="{F3CD1D94-C7F1-4848-A670-C4FB13B7FA30}"/>
              </a:ext>
            </a:extLst>
          </p:cNvPr>
          <p:cNvPicPr>
            <a:picLocks noChangeAspect="1"/>
          </p:cNvPicPr>
          <p:nvPr/>
        </p:nvPicPr>
        <p:blipFill>
          <a:blip r:embed="rId5" cstate="email">
            <a:extLst>
              <a:ext uri="{28A0092B-C50C-407E-A947-70E740481C1C}">
                <a14:useLocalDpi xmlns:a14="http://schemas.microsoft.com/office/drawing/2010/main"/>
              </a:ext>
            </a:extLst>
          </a:blip>
          <a:srcRect b="-4607"/>
          <a:stretch>
            <a:fillRect/>
          </a:stretch>
        </p:blipFill>
        <p:spPr bwMode="auto">
          <a:xfrm>
            <a:off x="7010400" y="1908176"/>
            <a:ext cx="3074988" cy="402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0E3E4727-BAC3-4C4D-B235-E0D44E73907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8291946"/>
      </p:ext>
    </p:extLst>
  </p:cSld>
  <p:clrMapOvr>
    <a:masterClrMapping/>
  </p:clrMapOvr>
  <mc:AlternateContent xmlns:mc="http://schemas.openxmlformats.org/markup-compatibility/2006">
    <mc:Choice xmlns:p14="http://schemas.microsoft.com/office/powerpoint/2010/main" Requires="p14">
      <p:transition spd="slow" p14:dur="2000" advTm="33911"/>
    </mc:Choice>
    <mc:Fallback>
      <p:transition spd="slow" advTm="33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22">
            <a:extLst>
              <a:ext uri="{FF2B5EF4-FFF2-40B4-BE49-F238E27FC236}">
                <a16:creationId xmlns:a16="http://schemas.microsoft.com/office/drawing/2014/main" id="{DB8667CD-0F28-174E-A8F2-54EDB77434E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1998664" y="5540376"/>
            <a:ext cx="8220075"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8" name="Picture 21">
            <a:extLst>
              <a:ext uri="{FF2B5EF4-FFF2-40B4-BE49-F238E27FC236}">
                <a16:creationId xmlns:a16="http://schemas.microsoft.com/office/drawing/2014/main" id="{9CA8850E-C7C5-EF40-87C2-2D1A2EAE53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98664" y="3690939"/>
            <a:ext cx="8220075"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le 20">
            <a:extLst>
              <a:ext uri="{FF2B5EF4-FFF2-40B4-BE49-F238E27FC236}">
                <a16:creationId xmlns:a16="http://schemas.microsoft.com/office/drawing/2014/main" id="{9D622F84-3CD3-014D-BFD2-105C6D8A8415}"/>
              </a:ext>
            </a:extLst>
          </p:cNvPr>
          <p:cNvSpPr>
            <a:spLocks noGrp="1"/>
          </p:cNvSpPr>
          <p:nvPr>
            <p:ph type="title"/>
          </p:nvPr>
        </p:nvSpPr>
        <p:spPr>
          <a:xfrm>
            <a:off x="1998664" y="479426"/>
            <a:ext cx="8220075" cy="993775"/>
          </a:xfrm>
        </p:spPr>
        <p:txBody>
          <a:bodyPr/>
          <a:lstStyle/>
          <a:p>
            <a:pPr eaLnBrk="1" hangingPunct="1"/>
            <a:r>
              <a:rPr lang="en-GB" altLang="en-US" sz="3600"/>
              <a:t>How Much Water?</a:t>
            </a:r>
          </a:p>
        </p:txBody>
      </p:sp>
      <p:sp>
        <p:nvSpPr>
          <p:cNvPr id="19" name="Rounded Rectangle 18">
            <a:extLst>
              <a:ext uri="{FF2B5EF4-FFF2-40B4-BE49-F238E27FC236}">
                <a16:creationId xmlns:a16="http://schemas.microsoft.com/office/drawing/2014/main" id="{31979F9C-D25D-5343-8738-876460E2FF39}"/>
              </a:ext>
            </a:extLst>
          </p:cNvPr>
          <p:cNvSpPr/>
          <p:nvPr/>
        </p:nvSpPr>
        <p:spPr>
          <a:xfrm>
            <a:off x="6108701" y="1563688"/>
            <a:ext cx="3851275" cy="1924050"/>
          </a:xfrm>
          <a:prstGeom prst="roundRect">
            <a:avLst>
              <a:gd name="adj" fmla="val 11500"/>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a:defRPr/>
            </a:pPr>
            <a:r>
              <a:rPr lang="en-GB" dirty="0"/>
              <a:t>Although plants need water, it is important that they get the right amount of water. If plants don’t have enough water, they will die. However, they can also die if they have too much water.</a:t>
            </a:r>
          </a:p>
        </p:txBody>
      </p:sp>
      <p:sp>
        <p:nvSpPr>
          <p:cNvPr id="14" name="Rounded Rectangular Callout 13">
            <a:extLst>
              <a:ext uri="{FF2B5EF4-FFF2-40B4-BE49-F238E27FC236}">
                <a16:creationId xmlns:a16="http://schemas.microsoft.com/office/drawing/2014/main" id="{EFF5308D-2AAE-8548-AB60-9CE4A53754FE}"/>
              </a:ext>
            </a:extLst>
          </p:cNvPr>
          <p:cNvSpPr/>
          <p:nvPr/>
        </p:nvSpPr>
        <p:spPr>
          <a:xfrm>
            <a:off x="3659189" y="1563688"/>
            <a:ext cx="2027237" cy="1168400"/>
          </a:xfrm>
          <a:prstGeom prst="wedgeRoundRectCallout">
            <a:avLst>
              <a:gd name="adj1" fmla="val -56296"/>
              <a:gd name="adj2" fmla="val 3799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a:solidFill>
                  <a:schemeClr val="tx1"/>
                </a:solidFill>
              </a:rPr>
              <a:t>How do we know what the right amount of water is?</a:t>
            </a:r>
          </a:p>
        </p:txBody>
      </p:sp>
      <p:pic>
        <p:nvPicPr>
          <p:cNvPr id="14342" name="Picture 11">
            <a:extLst>
              <a:ext uri="{FF2B5EF4-FFF2-40B4-BE49-F238E27FC236}">
                <a16:creationId xmlns:a16="http://schemas.microsoft.com/office/drawing/2014/main" id="{3994B891-FE96-094F-8A96-54CEE2573612}"/>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93925" y="1965326"/>
            <a:ext cx="1574800"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4">
            <a:extLst>
              <a:ext uri="{FF2B5EF4-FFF2-40B4-BE49-F238E27FC236}">
                <a16:creationId xmlns:a16="http://schemas.microsoft.com/office/drawing/2014/main" id="{A508462F-7146-8143-9294-2C252731CB07}"/>
              </a:ext>
            </a:extLst>
          </p:cNvPr>
          <p:cNvPicPr>
            <a:picLocks noChangeAspect="1"/>
          </p:cNvPicPr>
          <p:nvPr/>
        </p:nvPicPr>
        <p:blipFill>
          <a:blip r:embed="rId7" cstate="email">
            <a:extLst>
              <a:ext uri="{28A0092B-C50C-407E-A947-70E740481C1C}">
                <a14:useLocalDpi xmlns:a14="http://schemas.microsoft.com/office/drawing/2010/main"/>
              </a:ext>
            </a:extLst>
          </a:blip>
          <a:srcRect b="-1019"/>
          <a:stretch>
            <a:fillRect/>
          </a:stretch>
        </p:blipFill>
        <p:spPr bwMode="auto">
          <a:xfrm>
            <a:off x="5402263" y="3690939"/>
            <a:ext cx="3122612"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6">
            <a:extLst>
              <a:ext uri="{FF2B5EF4-FFF2-40B4-BE49-F238E27FC236}">
                <a16:creationId xmlns:a16="http://schemas.microsoft.com/office/drawing/2014/main" id="{82F0FC27-9A5D-5E4C-BA4B-727DA845C52B}"/>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3633789" y="4660901"/>
            <a:ext cx="1768475" cy="160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DE0AA8FE-D158-DD49-B2A9-7D3524A3523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20326315"/>
      </p:ext>
    </p:extLst>
  </p:cSld>
  <p:clrMapOvr>
    <a:masterClrMapping/>
  </p:clrMapOvr>
  <mc:AlternateContent xmlns:mc="http://schemas.openxmlformats.org/markup-compatibility/2006">
    <mc:Choice xmlns:p14="http://schemas.microsoft.com/office/powerpoint/2010/main" Requires="p14">
      <p:transition spd="slow" p14:dur="2000" advTm="21195"/>
    </mc:Choice>
    <mc:Fallback>
      <p:transition spd="slow" advTm="21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20">
            <a:extLst>
              <a:ext uri="{FF2B5EF4-FFF2-40B4-BE49-F238E27FC236}">
                <a16:creationId xmlns:a16="http://schemas.microsoft.com/office/drawing/2014/main" id="{A91A0A87-38DA-CB41-8B52-BCCD2963105F}"/>
              </a:ext>
            </a:extLst>
          </p:cNvPr>
          <p:cNvSpPr>
            <a:spLocks noGrp="1"/>
          </p:cNvSpPr>
          <p:nvPr>
            <p:ph type="title"/>
          </p:nvPr>
        </p:nvSpPr>
        <p:spPr>
          <a:xfrm>
            <a:off x="1981201" y="479426"/>
            <a:ext cx="8220075" cy="993775"/>
          </a:xfrm>
        </p:spPr>
        <p:txBody>
          <a:bodyPr/>
          <a:lstStyle/>
          <a:p>
            <a:pPr eaLnBrk="1" hangingPunct="1"/>
            <a:r>
              <a:rPr lang="en-GB" altLang="en-US" sz="3600"/>
              <a:t>How Much Water?</a:t>
            </a:r>
          </a:p>
        </p:txBody>
      </p:sp>
      <p:sp>
        <p:nvSpPr>
          <p:cNvPr id="15362" name="Rectangle 1">
            <a:extLst>
              <a:ext uri="{FF2B5EF4-FFF2-40B4-BE49-F238E27FC236}">
                <a16:creationId xmlns:a16="http://schemas.microsoft.com/office/drawing/2014/main" id="{FEEB2B0E-CB88-7E42-87D8-EF8725A15EF0}"/>
              </a:ext>
            </a:extLst>
          </p:cNvPr>
          <p:cNvSpPr>
            <a:spLocks noChangeArrowheads="1"/>
          </p:cNvSpPr>
          <p:nvPr/>
        </p:nvSpPr>
        <p:spPr bwMode="auto">
          <a:xfrm>
            <a:off x="2405064" y="1473200"/>
            <a:ext cx="74326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nSpc>
                <a:spcPct val="100000"/>
              </a:lnSpc>
              <a:spcBef>
                <a:spcPct val="0"/>
              </a:spcBef>
              <a:buFontTx/>
              <a:buNone/>
            </a:pPr>
            <a:r>
              <a:rPr lang="en-GB" altLang="en-US">
                <a:solidFill>
                  <a:schemeClr val="tx1"/>
                </a:solidFill>
              </a:rPr>
              <a:t>To know how much is the right amount of water, we need to know what type of plant it is. For example, lavender and sage need very little water. Whereas, irises and hydrangeas need lots of water.</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When you buy a packet of seeds, the packet will often give you information about how much water a plant needs. If you aren’t sure, you could find out using a book or the Internet.</a:t>
            </a:r>
          </a:p>
        </p:txBody>
      </p:sp>
      <p:pic>
        <p:nvPicPr>
          <p:cNvPr id="15363" name="Picture 2" descr="Lavender, Lavender Field, French Lavender, Purple">
            <a:extLst>
              <a:ext uri="{FF2B5EF4-FFF2-40B4-BE49-F238E27FC236}">
                <a16:creationId xmlns:a16="http://schemas.microsoft.com/office/drawing/2014/main" id="{F047A23D-158F-B84A-8DD2-21E621FDE9B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05064" y="4095751"/>
            <a:ext cx="1889125"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Real Sage, Sage, Leaves, Culinary Herbs, Sage Leaves">
            <a:extLst>
              <a:ext uri="{FF2B5EF4-FFF2-40B4-BE49-F238E27FC236}">
                <a16:creationId xmlns:a16="http://schemas.microsoft.com/office/drawing/2014/main" id="{A559D834-8846-DC49-BAB6-107E1FD5B97C}"/>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49763" y="4103689"/>
            <a:ext cx="1733550"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6" descr="Iris, Blossom, Bloom, Blue, Flower, Nature, Garden">
            <a:extLst>
              <a:ext uri="{FF2B5EF4-FFF2-40B4-BE49-F238E27FC236}">
                <a16:creationId xmlns:a16="http://schemas.microsoft.com/office/drawing/2014/main" id="{C058B370-EA32-5346-8F71-C78A40F796C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338888" y="4095751"/>
            <a:ext cx="1719262"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8" descr="Hydrangea, Flower, Hydrangea Flower, Blue, Bright">
            <a:extLst>
              <a:ext uri="{FF2B5EF4-FFF2-40B4-BE49-F238E27FC236}">
                <a16:creationId xmlns:a16="http://schemas.microsoft.com/office/drawing/2014/main" id="{D7E6FB88-F8C1-9F4F-B437-4D207543ACAD}"/>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8213726" y="4108451"/>
            <a:ext cx="1624013"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3">
            <a:extLst>
              <a:ext uri="{FF2B5EF4-FFF2-40B4-BE49-F238E27FC236}">
                <a16:creationId xmlns:a16="http://schemas.microsoft.com/office/drawing/2014/main" id="{10EBD3AB-FC37-684D-BEBE-21DF825740DF}"/>
              </a:ext>
            </a:extLst>
          </p:cNvPr>
          <p:cNvSpPr>
            <a:spLocks noChangeArrowheads="1"/>
          </p:cNvSpPr>
          <p:nvPr/>
        </p:nvSpPr>
        <p:spPr bwMode="auto">
          <a:xfrm>
            <a:off x="2405064" y="5278439"/>
            <a:ext cx="1889125" cy="407987"/>
          </a:xfrm>
          <a:prstGeom prst="roundRect">
            <a:avLst>
              <a:gd name="adj" fmla="val 16667"/>
            </a:avLst>
          </a:prstGeom>
          <a:solidFill>
            <a:srgbClr val="2DB6BC"/>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a:lnSpc>
                <a:spcPct val="100000"/>
              </a:lnSpc>
              <a:spcBef>
                <a:spcPct val="0"/>
              </a:spcBef>
              <a:buFontTx/>
              <a:buNone/>
            </a:pPr>
            <a:r>
              <a:rPr lang="en-GB" altLang="en-US">
                <a:solidFill>
                  <a:schemeClr val="bg1"/>
                </a:solidFill>
                <a:latin typeface="Twinkl SemiBold" pitchFamily="2" charset="0"/>
              </a:rPr>
              <a:t>lavender</a:t>
            </a:r>
          </a:p>
        </p:txBody>
      </p:sp>
      <p:sp>
        <p:nvSpPr>
          <p:cNvPr id="15368" name="TextBox 15">
            <a:extLst>
              <a:ext uri="{FF2B5EF4-FFF2-40B4-BE49-F238E27FC236}">
                <a16:creationId xmlns:a16="http://schemas.microsoft.com/office/drawing/2014/main" id="{0BA5241A-4503-7A48-937A-D8277C7943C1}"/>
              </a:ext>
            </a:extLst>
          </p:cNvPr>
          <p:cNvSpPr>
            <a:spLocks noChangeArrowheads="1"/>
          </p:cNvSpPr>
          <p:nvPr/>
        </p:nvSpPr>
        <p:spPr bwMode="auto">
          <a:xfrm>
            <a:off x="4440239" y="5278439"/>
            <a:ext cx="1762125" cy="407987"/>
          </a:xfrm>
          <a:prstGeom prst="roundRect">
            <a:avLst>
              <a:gd name="adj" fmla="val 16667"/>
            </a:avLst>
          </a:prstGeom>
          <a:solidFill>
            <a:srgbClr val="2DB6BC"/>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a:lnSpc>
                <a:spcPct val="100000"/>
              </a:lnSpc>
              <a:spcBef>
                <a:spcPct val="0"/>
              </a:spcBef>
              <a:buFontTx/>
              <a:buNone/>
            </a:pPr>
            <a:r>
              <a:rPr lang="en-GB" altLang="en-US">
                <a:solidFill>
                  <a:schemeClr val="bg1"/>
                </a:solidFill>
                <a:latin typeface="Twinkl SemiBold" pitchFamily="2" charset="0"/>
              </a:rPr>
              <a:t>sage</a:t>
            </a:r>
          </a:p>
        </p:txBody>
      </p:sp>
      <p:sp>
        <p:nvSpPr>
          <p:cNvPr id="15369" name="TextBox 17">
            <a:extLst>
              <a:ext uri="{FF2B5EF4-FFF2-40B4-BE49-F238E27FC236}">
                <a16:creationId xmlns:a16="http://schemas.microsoft.com/office/drawing/2014/main" id="{19B2527E-6439-1341-8C1D-B0F4E9B7B3E7}"/>
              </a:ext>
            </a:extLst>
          </p:cNvPr>
          <p:cNvSpPr>
            <a:spLocks noChangeArrowheads="1"/>
          </p:cNvSpPr>
          <p:nvPr/>
        </p:nvSpPr>
        <p:spPr bwMode="auto">
          <a:xfrm>
            <a:off x="6348413" y="5278439"/>
            <a:ext cx="1719262" cy="407987"/>
          </a:xfrm>
          <a:prstGeom prst="roundRect">
            <a:avLst>
              <a:gd name="adj" fmla="val 16667"/>
            </a:avLst>
          </a:prstGeom>
          <a:solidFill>
            <a:srgbClr val="2DB6BC"/>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a:lnSpc>
                <a:spcPct val="100000"/>
              </a:lnSpc>
              <a:spcBef>
                <a:spcPct val="0"/>
              </a:spcBef>
              <a:buFontTx/>
              <a:buNone/>
            </a:pPr>
            <a:r>
              <a:rPr lang="en-GB" altLang="en-US">
                <a:solidFill>
                  <a:schemeClr val="bg1"/>
                </a:solidFill>
                <a:latin typeface="Twinkl SemiBold" pitchFamily="2" charset="0"/>
              </a:rPr>
              <a:t>iris</a:t>
            </a:r>
          </a:p>
        </p:txBody>
      </p:sp>
      <p:sp>
        <p:nvSpPr>
          <p:cNvPr id="15370" name="TextBox 18">
            <a:extLst>
              <a:ext uri="{FF2B5EF4-FFF2-40B4-BE49-F238E27FC236}">
                <a16:creationId xmlns:a16="http://schemas.microsoft.com/office/drawing/2014/main" id="{06853DA7-D99C-3F43-AFB8-508113CAED53}"/>
              </a:ext>
            </a:extLst>
          </p:cNvPr>
          <p:cNvSpPr>
            <a:spLocks noChangeArrowheads="1"/>
          </p:cNvSpPr>
          <p:nvPr/>
        </p:nvSpPr>
        <p:spPr bwMode="auto">
          <a:xfrm>
            <a:off x="8213726" y="5278439"/>
            <a:ext cx="1624013" cy="407987"/>
          </a:xfrm>
          <a:prstGeom prst="roundRect">
            <a:avLst>
              <a:gd name="adj" fmla="val 16667"/>
            </a:avLst>
          </a:prstGeom>
          <a:solidFill>
            <a:srgbClr val="2DB6BC"/>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a:lnSpc>
                <a:spcPct val="100000"/>
              </a:lnSpc>
              <a:spcBef>
                <a:spcPct val="0"/>
              </a:spcBef>
              <a:buFontTx/>
              <a:buNone/>
            </a:pPr>
            <a:r>
              <a:rPr lang="en-GB" altLang="en-US">
                <a:solidFill>
                  <a:schemeClr val="bg1"/>
                </a:solidFill>
                <a:latin typeface="Twinkl SemiBold" pitchFamily="2" charset="0"/>
              </a:rPr>
              <a:t>hydrangea</a:t>
            </a:r>
          </a:p>
        </p:txBody>
      </p:sp>
      <p:pic>
        <p:nvPicPr>
          <p:cNvPr id="2" name="Audio 1">
            <a:hlinkClick r:id="" action="ppaction://media"/>
            <a:extLst>
              <a:ext uri="{FF2B5EF4-FFF2-40B4-BE49-F238E27FC236}">
                <a16:creationId xmlns:a16="http://schemas.microsoft.com/office/drawing/2014/main" id="{64F17F1C-4E81-374E-B256-C1D116861A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050823131"/>
      </p:ext>
    </p:extLst>
  </p:cSld>
  <p:clrMapOvr>
    <a:masterClrMapping/>
  </p:clrMapOvr>
  <mc:AlternateContent xmlns:mc="http://schemas.openxmlformats.org/markup-compatibility/2006">
    <mc:Choice xmlns:p14="http://schemas.microsoft.com/office/powerpoint/2010/main" Requires="p14">
      <p:transition spd="slow" p14:dur="2000" advTm="28636"/>
    </mc:Choice>
    <mc:Fallback>
      <p:transition spd="slow" advTm="286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20">
            <a:extLst>
              <a:ext uri="{FF2B5EF4-FFF2-40B4-BE49-F238E27FC236}">
                <a16:creationId xmlns:a16="http://schemas.microsoft.com/office/drawing/2014/main" id="{4F020483-6234-174D-B7B6-2D99BB288094}"/>
              </a:ext>
            </a:extLst>
          </p:cNvPr>
          <p:cNvSpPr>
            <a:spLocks noGrp="1"/>
          </p:cNvSpPr>
          <p:nvPr>
            <p:ph type="title"/>
          </p:nvPr>
        </p:nvSpPr>
        <p:spPr>
          <a:xfrm>
            <a:off x="1981201" y="479426"/>
            <a:ext cx="8220075" cy="993775"/>
          </a:xfrm>
        </p:spPr>
        <p:txBody>
          <a:bodyPr/>
          <a:lstStyle/>
          <a:p>
            <a:pPr eaLnBrk="1" hangingPunct="1"/>
            <a:r>
              <a:rPr lang="en-GB" altLang="en-US" sz="3600"/>
              <a:t>Light</a:t>
            </a:r>
          </a:p>
        </p:txBody>
      </p:sp>
      <p:pic>
        <p:nvPicPr>
          <p:cNvPr id="16386" name="Picture 6">
            <a:extLst>
              <a:ext uri="{FF2B5EF4-FFF2-40B4-BE49-F238E27FC236}">
                <a16:creationId xmlns:a16="http://schemas.microsoft.com/office/drawing/2014/main" id="{AE5DEAC8-1387-7B42-A8B0-F5D34DEBC1C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81751" y="2489200"/>
            <a:ext cx="3605213" cy="369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5">
            <a:extLst>
              <a:ext uri="{FF2B5EF4-FFF2-40B4-BE49-F238E27FC236}">
                <a16:creationId xmlns:a16="http://schemas.microsoft.com/office/drawing/2014/main" id="{5580E0DF-F9B2-7A48-AE04-7CB2157F825E}"/>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06639" y="3446463"/>
            <a:ext cx="1533525"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ular Callout 14">
            <a:extLst>
              <a:ext uri="{FF2B5EF4-FFF2-40B4-BE49-F238E27FC236}">
                <a16:creationId xmlns:a16="http://schemas.microsoft.com/office/drawing/2014/main" id="{4048B152-21E8-0D4F-8B07-6D0F92D6FA9C}"/>
              </a:ext>
            </a:extLst>
          </p:cNvPr>
          <p:cNvSpPr/>
          <p:nvPr/>
        </p:nvSpPr>
        <p:spPr>
          <a:xfrm>
            <a:off x="3925888" y="1693864"/>
            <a:ext cx="2241550" cy="3927475"/>
          </a:xfrm>
          <a:prstGeom prst="wedgeRoundRectCallout">
            <a:avLst>
              <a:gd name="adj1" fmla="val -69940"/>
              <a:gd name="adj2" fmla="val 12691"/>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a:solidFill>
                  <a:schemeClr val="tx1"/>
                </a:solidFill>
              </a:rPr>
              <a:t>We need sunlight to keep healthy. Our bodies make vitamin D from sunlight. Vitamin D helps our bodies use something called calcium which makes our bones strong. Plants need light to keep them strong too!</a:t>
            </a:r>
            <a:endParaRPr lang="en-GB" dirty="0">
              <a:solidFill>
                <a:schemeClr val="tx1"/>
              </a:solidFill>
            </a:endParaRPr>
          </a:p>
        </p:txBody>
      </p:sp>
      <p:sp>
        <p:nvSpPr>
          <p:cNvPr id="21" name="Rounded Rectangular Callout 20">
            <a:extLst>
              <a:ext uri="{FF2B5EF4-FFF2-40B4-BE49-F238E27FC236}">
                <a16:creationId xmlns:a16="http://schemas.microsoft.com/office/drawing/2014/main" id="{37D4B637-2162-0942-AE20-440BFE899E5B}"/>
              </a:ext>
            </a:extLst>
          </p:cNvPr>
          <p:cNvSpPr/>
          <p:nvPr/>
        </p:nvSpPr>
        <p:spPr>
          <a:xfrm>
            <a:off x="3925888" y="3584576"/>
            <a:ext cx="2241550" cy="2036763"/>
          </a:xfrm>
          <a:prstGeom prst="wedgeRoundRectCallout">
            <a:avLst>
              <a:gd name="adj1" fmla="val -71552"/>
              <a:gd name="adj2" fmla="val -26640"/>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dirty="0">
                <a:solidFill>
                  <a:schemeClr val="tx1"/>
                </a:solidFill>
              </a:rPr>
              <a:t>Leaves turn sunlight in to food for the whole plant. Without light, a plant won’t be healthy.</a:t>
            </a:r>
          </a:p>
        </p:txBody>
      </p:sp>
      <p:pic>
        <p:nvPicPr>
          <p:cNvPr id="16390" name="Picture 8">
            <a:extLst>
              <a:ext uri="{FF2B5EF4-FFF2-40B4-BE49-F238E27FC236}">
                <a16:creationId xmlns:a16="http://schemas.microsoft.com/office/drawing/2014/main" id="{D3B8CA6B-E0D1-7A41-B5C8-D51C7CDB782A}"/>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8018464" y="1479551"/>
            <a:ext cx="1843087"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4AA99DA1-7F41-AF43-AF55-526A9CA68D1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630962135"/>
      </p:ext>
    </p:extLst>
  </p:cSld>
  <p:clrMapOvr>
    <a:masterClrMapping/>
  </p:clrMapOvr>
  <mc:AlternateContent xmlns:mc="http://schemas.openxmlformats.org/markup-compatibility/2006">
    <mc:Choice xmlns:p14="http://schemas.microsoft.com/office/powerpoint/2010/main" Requires="p14">
      <p:transition spd="slow" p14:dur="2000" advTm="28660"/>
    </mc:Choice>
    <mc:Fallback>
      <p:transition spd="slow" advTm="28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xit" presetSubtype="2" fill="hold" grpId="0" nodeType="clickEffect">
                                  <p:stCondLst>
                                    <p:cond delay="0"/>
                                  </p:stCondLst>
                                  <p:childTnLst>
                                    <p:animEffect transition="out" filter="wipe(right)">
                                      <p:cBhvr>
                                        <p:cTn id="10" dur="500"/>
                                        <p:tgtEl>
                                          <p:spTgt spid="15"/>
                                        </p:tgtEl>
                                      </p:cBhvr>
                                    </p:animEffect>
                                    <p:set>
                                      <p:cBhvr>
                                        <p:cTn id="11" dur="1" fill="hold">
                                          <p:stCondLst>
                                            <p:cond delay="499"/>
                                          </p:stCondLst>
                                        </p:cTn>
                                        <p:tgtEl>
                                          <p:spTgt spid="15"/>
                                        </p:tgtEl>
                                        <p:attrNameLst>
                                          <p:attrName>style.visibility</p:attrName>
                                        </p:attrNameLst>
                                      </p:cBhvr>
                                      <p:to>
                                        <p:strVal val="hidden"/>
                                      </p:to>
                                    </p:se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2"/>
                </p:tgtEl>
              </p:cMediaNode>
            </p:audio>
          </p:childTnLst>
        </p:cTn>
      </p:par>
    </p:tnLst>
    <p:bldLst>
      <p:bldP spid="15"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20">
            <a:extLst>
              <a:ext uri="{FF2B5EF4-FFF2-40B4-BE49-F238E27FC236}">
                <a16:creationId xmlns:a16="http://schemas.microsoft.com/office/drawing/2014/main" id="{BF09FCEF-2FF1-874B-96DA-A4831E51F551}"/>
              </a:ext>
            </a:extLst>
          </p:cNvPr>
          <p:cNvSpPr>
            <a:spLocks noGrp="1"/>
          </p:cNvSpPr>
          <p:nvPr>
            <p:ph type="title"/>
          </p:nvPr>
        </p:nvSpPr>
        <p:spPr>
          <a:xfrm>
            <a:off x="1981201" y="479426"/>
            <a:ext cx="8220075" cy="993775"/>
          </a:xfrm>
        </p:spPr>
        <p:txBody>
          <a:bodyPr/>
          <a:lstStyle/>
          <a:p>
            <a:pPr eaLnBrk="1" hangingPunct="1"/>
            <a:r>
              <a:rPr lang="en-GB" altLang="en-US" sz="3600"/>
              <a:t>Light</a:t>
            </a:r>
          </a:p>
        </p:txBody>
      </p:sp>
      <p:sp>
        <p:nvSpPr>
          <p:cNvPr id="13" name="Rounded Rectangle 12">
            <a:extLst>
              <a:ext uri="{FF2B5EF4-FFF2-40B4-BE49-F238E27FC236}">
                <a16:creationId xmlns:a16="http://schemas.microsoft.com/office/drawing/2014/main" id="{0E863D19-6706-2E48-8BB0-E795E47F5098}"/>
              </a:ext>
            </a:extLst>
          </p:cNvPr>
          <p:cNvSpPr/>
          <p:nvPr/>
        </p:nvSpPr>
        <p:spPr>
          <a:xfrm>
            <a:off x="2335214" y="1473201"/>
            <a:ext cx="7521575" cy="779463"/>
          </a:xfrm>
          <a:prstGeom prst="roundRect">
            <a:avLst>
              <a:gd name="adj" fmla="val 11500"/>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solidFill>
                  <a:srgbClr val="000000"/>
                </a:solidFill>
              </a:rPr>
              <a:t>If you put a plant in a very dark place, such as a cupboard, you will notice some interesting things…</a:t>
            </a:r>
          </a:p>
        </p:txBody>
      </p:sp>
      <p:sp>
        <p:nvSpPr>
          <p:cNvPr id="6" name="Rounded Rectangle 5">
            <a:extLst>
              <a:ext uri="{FF2B5EF4-FFF2-40B4-BE49-F238E27FC236}">
                <a16:creationId xmlns:a16="http://schemas.microsoft.com/office/drawing/2014/main" id="{BCC7AE70-8054-224B-86E2-F79E54211DEF}"/>
              </a:ext>
            </a:extLst>
          </p:cNvPr>
          <p:cNvSpPr/>
          <p:nvPr/>
        </p:nvSpPr>
        <p:spPr>
          <a:xfrm>
            <a:off x="5681664" y="2678114"/>
            <a:ext cx="4175125" cy="1106487"/>
          </a:xfrm>
          <a:prstGeom prst="roundRect">
            <a:avLst>
              <a:gd name="adj" fmla="val 11500"/>
            </a:avLst>
          </a:prstGeom>
          <a:solidFill>
            <a:srgbClr val="FDCF8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solidFill>
                  <a:srgbClr val="000000"/>
                </a:solidFill>
              </a:rPr>
              <a:t>As the plant grows, it will grow in the direction of the cupboard door, trying to find some sunlight.</a:t>
            </a:r>
          </a:p>
        </p:txBody>
      </p:sp>
      <p:pic>
        <p:nvPicPr>
          <p:cNvPr id="14" name="Picture 13">
            <a:extLst>
              <a:ext uri="{FF2B5EF4-FFF2-40B4-BE49-F238E27FC236}">
                <a16:creationId xmlns:a16="http://schemas.microsoft.com/office/drawing/2014/main" id="{5E423F7D-67DF-054E-B7FB-31C29793461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14712" y="2286000"/>
            <a:ext cx="3513362" cy="4082275"/>
          </a:xfrm>
          <a:prstGeom prst="round2DiagRect">
            <a:avLst>
              <a:gd name="adj1" fmla="val 0"/>
              <a:gd name="adj2" fmla="val 3395"/>
            </a:avLst>
          </a:prstGeom>
        </p:spPr>
      </p:pic>
      <p:pic>
        <p:nvPicPr>
          <p:cNvPr id="17413" name="Picture 16">
            <a:extLst>
              <a:ext uri="{FF2B5EF4-FFF2-40B4-BE49-F238E27FC236}">
                <a16:creationId xmlns:a16="http://schemas.microsoft.com/office/drawing/2014/main" id="{5D272067-B11F-A24D-81ED-6C65D7589FC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922589" y="4179889"/>
            <a:ext cx="57308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a:extLst>
              <a:ext uri="{FF2B5EF4-FFF2-40B4-BE49-F238E27FC236}">
                <a16:creationId xmlns:a16="http://schemas.microsoft.com/office/drawing/2014/main" id="{07A8F0B5-984E-A24C-BF26-29A394E562F5}"/>
              </a:ext>
            </a:extLst>
          </p:cNvPr>
          <p:cNvSpPr/>
          <p:nvPr/>
        </p:nvSpPr>
        <p:spPr>
          <a:xfrm>
            <a:off x="5681663" y="4462464"/>
            <a:ext cx="4170362" cy="1398587"/>
          </a:xfrm>
          <a:prstGeom prst="roundRect">
            <a:avLst>
              <a:gd name="adj" fmla="val 11500"/>
            </a:avLst>
          </a:prstGeom>
          <a:solidFill>
            <a:srgbClr val="FFECA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solidFill>
                  <a:srgbClr val="000000"/>
                </a:solidFill>
              </a:rPr>
              <a:t>At first, the plant might grow taller, but it will be thinner than usual. This is because the plant is putting all its energy in to finding light.</a:t>
            </a:r>
          </a:p>
        </p:txBody>
      </p:sp>
      <p:pic>
        <p:nvPicPr>
          <p:cNvPr id="2" name="Audio 1">
            <a:hlinkClick r:id="" action="ppaction://media"/>
            <a:extLst>
              <a:ext uri="{FF2B5EF4-FFF2-40B4-BE49-F238E27FC236}">
                <a16:creationId xmlns:a16="http://schemas.microsoft.com/office/drawing/2014/main" id="{3B1EC503-4B60-EB4A-A818-ACA12113D13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828885"/>
      </p:ext>
    </p:extLst>
  </p:cSld>
  <p:clrMapOvr>
    <a:masterClrMapping/>
  </p:clrMapOvr>
  <mc:AlternateContent xmlns:mc="http://schemas.openxmlformats.org/markup-compatibility/2006">
    <mc:Choice xmlns:p14="http://schemas.microsoft.com/office/powerpoint/2010/main" Requires="p14">
      <p:transition spd="slow" p14:dur="2000" advTm="26488"/>
    </mc:Choice>
    <mc:Fallback>
      <p:transition spd="slow" advTm="26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20">
            <a:extLst>
              <a:ext uri="{FF2B5EF4-FFF2-40B4-BE49-F238E27FC236}">
                <a16:creationId xmlns:a16="http://schemas.microsoft.com/office/drawing/2014/main" id="{EF6DFB75-E966-9249-A2F0-90280FC7D0B5}"/>
              </a:ext>
            </a:extLst>
          </p:cNvPr>
          <p:cNvSpPr>
            <a:spLocks noGrp="1"/>
          </p:cNvSpPr>
          <p:nvPr>
            <p:ph type="title"/>
          </p:nvPr>
        </p:nvSpPr>
        <p:spPr>
          <a:xfrm>
            <a:off x="1981201" y="479426"/>
            <a:ext cx="8220075" cy="993775"/>
          </a:xfrm>
        </p:spPr>
        <p:txBody>
          <a:bodyPr/>
          <a:lstStyle/>
          <a:p>
            <a:pPr eaLnBrk="1" hangingPunct="1"/>
            <a:r>
              <a:rPr lang="en-GB" altLang="en-US" sz="3600"/>
              <a:t>Temperature</a:t>
            </a:r>
          </a:p>
        </p:txBody>
      </p:sp>
      <p:sp>
        <p:nvSpPr>
          <p:cNvPr id="13" name="Rounded Rectangle 12">
            <a:extLst>
              <a:ext uri="{FF2B5EF4-FFF2-40B4-BE49-F238E27FC236}">
                <a16:creationId xmlns:a16="http://schemas.microsoft.com/office/drawing/2014/main" id="{C45F24A2-C25D-9D47-B0C1-A96798F9C740}"/>
              </a:ext>
            </a:extLst>
          </p:cNvPr>
          <p:cNvSpPr/>
          <p:nvPr/>
        </p:nvSpPr>
        <p:spPr>
          <a:xfrm>
            <a:off x="2403475" y="1433513"/>
            <a:ext cx="7385050" cy="539750"/>
          </a:xfrm>
          <a:prstGeom prst="roundRect">
            <a:avLst>
              <a:gd name="adj" fmla="val 11500"/>
            </a:avLst>
          </a:prstGeom>
          <a:solidFill>
            <a:srgbClr val="D8434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bg1"/>
                </a:solidFill>
              </a:rPr>
              <a:t>What you think the word </a:t>
            </a:r>
            <a:r>
              <a:rPr lang="en-GB" b="1" dirty="0">
                <a:solidFill>
                  <a:schemeClr val="bg1"/>
                </a:solidFill>
              </a:rPr>
              <a:t>temperature</a:t>
            </a:r>
            <a:r>
              <a:rPr lang="en-GB" dirty="0">
                <a:solidFill>
                  <a:schemeClr val="bg1"/>
                </a:solidFill>
              </a:rPr>
              <a:t> means?</a:t>
            </a:r>
          </a:p>
        </p:txBody>
      </p:sp>
      <p:sp>
        <p:nvSpPr>
          <p:cNvPr id="14" name="Rounded Rectangle 13">
            <a:extLst>
              <a:ext uri="{FF2B5EF4-FFF2-40B4-BE49-F238E27FC236}">
                <a16:creationId xmlns:a16="http://schemas.microsoft.com/office/drawing/2014/main" id="{D209C17C-BD1D-174E-B561-B7BB7E17F36B}"/>
              </a:ext>
            </a:extLst>
          </p:cNvPr>
          <p:cNvSpPr/>
          <p:nvPr/>
        </p:nvSpPr>
        <p:spPr>
          <a:xfrm>
            <a:off x="2403475" y="2033588"/>
            <a:ext cx="7385050" cy="539750"/>
          </a:xfrm>
          <a:prstGeom prst="roundRect">
            <a:avLst>
              <a:gd name="adj" fmla="val 11500"/>
            </a:avLst>
          </a:prstGeom>
          <a:solidFill>
            <a:srgbClr val="BE072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b="1" dirty="0">
                <a:solidFill>
                  <a:schemeClr val="bg1"/>
                </a:solidFill>
              </a:rPr>
              <a:t>temperature</a:t>
            </a:r>
            <a:r>
              <a:rPr lang="en-GB" dirty="0">
                <a:solidFill>
                  <a:schemeClr val="bg1"/>
                </a:solidFill>
              </a:rPr>
              <a:t> – how hot or cold something is</a:t>
            </a:r>
          </a:p>
        </p:txBody>
      </p:sp>
      <p:grpSp>
        <p:nvGrpSpPr>
          <p:cNvPr id="24" name="Group 23">
            <a:extLst>
              <a:ext uri="{FF2B5EF4-FFF2-40B4-BE49-F238E27FC236}">
                <a16:creationId xmlns:a16="http://schemas.microsoft.com/office/drawing/2014/main" id="{2C646486-0F58-8D44-BBBA-585E95C8BEAF}"/>
              </a:ext>
            </a:extLst>
          </p:cNvPr>
          <p:cNvGrpSpPr>
            <a:grpSpLocks/>
          </p:cNvGrpSpPr>
          <p:nvPr/>
        </p:nvGrpSpPr>
        <p:grpSpPr bwMode="auto">
          <a:xfrm>
            <a:off x="2330451" y="2822576"/>
            <a:ext cx="7458075" cy="1463675"/>
            <a:chOff x="806038" y="2823199"/>
            <a:chExt cx="7457864" cy="1463791"/>
          </a:xfrm>
        </p:grpSpPr>
        <p:sp>
          <p:nvSpPr>
            <p:cNvPr id="15" name="Rounded Rectangle 14">
              <a:extLst>
                <a:ext uri="{FF2B5EF4-FFF2-40B4-BE49-F238E27FC236}">
                  <a16:creationId xmlns:a16="http://schemas.microsoft.com/office/drawing/2014/main" id="{8B8EB4AD-A884-2B47-8046-63ABFEE4794D}"/>
                </a:ext>
              </a:extLst>
            </p:cNvPr>
            <p:cNvSpPr/>
            <p:nvPr/>
          </p:nvSpPr>
          <p:spPr>
            <a:xfrm>
              <a:off x="1120354" y="3174065"/>
              <a:ext cx="7143548" cy="735070"/>
            </a:xfrm>
            <a:prstGeom prst="roundRect">
              <a:avLst>
                <a:gd name="adj" fmla="val 11500"/>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lIns="504000" tIns="108000" rIns="108000" bIns="108000" anchor="ctr"/>
            <a:lstStyle/>
            <a:p>
              <a:pPr>
                <a:defRPr/>
              </a:pPr>
              <a:r>
                <a:rPr lang="en-GB" dirty="0">
                  <a:solidFill>
                    <a:srgbClr val="000000"/>
                  </a:solidFill>
                </a:rPr>
                <a:t>When you’ve been poorly, the people you live with might have used a thermometer to check your temperature.</a:t>
              </a:r>
            </a:p>
          </p:txBody>
        </p:sp>
        <p:pic>
          <p:nvPicPr>
            <p:cNvPr id="20491" name="Picture 6">
              <a:extLst>
                <a:ext uri="{FF2B5EF4-FFF2-40B4-BE49-F238E27FC236}">
                  <a16:creationId xmlns:a16="http://schemas.microsoft.com/office/drawing/2014/main" id="{3B4DC5BA-3169-2643-A0E0-F4C9DEB4904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806038" y="2823199"/>
              <a:ext cx="526481" cy="1463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Group 24">
            <a:extLst>
              <a:ext uri="{FF2B5EF4-FFF2-40B4-BE49-F238E27FC236}">
                <a16:creationId xmlns:a16="http://schemas.microsoft.com/office/drawing/2014/main" id="{E8638742-EEDF-8D44-9EAA-47C543394C81}"/>
              </a:ext>
            </a:extLst>
          </p:cNvPr>
          <p:cNvGrpSpPr>
            <a:grpSpLocks/>
          </p:cNvGrpSpPr>
          <p:nvPr/>
        </p:nvGrpSpPr>
        <p:grpSpPr bwMode="auto">
          <a:xfrm>
            <a:off x="2403475" y="3981451"/>
            <a:ext cx="7448550" cy="2308225"/>
            <a:chOff x="880097" y="3901444"/>
            <a:chExt cx="7448337" cy="2308198"/>
          </a:xfrm>
        </p:grpSpPr>
        <p:sp>
          <p:nvSpPr>
            <p:cNvPr id="17" name="Rounded Rectangle 16">
              <a:extLst>
                <a:ext uri="{FF2B5EF4-FFF2-40B4-BE49-F238E27FC236}">
                  <a16:creationId xmlns:a16="http://schemas.microsoft.com/office/drawing/2014/main" id="{B0C9E8DC-422D-234E-A7B8-8A7783ED57A5}"/>
                </a:ext>
              </a:extLst>
            </p:cNvPr>
            <p:cNvSpPr/>
            <p:nvPr/>
          </p:nvSpPr>
          <p:spPr>
            <a:xfrm>
              <a:off x="880097" y="4568186"/>
              <a:ext cx="6721283" cy="1066788"/>
            </a:xfrm>
            <a:prstGeom prst="roundRect">
              <a:avLst>
                <a:gd name="adj" fmla="val 11500"/>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44000" rIns="792000" bIns="144000" anchor="ctr"/>
            <a:lstStyle/>
            <a:p>
              <a:pPr>
                <a:defRPr/>
              </a:pPr>
              <a:r>
                <a:rPr lang="en-GB" dirty="0">
                  <a:solidFill>
                    <a:srgbClr val="000000"/>
                  </a:solidFill>
                </a:rPr>
                <a:t>If the temperature outside is high (hot), you wouldn’t go out wearing a coat, hat and gloves. You’d get very hot and sweaty and might begin to feel unwell.</a:t>
              </a:r>
            </a:p>
          </p:txBody>
        </p:sp>
        <p:pic>
          <p:nvPicPr>
            <p:cNvPr id="20487" name="Picture 9">
              <a:extLst>
                <a:ext uri="{FF2B5EF4-FFF2-40B4-BE49-F238E27FC236}">
                  <a16:creationId xmlns:a16="http://schemas.microsoft.com/office/drawing/2014/main" id="{2D7C9EEA-7601-5941-B27B-AE8EC034AE86}"/>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694873" y="3901444"/>
              <a:ext cx="1633561" cy="215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0">
              <a:extLst>
                <a:ext uri="{FF2B5EF4-FFF2-40B4-BE49-F238E27FC236}">
                  <a16:creationId xmlns:a16="http://schemas.microsoft.com/office/drawing/2014/main" id="{2823D67E-543B-134A-9399-94CA45D5BA89}"/>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rot="6254733">
              <a:off x="7000465" y="4895587"/>
              <a:ext cx="1460562" cy="116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7">
              <a:extLst>
                <a:ext uri="{FF2B5EF4-FFF2-40B4-BE49-F238E27FC236}">
                  <a16:creationId xmlns:a16="http://schemas.microsoft.com/office/drawing/2014/main" id="{384B43FA-A0CF-9B40-9FB2-8265F9764FD3}"/>
                </a:ext>
              </a:extLst>
            </p:cNvPr>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bwMode="auto">
            <a:xfrm>
              <a:off x="7109041" y="5437781"/>
              <a:ext cx="816363" cy="55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Audio 2">
            <a:hlinkClick r:id="" action="ppaction://media"/>
            <a:extLst>
              <a:ext uri="{FF2B5EF4-FFF2-40B4-BE49-F238E27FC236}">
                <a16:creationId xmlns:a16="http://schemas.microsoft.com/office/drawing/2014/main" id="{586CF82A-12D2-7C42-9BC3-9ACA07A97127}"/>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442067335"/>
      </p:ext>
    </p:extLst>
  </p:cSld>
  <p:clrMapOvr>
    <a:masterClrMapping/>
  </p:clrMapOvr>
  <mc:AlternateContent xmlns:mc="http://schemas.openxmlformats.org/markup-compatibility/2006">
    <mc:Choice xmlns:p14="http://schemas.microsoft.com/office/powerpoint/2010/main" Requires="p14">
      <p:transition spd="slow" p14:dur="2000" advTm="26662"/>
    </mc:Choice>
    <mc:Fallback>
      <p:transition spd="slow" advTm="26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nodeType="afterGroup">
                            <p:stCondLst>
                              <p:cond delay="500"/>
                            </p:stCondLst>
                            <p:childTnLst>
                              <p:par>
                                <p:cTn id="13" presetID="22" presetClass="entr" presetSubtype="8" fill="hold" nodeType="afterEffect">
                                  <p:stCondLst>
                                    <p:cond delay="25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750"/>
                                        <p:tgtEl>
                                          <p:spTgt spid="24"/>
                                        </p:tgtEl>
                                      </p:cBhvr>
                                    </p:animEffect>
                                  </p:childTnLst>
                                </p:cTn>
                              </p:par>
                            </p:childTnLst>
                          </p:cTn>
                        </p:par>
                        <p:par>
                          <p:cTn id="16" fill="hold" nodeType="afterGroup">
                            <p:stCondLst>
                              <p:cond delay="1500"/>
                            </p:stCondLst>
                            <p:childTnLst>
                              <p:par>
                                <p:cTn id="17" presetID="22" presetClass="entr" presetSubtype="2" fill="hold" nodeType="afterEffect">
                                  <p:stCondLst>
                                    <p:cond delay="25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3"/>
                </p:tgtEl>
              </p:cMediaNode>
            </p:audio>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20">
            <a:extLst>
              <a:ext uri="{FF2B5EF4-FFF2-40B4-BE49-F238E27FC236}">
                <a16:creationId xmlns:a16="http://schemas.microsoft.com/office/drawing/2014/main" id="{1D50655C-3AAD-DE49-87E5-D627AFAFEC25}"/>
              </a:ext>
            </a:extLst>
          </p:cNvPr>
          <p:cNvSpPr>
            <a:spLocks noGrp="1"/>
          </p:cNvSpPr>
          <p:nvPr>
            <p:ph type="title"/>
          </p:nvPr>
        </p:nvSpPr>
        <p:spPr>
          <a:xfrm>
            <a:off x="1981201" y="479426"/>
            <a:ext cx="8220075" cy="993775"/>
          </a:xfrm>
        </p:spPr>
        <p:txBody>
          <a:bodyPr/>
          <a:lstStyle/>
          <a:p>
            <a:pPr eaLnBrk="1" hangingPunct="1"/>
            <a:r>
              <a:rPr lang="en-GB" altLang="en-US" sz="3600"/>
              <a:t>Temperature</a:t>
            </a:r>
          </a:p>
        </p:txBody>
      </p:sp>
      <p:grpSp>
        <p:nvGrpSpPr>
          <p:cNvPr id="2" name="Group 1">
            <a:extLst>
              <a:ext uri="{FF2B5EF4-FFF2-40B4-BE49-F238E27FC236}">
                <a16:creationId xmlns:a16="http://schemas.microsoft.com/office/drawing/2014/main" id="{923AC7F4-A707-E74B-BE92-49169154E880}"/>
              </a:ext>
            </a:extLst>
          </p:cNvPr>
          <p:cNvGrpSpPr>
            <a:grpSpLocks/>
          </p:cNvGrpSpPr>
          <p:nvPr/>
        </p:nvGrpSpPr>
        <p:grpSpPr bwMode="auto">
          <a:xfrm>
            <a:off x="2113756" y="2100262"/>
            <a:ext cx="7626350" cy="1050925"/>
            <a:chOff x="700984" y="3116467"/>
            <a:chExt cx="7627452" cy="1050025"/>
          </a:xfrm>
        </p:grpSpPr>
        <p:sp>
          <p:nvSpPr>
            <p:cNvPr id="20" name="Rounded Rectangle 19">
              <a:extLst>
                <a:ext uri="{FF2B5EF4-FFF2-40B4-BE49-F238E27FC236}">
                  <a16:creationId xmlns:a16="http://schemas.microsoft.com/office/drawing/2014/main" id="{5284107A-6230-A24E-BEB3-20519EE7AE33}"/>
                </a:ext>
              </a:extLst>
            </p:cNvPr>
            <p:cNvSpPr/>
            <p:nvPr/>
          </p:nvSpPr>
          <p:spPr>
            <a:xfrm>
              <a:off x="1863202" y="3116467"/>
              <a:ext cx="6465234" cy="980235"/>
            </a:xfrm>
            <a:prstGeom prst="roundRect">
              <a:avLst>
                <a:gd name="adj" fmla="val 11500"/>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lIns="1008000" tIns="108000" rIns="108000" bIns="108000" anchor="ctr"/>
            <a:lstStyle/>
            <a:p>
              <a:pPr>
                <a:defRPr/>
              </a:pPr>
              <a:r>
                <a:rPr lang="en-GB" dirty="0">
                  <a:solidFill>
                    <a:srgbClr val="000000"/>
                  </a:solidFill>
                </a:rPr>
                <a:t>If the temperature outside is low (very cold), you wouldn’t go outside in flip flops and a T-shirt.</a:t>
              </a:r>
            </a:p>
            <a:p>
              <a:pPr>
                <a:defRPr/>
              </a:pPr>
              <a:r>
                <a:rPr lang="en-GB" dirty="0">
                  <a:solidFill>
                    <a:srgbClr val="000000"/>
                  </a:solidFill>
                </a:rPr>
                <a:t>This may also make you feel unwell.</a:t>
              </a:r>
            </a:p>
          </p:txBody>
        </p:sp>
        <p:pic>
          <p:nvPicPr>
            <p:cNvPr id="21513" name="Picture 17">
              <a:extLst>
                <a:ext uri="{FF2B5EF4-FFF2-40B4-BE49-F238E27FC236}">
                  <a16:creationId xmlns:a16="http://schemas.microsoft.com/office/drawing/2014/main" id="{B37B8136-A3B1-F144-8954-ECFDA84CC00B}"/>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0984" y="3116467"/>
              <a:ext cx="2102820" cy="105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2">
            <a:extLst>
              <a:ext uri="{FF2B5EF4-FFF2-40B4-BE49-F238E27FC236}">
                <a16:creationId xmlns:a16="http://schemas.microsoft.com/office/drawing/2014/main" id="{DC14E5AE-E146-0042-8690-BEEADB9B60EF}"/>
              </a:ext>
            </a:extLst>
          </p:cNvPr>
          <p:cNvGrpSpPr>
            <a:grpSpLocks/>
          </p:cNvGrpSpPr>
          <p:nvPr/>
        </p:nvGrpSpPr>
        <p:grpSpPr bwMode="auto">
          <a:xfrm>
            <a:off x="2398713" y="3706813"/>
            <a:ext cx="7453312" cy="2500312"/>
            <a:chOff x="875057" y="3706195"/>
            <a:chExt cx="7453379" cy="2501409"/>
          </a:xfrm>
        </p:grpSpPr>
        <p:sp>
          <p:nvSpPr>
            <p:cNvPr id="22" name="Rounded Rectangle 21">
              <a:extLst>
                <a:ext uri="{FF2B5EF4-FFF2-40B4-BE49-F238E27FC236}">
                  <a16:creationId xmlns:a16="http://schemas.microsoft.com/office/drawing/2014/main" id="{03D1EBE8-EDD7-C043-8FAB-A32C61E6397D}"/>
                </a:ext>
              </a:extLst>
            </p:cNvPr>
            <p:cNvSpPr/>
            <p:nvPr/>
          </p:nvSpPr>
          <p:spPr>
            <a:xfrm>
              <a:off x="875057" y="4989458"/>
              <a:ext cx="7056500" cy="640043"/>
            </a:xfrm>
            <a:prstGeom prst="roundRect">
              <a:avLst>
                <a:gd name="adj" fmla="val 11500"/>
              </a:avLst>
            </a:prstGeom>
            <a:solidFill>
              <a:srgbClr val="F19A93"/>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08000" rIns="108000" bIns="108000" anchor="ctr"/>
            <a:lstStyle/>
            <a:p>
              <a:pPr>
                <a:defRPr/>
              </a:pPr>
              <a:r>
                <a:rPr lang="en-GB" dirty="0">
                  <a:solidFill>
                    <a:schemeClr val="tx1"/>
                  </a:solidFill>
                </a:rPr>
                <a:t>The right temperature is important to help us stay healthy.</a:t>
              </a:r>
            </a:p>
          </p:txBody>
        </p:sp>
        <p:pic>
          <p:nvPicPr>
            <p:cNvPr id="21511" name="Picture 22">
              <a:extLst>
                <a:ext uri="{FF2B5EF4-FFF2-40B4-BE49-F238E27FC236}">
                  <a16:creationId xmlns:a16="http://schemas.microsoft.com/office/drawing/2014/main" id="{BB7D0F08-03DC-CF40-BC0F-2A4E9214EAEE}"/>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7533306" y="3706195"/>
              <a:ext cx="795130" cy="2501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 name="Audio 3">
            <a:hlinkClick r:id="" action="ppaction://media"/>
            <a:extLst>
              <a:ext uri="{FF2B5EF4-FFF2-40B4-BE49-F238E27FC236}">
                <a16:creationId xmlns:a16="http://schemas.microsoft.com/office/drawing/2014/main" id="{60C1E570-B150-A34C-90CE-62CC25BC899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842572672"/>
      </p:ext>
    </p:extLst>
  </p:cSld>
  <p:clrMapOvr>
    <a:masterClrMapping/>
  </p:clrMapOvr>
  <mc:AlternateContent xmlns:mc="http://schemas.openxmlformats.org/markup-compatibility/2006">
    <mc:Choice xmlns:p14="http://schemas.microsoft.com/office/powerpoint/2010/main" Requires="p14">
      <p:transition spd="slow" p14:dur="2000" advTm="15053"/>
    </mc:Choice>
    <mc:Fallback>
      <p:transition spd="slow" advTm="1505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22" presetClass="entr" presetSubtype="8" fill="hold" nodeType="afterEffect">
                                  <p:stCondLst>
                                    <p:cond delay="50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par>
                          <p:cTn id="11" fill="hold" nodeType="afterGroup">
                            <p:stCondLst>
                              <p:cond delay="1000"/>
                            </p:stCondLst>
                            <p:childTnLst>
                              <p:par>
                                <p:cTn id="12" presetID="22" presetClass="entr" presetSubtype="2"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20">
            <a:extLst>
              <a:ext uri="{FF2B5EF4-FFF2-40B4-BE49-F238E27FC236}">
                <a16:creationId xmlns:a16="http://schemas.microsoft.com/office/drawing/2014/main" id="{45E52F2B-FB22-6E46-9D4B-74F1614FB369}"/>
              </a:ext>
            </a:extLst>
          </p:cNvPr>
          <p:cNvSpPr>
            <a:spLocks noGrp="1"/>
          </p:cNvSpPr>
          <p:nvPr>
            <p:ph type="title"/>
          </p:nvPr>
        </p:nvSpPr>
        <p:spPr>
          <a:xfrm>
            <a:off x="1981201" y="479426"/>
            <a:ext cx="8220075" cy="993775"/>
          </a:xfrm>
        </p:spPr>
        <p:txBody>
          <a:bodyPr/>
          <a:lstStyle/>
          <a:p>
            <a:pPr eaLnBrk="1" hangingPunct="1"/>
            <a:r>
              <a:rPr lang="en-GB" altLang="en-US" sz="3600"/>
              <a:t>The Right Temperature</a:t>
            </a:r>
          </a:p>
        </p:txBody>
      </p:sp>
      <p:sp>
        <p:nvSpPr>
          <p:cNvPr id="19" name="Rounded Rectangle 18">
            <a:extLst>
              <a:ext uri="{FF2B5EF4-FFF2-40B4-BE49-F238E27FC236}">
                <a16:creationId xmlns:a16="http://schemas.microsoft.com/office/drawing/2014/main" id="{6BC0A589-E017-244F-B6EA-6F922B7A70E6}"/>
              </a:ext>
            </a:extLst>
          </p:cNvPr>
          <p:cNvSpPr/>
          <p:nvPr/>
        </p:nvSpPr>
        <p:spPr>
          <a:xfrm>
            <a:off x="2403475" y="1473200"/>
            <a:ext cx="7437438" cy="712788"/>
          </a:xfrm>
          <a:prstGeom prst="roundRect">
            <a:avLst>
              <a:gd name="adj" fmla="val 11500"/>
            </a:avLst>
          </a:prstGeom>
          <a:solidFill>
            <a:srgbClr val="41AD9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tx1"/>
                </a:solidFill>
              </a:rPr>
              <a:t>Plants need the right temperature to stay healthy too!</a:t>
            </a:r>
          </a:p>
          <a:p>
            <a:pPr algn="ctr">
              <a:defRPr/>
            </a:pPr>
            <a:r>
              <a:rPr lang="en-GB" dirty="0">
                <a:solidFill>
                  <a:schemeClr val="tx1"/>
                </a:solidFill>
              </a:rPr>
              <a:t>The right temperature is different for different types of plants. </a:t>
            </a:r>
          </a:p>
        </p:txBody>
      </p:sp>
      <p:sp>
        <p:nvSpPr>
          <p:cNvPr id="26" name="Rounded Rectangle 25">
            <a:extLst>
              <a:ext uri="{FF2B5EF4-FFF2-40B4-BE49-F238E27FC236}">
                <a16:creationId xmlns:a16="http://schemas.microsoft.com/office/drawing/2014/main" id="{6D022F2B-6707-6C45-9C8F-EC854F2A379E}"/>
              </a:ext>
            </a:extLst>
          </p:cNvPr>
          <p:cNvSpPr/>
          <p:nvPr/>
        </p:nvSpPr>
        <p:spPr>
          <a:xfrm>
            <a:off x="6242051" y="4370388"/>
            <a:ext cx="3598863" cy="665162"/>
          </a:xfrm>
          <a:prstGeom prst="roundRect">
            <a:avLst>
              <a:gd name="adj" fmla="val 11500"/>
            </a:avLst>
          </a:prstGeom>
          <a:solidFill>
            <a:srgbClr val="6DBA83"/>
          </a:solidFill>
          <a:ln>
            <a:noFill/>
          </a:ln>
        </p:spPr>
        <p:style>
          <a:lnRef idx="2">
            <a:schemeClr val="accent1">
              <a:shade val="50000"/>
            </a:schemeClr>
          </a:lnRef>
          <a:fillRef idx="1">
            <a:schemeClr val="accent1"/>
          </a:fillRef>
          <a:effectRef idx="0">
            <a:schemeClr val="accent1"/>
          </a:effectRef>
          <a:fontRef idx="minor">
            <a:schemeClr val="lt1"/>
          </a:fontRef>
        </p:style>
        <p:txBody>
          <a:bodyPr lIns="72000" tIns="108000" rIns="72000" bIns="108000" anchor="ctr"/>
          <a:lstStyle/>
          <a:p>
            <a:pPr algn="ctr">
              <a:defRPr/>
            </a:pPr>
            <a:r>
              <a:rPr lang="en-GB" b="1" dirty="0">
                <a:solidFill>
                  <a:schemeClr val="bg1"/>
                </a:solidFill>
              </a:rPr>
              <a:t>Daisies</a:t>
            </a:r>
            <a:r>
              <a:rPr lang="en-GB" dirty="0">
                <a:solidFill>
                  <a:schemeClr val="bg1"/>
                </a:solidFill>
              </a:rPr>
              <a:t> can grow and be healthy in much cooler temperatures.</a:t>
            </a:r>
          </a:p>
        </p:txBody>
      </p:sp>
      <p:pic>
        <p:nvPicPr>
          <p:cNvPr id="22532" name="Picture 2" descr="Cactus, Plant, Thorns, Thorny, Nature, Desert, Garden">
            <a:extLst>
              <a:ext uri="{FF2B5EF4-FFF2-40B4-BE49-F238E27FC236}">
                <a16:creationId xmlns:a16="http://schemas.microsoft.com/office/drawing/2014/main" id="{B3A872E5-5219-AD4B-A339-6094F2BE63FD}"/>
              </a:ext>
            </a:extLst>
          </p:cNvPr>
          <p:cNvPicPr>
            <a:picLocks noChangeArrowheads="1"/>
          </p:cNvPicPr>
          <p:nvPr/>
        </p:nvPicPr>
        <p:blipFill>
          <a:blip r:embed="rId4" cstate="email">
            <a:extLst>
              <a:ext uri="{28A0092B-C50C-407E-A947-70E740481C1C}">
                <a14:useLocalDpi xmlns:a14="http://schemas.microsoft.com/office/drawing/2010/main"/>
              </a:ext>
            </a:extLst>
          </a:blip>
          <a:srcRect r="-76"/>
          <a:stretch>
            <a:fillRect/>
          </a:stretch>
        </p:blipFill>
        <p:spPr bwMode="auto">
          <a:xfrm>
            <a:off x="2403475" y="2466976"/>
            <a:ext cx="36004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4" descr="White Daisy Flower">
            <a:extLst>
              <a:ext uri="{FF2B5EF4-FFF2-40B4-BE49-F238E27FC236}">
                <a16:creationId xmlns:a16="http://schemas.microsoft.com/office/drawing/2014/main" id="{FDFB8AB5-BFFD-9942-85D0-69408786FA59}"/>
              </a:ext>
            </a:extLst>
          </p:cNvPr>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42051" y="2466976"/>
            <a:ext cx="359886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ounded Rectangle 26">
            <a:extLst>
              <a:ext uri="{FF2B5EF4-FFF2-40B4-BE49-F238E27FC236}">
                <a16:creationId xmlns:a16="http://schemas.microsoft.com/office/drawing/2014/main" id="{005A03EB-6978-E947-81F1-6B251D49934D}"/>
              </a:ext>
            </a:extLst>
          </p:cNvPr>
          <p:cNvSpPr/>
          <p:nvPr/>
        </p:nvSpPr>
        <p:spPr>
          <a:xfrm>
            <a:off x="2403475" y="4370388"/>
            <a:ext cx="3600450" cy="665162"/>
          </a:xfrm>
          <a:prstGeom prst="roundRect">
            <a:avLst>
              <a:gd name="adj" fmla="val 11500"/>
            </a:avLst>
          </a:prstGeom>
          <a:solidFill>
            <a:srgbClr val="6DBA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bg1"/>
                </a:solidFill>
              </a:rPr>
              <a:t>A </a:t>
            </a:r>
            <a:r>
              <a:rPr lang="en-GB" b="1" dirty="0">
                <a:solidFill>
                  <a:schemeClr val="bg1"/>
                </a:solidFill>
              </a:rPr>
              <a:t>cactus</a:t>
            </a:r>
            <a:r>
              <a:rPr lang="en-GB" dirty="0">
                <a:solidFill>
                  <a:schemeClr val="bg1"/>
                </a:solidFill>
              </a:rPr>
              <a:t> is from the desert, so it is used to a hot temperature. </a:t>
            </a:r>
          </a:p>
        </p:txBody>
      </p:sp>
      <p:sp>
        <p:nvSpPr>
          <p:cNvPr id="28" name="Rounded Rectangle 27">
            <a:extLst>
              <a:ext uri="{FF2B5EF4-FFF2-40B4-BE49-F238E27FC236}">
                <a16:creationId xmlns:a16="http://schemas.microsoft.com/office/drawing/2014/main" id="{2083E586-8A9A-2F4E-82B3-3C2E4A15C31D}"/>
              </a:ext>
            </a:extLst>
          </p:cNvPr>
          <p:cNvSpPr/>
          <p:nvPr/>
        </p:nvSpPr>
        <p:spPr>
          <a:xfrm>
            <a:off x="2403475" y="5330825"/>
            <a:ext cx="7437438" cy="712788"/>
          </a:xfrm>
          <a:prstGeom prst="roundRect">
            <a:avLst>
              <a:gd name="adj" fmla="val 11500"/>
            </a:avLst>
          </a:prstGeom>
          <a:solidFill>
            <a:srgbClr val="41AD9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defRPr/>
            </a:pPr>
            <a:r>
              <a:rPr lang="en-GB" dirty="0">
                <a:solidFill>
                  <a:schemeClr val="tx1"/>
                </a:solidFill>
              </a:rPr>
              <a:t>Seeds need the right temperature to start turning in to a plant. Plants also need the right temperature to be able to turn sunlight into food.</a:t>
            </a:r>
          </a:p>
        </p:txBody>
      </p:sp>
      <p:pic>
        <p:nvPicPr>
          <p:cNvPr id="3" name="Audio 2">
            <a:hlinkClick r:id="" action="ppaction://media"/>
            <a:extLst>
              <a:ext uri="{FF2B5EF4-FFF2-40B4-BE49-F238E27FC236}">
                <a16:creationId xmlns:a16="http://schemas.microsoft.com/office/drawing/2014/main" id="{4EB8A8E9-3686-F347-B121-BDAB624B1DE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1541692"/>
      </p:ext>
    </p:extLst>
  </p:cSld>
  <p:clrMapOvr>
    <a:masterClrMapping/>
  </p:clrMapOvr>
  <mc:AlternateContent xmlns:mc="http://schemas.openxmlformats.org/markup-compatibility/2006">
    <mc:Choice xmlns:p14="http://schemas.microsoft.com/office/powerpoint/2010/main" Requires="p14">
      <p:transition spd="slow" p14:dur="2000" advTm="32545"/>
    </mc:Choice>
    <mc:Fallback>
      <p:transition spd="slow" advTm="325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21916" y="2708949"/>
            <a:ext cx="3887976" cy="525886"/>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2" algn="ctr"/>
            <a:r>
              <a:rPr lang="en-GB" sz="2000" dirty="0"/>
              <a:t>light</a:t>
            </a:r>
          </a:p>
        </p:txBody>
      </p:sp>
      <p:pic>
        <p:nvPicPr>
          <p:cNvPr id="11" name="Picture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27554" y="1540867"/>
            <a:ext cx="3082339" cy="1235889"/>
          </a:xfrm>
          <a:prstGeom prst="rect">
            <a:avLst/>
          </a:prstGeom>
        </p:spPr>
      </p:pic>
      <p:sp>
        <p:nvSpPr>
          <p:cNvPr id="3" name="Rectangle 2"/>
          <p:cNvSpPr/>
          <p:nvPr/>
        </p:nvSpPr>
        <p:spPr>
          <a:xfrm>
            <a:off x="4582108" y="1871122"/>
            <a:ext cx="3027784" cy="525886"/>
          </a:xfrm>
          <a:prstGeom prst="rect">
            <a:avLst/>
          </a:prstGeom>
          <a:solidFill>
            <a:srgbClr val="BAD46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air</a:t>
            </a:r>
          </a:p>
        </p:txBody>
      </p:sp>
      <p:sp>
        <p:nvSpPr>
          <p:cNvPr id="21" name="Title 20"/>
          <p:cNvSpPr>
            <a:spLocks noGrp="1"/>
          </p:cNvSpPr>
          <p:nvPr>
            <p:ph type="title"/>
          </p:nvPr>
        </p:nvSpPr>
        <p:spPr/>
        <p:txBody>
          <a:bodyPr/>
          <a:lstStyle/>
          <a:p>
            <a:r>
              <a:rPr lang="en-GB" sz="3600" dirty="0">
                <a:latin typeface="+mn-lt"/>
              </a:rPr>
              <a:t>What a Plant Needs</a:t>
            </a:r>
          </a:p>
        </p:txBody>
      </p:sp>
      <p:sp>
        <p:nvSpPr>
          <p:cNvPr id="7" name="Rectangle 6"/>
          <p:cNvSpPr/>
          <p:nvPr/>
        </p:nvSpPr>
        <p:spPr>
          <a:xfrm>
            <a:off x="4582108" y="3505498"/>
            <a:ext cx="3804086" cy="525886"/>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2"/>
            <a:r>
              <a:rPr lang="en-GB" sz="2000" dirty="0"/>
              <a:t>  water</a:t>
            </a:r>
          </a:p>
        </p:txBody>
      </p:sp>
      <p:sp>
        <p:nvSpPr>
          <p:cNvPr id="9" name="Rectangle 8"/>
          <p:cNvSpPr/>
          <p:nvPr/>
        </p:nvSpPr>
        <p:spPr>
          <a:xfrm>
            <a:off x="4582108" y="5180176"/>
            <a:ext cx="3027784" cy="525886"/>
          </a:xfrm>
          <a:prstGeom prst="rect">
            <a:avLst/>
          </a:prstGeom>
          <a:solidFill>
            <a:srgbClr val="003F1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warmth</a:t>
            </a:r>
          </a:p>
        </p:txBody>
      </p:sp>
      <p:pic>
        <p:nvPicPr>
          <p:cNvPr id="2" name="Pictur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93605" y="4118229"/>
            <a:ext cx="2195260" cy="949765"/>
          </a:xfrm>
          <a:prstGeom prst="rect">
            <a:avLst/>
          </a:prstGeom>
        </p:spPr>
      </p:pic>
      <p:pic>
        <p:nvPicPr>
          <p:cNvPr id="4" name="Pictur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495434" y="1871122"/>
            <a:ext cx="2121774" cy="2121774"/>
          </a:xfrm>
          <a:prstGeom prst="rect">
            <a:avLst/>
          </a:prstGeom>
        </p:spPr>
      </p:pic>
      <p:pic>
        <p:nvPicPr>
          <p:cNvPr id="10" name="Picture 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882904" y="3067723"/>
            <a:ext cx="2029447" cy="1614881"/>
          </a:xfrm>
          <a:prstGeom prst="rect">
            <a:avLst/>
          </a:prstGeom>
        </p:spPr>
      </p:pic>
      <p:sp>
        <p:nvSpPr>
          <p:cNvPr id="8" name="Rectangle 7"/>
          <p:cNvSpPr/>
          <p:nvPr/>
        </p:nvSpPr>
        <p:spPr>
          <a:xfrm>
            <a:off x="4582108" y="4342837"/>
            <a:ext cx="3027784" cy="525886"/>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nutrients</a:t>
            </a:r>
          </a:p>
        </p:txBody>
      </p:sp>
      <p:pic>
        <p:nvPicPr>
          <p:cNvPr id="12" name="Audio 11">
            <a:hlinkClick r:id="" action="ppaction://media"/>
            <a:extLst>
              <a:ext uri="{FF2B5EF4-FFF2-40B4-BE49-F238E27FC236}">
                <a16:creationId xmlns:a16="http://schemas.microsoft.com/office/drawing/2014/main" id="{AFE38DF8-1E17-ED4C-B583-4AA8F075E153}"/>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1672296700"/>
      </p:ext>
    </p:extLst>
  </p:cSld>
  <p:clrMapOvr>
    <a:masterClrMapping/>
  </p:clrMapOvr>
  <mc:AlternateContent xmlns:mc="http://schemas.openxmlformats.org/markup-compatibility/2006">
    <mc:Choice xmlns:p14="http://schemas.microsoft.com/office/powerpoint/2010/main" Requires="p14">
      <p:transition spd="slow" p14:dur="2000" advTm="22518"/>
    </mc:Choice>
    <mc:Fallback>
      <p:transition spd="slow" advTm="225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500"/>
                            </p:stCondLst>
                            <p:childTnLst>
                              <p:par>
                                <p:cTn id="13" presetID="2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10"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12"/>
                </p:tgtEl>
              </p:cMediaNode>
            </p:audio>
          </p:childTnLst>
        </p:cTn>
      </p:par>
    </p:tnLst>
    <p:bldLst>
      <p:bldP spid="6" grpId="0" animBg="1"/>
      <p:bldP spid="3" grpId="0" animBg="1"/>
      <p:bldP spid="7" grpId="0" animBg="1"/>
      <p:bldP spid="9"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C990B7C0-6B2C-2645-B1A1-01E20E0060EC}"/>
              </a:ext>
            </a:extLst>
          </p:cNvPr>
          <p:cNvSpPr/>
          <p:nvPr/>
        </p:nvSpPr>
        <p:spPr>
          <a:xfrm>
            <a:off x="1930619" y="1093077"/>
            <a:ext cx="7645400" cy="4094163"/>
          </a:xfrm>
          <a:prstGeom prst="roundRect">
            <a:avLst>
              <a:gd name="adj" fmla="val 10518"/>
            </a:avLst>
          </a:prstGeom>
          <a:solidFill>
            <a:srgbClr val="FFD713"/>
          </a:solidFill>
          <a:ln>
            <a:solidFill>
              <a:srgbClr val="FFD7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3200" dirty="0">
                <a:solidFill>
                  <a:schemeClr val="tx1"/>
                </a:solidFill>
              </a:rPr>
              <a:t>Draw a picture of a healthy plant. Write some sentences about what a plant needs to be healthy.</a:t>
            </a:r>
          </a:p>
        </p:txBody>
      </p:sp>
      <p:sp>
        <p:nvSpPr>
          <p:cNvPr id="24578" name="Title 4">
            <a:extLst>
              <a:ext uri="{FF2B5EF4-FFF2-40B4-BE49-F238E27FC236}">
                <a16:creationId xmlns:a16="http://schemas.microsoft.com/office/drawing/2014/main" id="{77AB9E2D-36C8-DC44-956B-72FA275ADAEB}"/>
              </a:ext>
            </a:extLst>
          </p:cNvPr>
          <p:cNvSpPr>
            <a:spLocks noGrp="1"/>
          </p:cNvSpPr>
          <p:nvPr>
            <p:ph type="title"/>
          </p:nvPr>
        </p:nvSpPr>
        <p:spPr>
          <a:xfrm>
            <a:off x="422714" y="206814"/>
            <a:ext cx="8220075" cy="1254125"/>
          </a:xfrm>
        </p:spPr>
        <p:txBody>
          <a:bodyPr/>
          <a:lstStyle/>
          <a:p>
            <a:pPr eaLnBrk="1" hangingPunct="1"/>
            <a:r>
              <a:rPr lang="en-GB" altLang="en-US" dirty="0">
                <a:latin typeface="Sassoon Infant Md" panose="02000603050000020003" pitchFamily="2" charset="0"/>
              </a:rPr>
              <a:t>Task</a:t>
            </a:r>
          </a:p>
        </p:txBody>
      </p:sp>
      <p:pic>
        <p:nvPicPr>
          <p:cNvPr id="4" name="Audio 3">
            <a:hlinkClick r:id="" action="ppaction://media"/>
            <a:extLst>
              <a:ext uri="{FF2B5EF4-FFF2-40B4-BE49-F238E27FC236}">
                <a16:creationId xmlns:a16="http://schemas.microsoft.com/office/drawing/2014/main" id="{B706F8D7-877E-1848-99F3-E5AABA09D5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63622003"/>
      </p:ext>
    </p:extLst>
  </p:cSld>
  <p:clrMapOvr>
    <a:masterClrMapping/>
  </p:clrMapOvr>
  <p:transition spd="slow" advTm="3686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8|4.6|4.9|4.3"/>
</p:tagLst>
</file>

<file path=ppt/tags/tag2.xml><?xml version="1.0" encoding="utf-8"?>
<p:tagLst xmlns:a="http://schemas.openxmlformats.org/drawingml/2006/main" xmlns:r="http://schemas.openxmlformats.org/officeDocument/2006/relationships" xmlns:p="http://schemas.openxmlformats.org/presentationml/2006/main">
  <p:tag name="TIMING" val="|19.8"/>
</p:tagLst>
</file>

<file path=ppt/tags/tag3.xml><?xml version="1.0" encoding="utf-8"?>
<p:tagLst xmlns:a="http://schemas.openxmlformats.org/drawingml/2006/main" xmlns:r="http://schemas.openxmlformats.org/officeDocument/2006/relationships" xmlns:p="http://schemas.openxmlformats.org/presentationml/2006/main">
  <p:tag name="TIMING" val="|7.1"/>
</p:tagLst>
</file>

<file path=ppt/tags/tag4.xml><?xml version="1.0" encoding="utf-8"?>
<p:tagLst xmlns:a="http://schemas.openxmlformats.org/drawingml/2006/main" xmlns:r="http://schemas.openxmlformats.org/officeDocument/2006/relationships" xmlns:p="http://schemas.openxmlformats.org/presentationml/2006/main">
  <p:tag name="TIMING" val="|1.2|4.5|3.5|2.9|4.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719</Words>
  <Application>Microsoft Macintosh PowerPoint</Application>
  <PresentationFormat>Widescreen</PresentationFormat>
  <Paragraphs>73</Paragraphs>
  <Slides>14</Slides>
  <Notes>0</Notes>
  <HiddenSlides>0</HiddenSlides>
  <MMClips>14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Calibri</vt:lpstr>
      <vt:lpstr>Calibri Light</vt:lpstr>
      <vt:lpstr>Comic Sans MS</vt:lpstr>
      <vt:lpstr>Sassoon Infant Md</vt:lpstr>
      <vt:lpstr>Sassoon Infant Rg</vt:lpstr>
      <vt:lpstr>Stick&amp;BallRegular</vt:lpstr>
      <vt:lpstr>Twinkl</vt:lpstr>
      <vt:lpstr>Twinkl SemiBold</vt:lpstr>
      <vt:lpstr>Office Theme</vt:lpstr>
      <vt:lpstr>PowerPoint Presentation</vt:lpstr>
      <vt:lpstr>Parts of a Plant</vt:lpstr>
      <vt:lpstr>Is It Healthy?</vt:lpstr>
      <vt:lpstr>PowerPoint Presentation</vt:lpstr>
      <vt:lpstr>Water</vt:lpstr>
      <vt:lpstr>How Much Water?</vt:lpstr>
      <vt:lpstr>How Much Water?</vt:lpstr>
      <vt:lpstr>Light</vt:lpstr>
      <vt:lpstr>Light</vt:lpstr>
      <vt:lpstr>Temperature</vt:lpstr>
      <vt:lpstr>Temperature</vt:lpstr>
      <vt:lpstr>The Right Temperature</vt:lpstr>
      <vt:lpstr>What a Plant Needs</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Zoe Bagley</dc:creator>
  <cp:lastModifiedBy>Zoe Bagley</cp:lastModifiedBy>
  <cp:revision>15</cp:revision>
  <dcterms:created xsi:type="dcterms:W3CDTF">2021-01-17T20:29:53Z</dcterms:created>
  <dcterms:modified xsi:type="dcterms:W3CDTF">2021-01-18T15:29:30Z</dcterms:modified>
</cp:coreProperties>
</file>