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445" r:id="rId2"/>
    <p:sldId id="464" r:id="rId3"/>
    <p:sldId id="484" r:id="rId4"/>
    <p:sldId id="485" r:id="rId5"/>
    <p:sldId id="498" r:id="rId6"/>
    <p:sldId id="499" r:id="rId7"/>
    <p:sldId id="500" r:id="rId8"/>
    <p:sldId id="466" r:id="rId9"/>
    <p:sldId id="487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E2EBF2"/>
    <a:srgbClr val="7EB0D5"/>
    <a:srgbClr val="8CC3EC"/>
    <a:srgbClr val="F8FBFD"/>
    <a:srgbClr val="F6F8FA"/>
    <a:srgbClr val="F6F9FB"/>
    <a:srgbClr val="FFCCFF"/>
    <a:srgbClr val="E6E6E6"/>
    <a:srgbClr val="6E9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83" autoAdjust="0"/>
    <p:restoredTop sz="91656" autoAdjust="0"/>
  </p:normalViewPr>
  <p:slideViewPr>
    <p:cSldViewPr snapToGrid="0">
      <p:cViewPr varScale="1">
        <p:scale>
          <a:sx n="79" d="100"/>
          <a:sy n="79" d="100"/>
        </p:scale>
        <p:origin x="80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76363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9532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0142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9325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5954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7464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6772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953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Two-step problems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77647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5</a:t>
            </a:r>
          </a:p>
        </p:txBody>
      </p:sp>
    </p:spTree>
    <p:extLst>
      <p:ext uri="{BB962C8B-B14F-4D97-AF65-F5344CB8AC3E}">
        <p14:creationId xmlns:p14="http://schemas.microsoft.com/office/powerpoint/2010/main" val="39117429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89527" y="375846"/>
            <a:ext cx="117024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Gina has £2. She gets £1 more.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bar model and write a calculation to show her total.</a:t>
            </a:r>
          </a:p>
        </p:txBody>
      </p:sp>
      <p:sp>
        <p:nvSpPr>
          <p:cNvPr id="7" name="Teardrop 6">
            <a:extLst>
              <a:ext uri="{FF2B5EF4-FFF2-40B4-BE49-F238E27FC236}">
                <a16:creationId xmlns:a16="http://schemas.microsoft.com/office/drawing/2014/main" id="{4EC6BD9E-54A0-41B7-9633-94C93CA828E4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A119EF7-8938-4BC6-BD6E-DC849E0DCF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6983111"/>
              </p:ext>
            </p:extLst>
          </p:nvPr>
        </p:nvGraphicFramePr>
        <p:xfrm>
          <a:off x="603249" y="1591738"/>
          <a:ext cx="4838186" cy="14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25457">
                  <a:extLst>
                    <a:ext uri="{9D8B030D-6E8A-4147-A177-3AD203B41FA5}">
                      <a16:colId xmlns:a16="http://schemas.microsoft.com/office/drawing/2014/main" val="2270239467"/>
                    </a:ext>
                  </a:extLst>
                </a:gridCol>
                <a:gridCol w="1612729">
                  <a:extLst>
                    <a:ext uri="{9D8B030D-6E8A-4147-A177-3AD203B41FA5}">
                      <a16:colId xmlns:a16="http://schemas.microsoft.com/office/drawing/2014/main" val="4258487145"/>
                    </a:ext>
                  </a:extLst>
                </a:gridCol>
              </a:tblGrid>
              <a:tr h="720000">
                <a:tc gridSpan="2"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7507381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£2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£1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8837886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4104CAD1-4AC0-4EB5-B206-BD80887DE0F2}"/>
              </a:ext>
            </a:extLst>
          </p:cNvPr>
          <p:cNvSpPr txBox="1"/>
          <p:nvPr/>
        </p:nvSpPr>
        <p:spPr>
          <a:xfrm>
            <a:off x="489527" y="3724499"/>
            <a:ext cx="113490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She then spends 50p.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bar model and write a calculation to show what is left.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B32A345-8A64-44FD-8875-DDDA506728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848495"/>
              </p:ext>
            </p:extLst>
          </p:nvPr>
        </p:nvGraphicFramePr>
        <p:xfrm>
          <a:off x="603249" y="4961890"/>
          <a:ext cx="4838188" cy="14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2931">
                  <a:extLst>
                    <a:ext uri="{9D8B030D-6E8A-4147-A177-3AD203B41FA5}">
                      <a16:colId xmlns:a16="http://schemas.microsoft.com/office/drawing/2014/main" val="2270239467"/>
                    </a:ext>
                  </a:extLst>
                </a:gridCol>
                <a:gridCol w="3805257">
                  <a:extLst>
                    <a:ext uri="{9D8B030D-6E8A-4147-A177-3AD203B41FA5}">
                      <a16:colId xmlns:a16="http://schemas.microsoft.com/office/drawing/2014/main" val="1255448508"/>
                    </a:ext>
                  </a:extLst>
                </a:gridCol>
              </a:tblGrid>
              <a:tr h="720000">
                <a:tc grid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£3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7507381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50p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8837886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F71984C-8C05-4FC1-BAAD-AF3A0D6B8811}"/>
              </a:ext>
            </a:extLst>
          </p:cNvPr>
          <p:cNvSpPr txBox="1"/>
          <p:nvPr/>
        </p:nvSpPr>
        <p:spPr>
          <a:xfrm>
            <a:off x="5657570" y="5388548"/>
            <a:ext cx="61809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__________ - __________ = ______________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84269FF-80C8-4509-B691-3624CC1B7654}"/>
              </a:ext>
            </a:extLst>
          </p:cNvPr>
          <p:cNvSpPr txBox="1"/>
          <p:nvPr/>
        </p:nvSpPr>
        <p:spPr>
          <a:xfrm>
            <a:off x="5789811" y="5282532"/>
            <a:ext cx="1486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251E911-2BCF-47DA-A112-240B3D696074}"/>
              </a:ext>
            </a:extLst>
          </p:cNvPr>
          <p:cNvSpPr txBox="1"/>
          <p:nvPr/>
        </p:nvSpPr>
        <p:spPr>
          <a:xfrm>
            <a:off x="9471883" y="5295784"/>
            <a:ext cx="21097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£2 and 50p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5461A4A-3636-4049-8502-D0077111F61B}"/>
              </a:ext>
            </a:extLst>
          </p:cNvPr>
          <p:cNvSpPr txBox="1"/>
          <p:nvPr/>
        </p:nvSpPr>
        <p:spPr>
          <a:xfrm>
            <a:off x="7570975" y="5282532"/>
            <a:ext cx="1486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50p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CE44EAE-5994-4024-87BF-6338DAB571A3}"/>
              </a:ext>
            </a:extLst>
          </p:cNvPr>
          <p:cNvSpPr txBox="1"/>
          <p:nvPr/>
        </p:nvSpPr>
        <p:spPr>
          <a:xfrm>
            <a:off x="5715938" y="1886603"/>
            <a:ext cx="5898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__________ + __________ = __________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C3BDDB4-6285-41BD-8B5A-9E87438FC4E5}"/>
              </a:ext>
            </a:extLst>
          </p:cNvPr>
          <p:cNvSpPr txBox="1"/>
          <p:nvPr/>
        </p:nvSpPr>
        <p:spPr>
          <a:xfrm>
            <a:off x="5809267" y="1793839"/>
            <a:ext cx="1486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£2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0F1A6FD-8D50-4CC8-842C-C8A3F2EFF5AC}"/>
              </a:ext>
            </a:extLst>
          </p:cNvPr>
          <p:cNvSpPr txBox="1"/>
          <p:nvPr/>
        </p:nvSpPr>
        <p:spPr>
          <a:xfrm>
            <a:off x="7749859" y="1793839"/>
            <a:ext cx="1486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£1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053E5CC-88E4-4B34-97C8-132867E7D7E7}"/>
              </a:ext>
            </a:extLst>
          </p:cNvPr>
          <p:cNvSpPr txBox="1"/>
          <p:nvPr/>
        </p:nvSpPr>
        <p:spPr>
          <a:xfrm>
            <a:off x="9651798" y="1793839"/>
            <a:ext cx="1486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£3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38B7F16-04BF-4CBC-AD18-6A3AD7D3FFCD}"/>
              </a:ext>
            </a:extLst>
          </p:cNvPr>
          <p:cNvSpPr txBox="1"/>
          <p:nvPr/>
        </p:nvSpPr>
        <p:spPr>
          <a:xfrm>
            <a:off x="603249" y="1663358"/>
            <a:ext cx="48381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£3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542203E-6BB8-4780-A55E-C970F46ACA45}"/>
              </a:ext>
            </a:extLst>
          </p:cNvPr>
          <p:cNvSpPr txBox="1"/>
          <p:nvPr/>
        </p:nvSpPr>
        <p:spPr>
          <a:xfrm>
            <a:off x="1410511" y="5762481"/>
            <a:ext cx="4030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£2 and 50p</a:t>
            </a:r>
          </a:p>
        </p:txBody>
      </p:sp>
    </p:spTree>
    <p:extLst>
      <p:ext uri="{BB962C8B-B14F-4D97-AF65-F5344CB8AC3E}">
        <p14:creationId xmlns:p14="http://schemas.microsoft.com/office/powerpoint/2010/main" val="2376326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6" grpId="0"/>
      <p:bldP spid="17" grpId="0"/>
      <p:bldP spid="19" grpId="0"/>
      <p:bldP spid="18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89527" y="375846"/>
            <a:ext cx="111058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Kat has £4 and she gets £5 more.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bar model and write a calculation to show her total.</a:t>
            </a:r>
          </a:p>
        </p:txBody>
      </p:sp>
      <p:sp>
        <p:nvSpPr>
          <p:cNvPr id="7" name="Teardrop 6">
            <a:extLst>
              <a:ext uri="{FF2B5EF4-FFF2-40B4-BE49-F238E27FC236}">
                <a16:creationId xmlns:a16="http://schemas.microsoft.com/office/drawing/2014/main" id="{4EC6BD9E-54A0-41B7-9633-94C93CA828E4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104CAD1-4AC0-4EB5-B206-BD80887DE0F2}"/>
              </a:ext>
            </a:extLst>
          </p:cNvPr>
          <p:cNvSpPr txBox="1"/>
          <p:nvPr/>
        </p:nvSpPr>
        <p:spPr>
          <a:xfrm>
            <a:off x="489526" y="3724499"/>
            <a:ext cx="112809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She then spends £6 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bar model and write a calculation to show is left.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9C88F0B-FB1E-4D1C-B38E-C084A8233407}"/>
              </a:ext>
            </a:extLst>
          </p:cNvPr>
          <p:cNvSpPr txBox="1"/>
          <p:nvPr/>
        </p:nvSpPr>
        <p:spPr>
          <a:xfrm>
            <a:off x="5726220" y="5445897"/>
            <a:ext cx="61809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__________ - __________ = ___________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4B1C178-5F31-4769-9241-CA6041B2AF0C}"/>
              </a:ext>
            </a:extLst>
          </p:cNvPr>
          <p:cNvSpPr txBox="1"/>
          <p:nvPr/>
        </p:nvSpPr>
        <p:spPr>
          <a:xfrm>
            <a:off x="5858461" y="5339881"/>
            <a:ext cx="1486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£9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D478E26-494F-4D50-853D-4BFE40CCB12E}"/>
              </a:ext>
            </a:extLst>
          </p:cNvPr>
          <p:cNvSpPr txBox="1"/>
          <p:nvPr/>
        </p:nvSpPr>
        <p:spPr>
          <a:xfrm>
            <a:off x="9540533" y="5339881"/>
            <a:ext cx="16664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£3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4CDF6DE-017A-4E61-B86A-774B110DE012}"/>
              </a:ext>
            </a:extLst>
          </p:cNvPr>
          <p:cNvSpPr txBox="1"/>
          <p:nvPr/>
        </p:nvSpPr>
        <p:spPr>
          <a:xfrm>
            <a:off x="7639625" y="5339881"/>
            <a:ext cx="1486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£6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DC01405-B71E-4DCC-9465-68B2DDB4701F}"/>
              </a:ext>
            </a:extLst>
          </p:cNvPr>
          <p:cNvSpPr txBox="1"/>
          <p:nvPr/>
        </p:nvSpPr>
        <p:spPr>
          <a:xfrm>
            <a:off x="5696482" y="1936387"/>
            <a:ext cx="5898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__________ + __________ = __________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A6ABCB7-DB5C-4FEB-BBFB-6F08390E8AE6}"/>
              </a:ext>
            </a:extLst>
          </p:cNvPr>
          <p:cNvSpPr txBox="1"/>
          <p:nvPr/>
        </p:nvSpPr>
        <p:spPr>
          <a:xfrm>
            <a:off x="5789811" y="1817119"/>
            <a:ext cx="1486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£4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9CDC6A2-3A39-4438-8CA9-4B597BD770B5}"/>
              </a:ext>
            </a:extLst>
          </p:cNvPr>
          <p:cNvSpPr txBox="1"/>
          <p:nvPr/>
        </p:nvSpPr>
        <p:spPr>
          <a:xfrm>
            <a:off x="7730403" y="1817119"/>
            <a:ext cx="1486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£5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70E9F9A-EA4A-44D3-80C7-44BE8DF57A03}"/>
              </a:ext>
            </a:extLst>
          </p:cNvPr>
          <p:cNvSpPr txBox="1"/>
          <p:nvPr/>
        </p:nvSpPr>
        <p:spPr>
          <a:xfrm>
            <a:off x="9632342" y="1817119"/>
            <a:ext cx="1486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£9</a:t>
            </a:r>
          </a:p>
        </p:txBody>
      </p: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B4F522D6-6646-49F1-840D-E0484788F0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6950235"/>
              </p:ext>
            </p:extLst>
          </p:nvPr>
        </p:nvGraphicFramePr>
        <p:xfrm>
          <a:off x="603249" y="1551982"/>
          <a:ext cx="4838186" cy="14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0305">
                  <a:extLst>
                    <a:ext uri="{9D8B030D-6E8A-4147-A177-3AD203B41FA5}">
                      <a16:colId xmlns:a16="http://schemas.microsoft.com/office/drawing/2014/main" val="2270239467"/>
                    </a:ext>
                  </a:extLst>
                </a:gridCol>
                <a:gridCol w="2687881">
                  <a:extLst>
                    <a:ext uri="{9D8B030D-6E8A-4147-A177-3AD203B41FA5}">
                      <a16:colId xmlns:a16="http://schemas.microsoft.com/office/drawing/2014/main" val="882087927"/>
                    </a:ext>
                  </a:extLst>
                </a:gridCol>
              </a:tblGrid>
              <a:tr h="720000">
                <a:tc gridSpan="2"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7507381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£4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£5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8837886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C881A883-8A61-44F9-A7BA-23CC253A4E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3369493"/>
              </p:ext>
            </p:extLst>
          </p:nvPr>
        </p:nvGraphicFramePr>
        <p:xfrm>
          <a:off x="603249" y="4980979"/>
          <a:ext cx="4838188" cy="14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25459">
                  <a:extLst>
                    <a:ext uri="{9D8B030D-6E8A-4147-A177-3AD203B41FA5}">
                      <a16:colId xmlns:a16="http://schemas.microsoft.com/office/drawing/2014/main" val="2270239467"/>
                    </a:ext>
                  </a:extLst>
                </a:gridCol>
                <a:gridCol w="1612729">
                  <a:extLst>
                    <a:ext uri="{9D8B030D-6E8A-4147-A177-3AD203B41FA5}">
                      <a16:colId xmlns:a16="http://schemas.microsoft.com/office/drawing/2014/main" val="2819693266"/>
                    </a:ext>
                  </a:extLst>
                </a:gridCol>
              </a:tblGrid>
              <a:tr h="720000">
                <a:tc grid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£9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7507381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£6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8837886"/>
                  </a:ext>
                </a:extLst>
              </a:tr>
            </a:tbl>
          </a:graphicData>
        </a:graphic>
      </p:graphicFrame>
      <p:sp>
        <p:nvSpPr>
          <p:cNvPr id="30" name="TextBox 29">
            <a:extLst>
              <a:ext uri="{FF2B5EF4-FFF2-40B4-BE49-F238E27FC236}">
                <a16:creationId xmlns:a16="http://schemas.microsoft.com/office/drawing/2014/main" id="{A0E8F7FB-A7F5-4C31-B044-BFE7403CA0E7}"/>
              </a:ext>
            </a:extLst>
          </p:cNvPr>
          <p:cNvSpPr txBox="1"/>
          <p:nvPr/>
        </p:nvSpPr>
        <p:spPr>
          <a:xfrm>
            <a:off x="3822970" y="5747670"/>
            <a:ext cx="1618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£3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D1D8CAB-C583-452D-8C30-EA1B03B50377}"/>
              </a:ext>
            </a:extLst>
          </p:cNvPr>
          <p:cNvSpPr txBox="1"/>
          <p:nvPr/>
        </p:nvSpPr>
        <p:spPr>
          <a:xfrm>
            <a:off x="603250" y="1623602"/>
            <a:ext cx="48381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£9</a:t>
            </a:r>
          </a:p>
        </p:txBody>
      </p:sp>
    </p:spTree>
    <p:extLst>
      <p:ext uri="{BB962C8B-B14F-4D97-AF65-F5344CB8AC3E}">
        <p14:creationId xmlns:p14="http://schemas.microsoft.com/office/powerpoint/2010/main" val="119005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8" grpId="0"/>
      <p:bldP spid="21" grpId="0"/>
      <p:bldP spid="22" grpId="0"/>
      <p:bldP spid="23" grpId="0"/>
      <p:bldP spid="25" grpId="0"/>
      <p:bldP spid="26" grpId="0"/>
      <p:bldP spid="27" grpId="0"/>
      <p:bldP spid="30" grpId="0"/>
      <p:bldP spid="3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89527" y="336090"/>
            <a:ext cx="109205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Mo has £25. He gets £20 more.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bar model and write a calculation to show his total.</a:t>
            </a:r>
          </a:p>
        </p:txBody>
      </p:sp>
      <p:sp>
        <p:nvSpPr>
          <p:cNvPr id="7" name="Teardrop 6">
            <a:extLst>
              <a:ext uri="{FF2B5EF4-FFF2-40B4-BE49-F238E27FC236}">
                <a16:creationId xmlns:a16="http://schemas.microsoft.com/office/drawing/2014/main" id="{4EC6BD9E-54A0-41B7-9633-94C93CA828E4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104CAD1-4AC0-4EB5-B206-BD80887DE0F2}"/>
              </a:ext>
            </a:extLst>
          </p:cNvPr>
          <p:cNvSpPr txBox="1"/>
          <p:nvPr/>
        </p:nvSpPr>
        <p:spPr>
          <a:xfrm>
            <a:off x="509117" y="3668868"/>
            <a:ext cx="1208678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He then spends £28.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bar model and write a calculation to show what is left.</a:t>
            </a:r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E36600A3-6AEC-4C9F-9CC0-535F715EB0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2198226"/>
              </p:ext>
            </p:extLst>
          </p:nvPr>
        </p:nvGraphicFramePr>
        <p:xfrm>
          <a:off x="603249" y="1551982"/>
          <a:ext cx="4838188" cy="14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87882">
                  <a:extLst>
                    <a:ext uri="{9D8B030D-6E8A-4147-A177-3AD203B41FA5}">
                      <a16:colId xmlns:a16="http://schemas.microsoft.com/office/drawing/2014/main" val="2270239467"/>
                    </a:ext>
                  </a:extLst>
                </a:gridCol>
                <a:gridCol w="2150306">
                  <a:extLst>
                    <a:ext uri="{9D8B030D-6E8A-4147-A177-3AD203B41FA5}">
                      <a16:colId xmlns:a16="http://schemas.microsoft.com/office/drawing/2014/main" val="38983868"/>
                    </a:ext>
                  </a:extLst>
                </a:gridCol>
              </a:tblGrid>
              <a:tr h="720000">
                <a:tc gridSpan="2"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7507381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£25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£20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8837886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362A2288-B79B-42BD-8FBC-0FF6FA806C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1024820"/>
              </p:ext>
            </p:extLst>
          </p:nvPr>
        </p:nvGraphicFramePr>
        <p:xfrm>
          <a:off x="603249" y="4808702"/>
          <a:ext cx="4838188" cy="14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25459">
                  <a:extLst>
                    <a:ext uri="{9D8B030D-6E8A-4147-A177-3AD203B41FA5}">
                      <a16:colId xmlns:a16="http://schemas.microsoft.com/office/drawing/2014/main" val="2270239467"/>
                    </a:ext>
                  </a:extLst>
                </a:gridCol>
                <a:gridCol w="1612729">
                  <a:extLst>
                    <a:ext uri="{9D8B030D-6E8A-4147-A177-3AD203B41FA5}">
                      <a16:colId xmlns:a16="http://schemas.microsoft.com/office/drawing/2014/main" val="4061529183"/>
                    </a:ext>
                  </a:extLst>
                </a:gridCol>
              </a:tblGrid>
              <a:tr h="720000">
                <a:tc gridSpan="2"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£45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7507381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£28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8837886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FDFBF7F8-E741-4CBE-A23E-B7DC098CE157}"/>
              </a:ext>
            </a:extLst>
          </p:cNvPr>
          <p:cNvSpPr txBox="1"/>
          <p:nvPr/>
        </p:nvSpPr>
        <p:spPr>
          <a:xfrm>
            <a:off x="5657570" y="5375299"/>
            <a:ext cx="61809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__________ - __________ = ___________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72E4F51-3766-4A0D-81C7-B05247B58EBE}"/>
              </a:ext>
            </a:extLst>
          </p:cNvPr>
          <p:cNvSpPr txBox="1"/>
          <p:nvPr/>
        </p:nvSpPr>
        <p:spPr>
          <a:xfrm>
            <a:off x="5789811" y="5229527"/>
            <a:ext cx="1486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£45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780AAB8-BF25-47F7-A815-D943D5112C01}"/>
              </a:ext>
            </a:extLst>
          </p:cNvPr>
          <p:cNvSpPr txBox="1"/>
          <p:nvPr/>
        </p:nvSpPr>
        <p:spPr>
          <a:xfrm>
            <a:off x="9465013" y="5229527"/>
            <a:ext cx="16732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£17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1BA8768-B7C3-4D11-B3AA-226B1E5FBA2A}"/>
              </a:ext>
            </a:extLst>
          </p:cNvPr>
          <p:cNvSpPr txBox="1"/>
          <p:nvPr/>
        </p:nvSpPr>
        <p:spPr>
          <a:xfrm>
            <a:off x="7570975" y="5229527"/>
            <a:ext cx="1486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£28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E0D0C52-A347-4934-86C4-289B95FF19E8}"/>
              </a:ext>
            </a:extLst>
          </p:cNvPr>
          <p:cNvSpPr txBox="1"/>
          <p:nvPr/>
        </p:nvSpPr>
        <p:spPr>
          <a:xfrm>
            <a:off x="5715938" y="2098638"/>
            <a:ext cx="65820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__________ + __________ = __________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F95AAAB-0681-4F36-94E7-13738D910E3F}"/>
              </a:ext>
            </a:extLst>
          </p:cNvPr>
          <p:cNvSpPr txBox="1"/>
          <p:nvPr/>
        </p:nvSpPr>
        <p:spPr>
          <a:xfrm>
            <a:off x="5809267" y="1966118"/>
            <a:ext cx="1486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£25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235BF5F-B6AB-4603-8EC0-04B9CA194F7D}"/>
              </a:ext>
            </a:extLst>
          </p:cNvPr>
          <p:cNvSpPr txBox="1"/>
          <p:nvPr/>
        </p:nvSpPr>
        <p:spPr>
          <a:xfrm>
            <a:off x="7749859" y="1966118"/>
            <a:ext cx="1486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£20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EAD52AE-048B-48AC-92FA-A449DBE7CC0F}"/>
              </a:ext>
            </a:extLst>
          </p:cNvPr>
          <p:cNvSpPr txBox="1"/>
          <p:nvPr/>
        </p:nvSpPr>
        <p:spPr>
          <a:xfrm>
            <a:off x="9651798" y="1966118"/>
            <a:ext cx="1486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£45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550C22F-F710-4935-9061-C1DD78DC3C3F}"/>
              </a:ext>
            </a:extLst>
          </p:cNvPr>
          <p:cNvSpPr txBox="1"/>
          <p:nvPr/>
        </p:nvSpPr>
        <p:spPr>
          <a:xfrm>
            <a:off x="603248" y="1629223"/>
            <a:ext cx="48381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£45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60C4906-3639-46AE-8A24-0563CA36E7AE}"/>
              </a:ext>
            </a:extLst>
          </p:cNvPr>
          <p:cNvSpPr txBox="1"/>
          <p:nvPr/>
        </p:nvSpPr>
        <p:spPr>
          <a:xfrm>
            <a:off x="3832698" y="5593102"/>
            <a:ext cx="16087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£17</a:t>
            </a:r>
          </a:p>
        </p:txBody>
      </p:sp>
    </p:spTree>
    <p:extLst>
      <p:ext uri="{BB962C8B-B14F-4D97-AF65-F5344CB8AC3E}">
        <p14:creationId xmlns:p14="http://schemas.microsoft.com/office/powerpoint/2010/main" val="286648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2" grpId="0"/>
      <p:bldP spid="23" grpId="0"/>
      <p:bldP spid="24" grpId="0"/>
      <p:bldP spid="25" grpId="0"/>
      <p:bldP spid="27" grpId="0"/>
      <p:bldP spid="28" grpId="0"/>
      <p:bldP spid="29" grpId="0"/>
      <p:bldP spid="30" grpId="0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B64985-4D11-4842-A64B-ECF40B35E7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1" name="Teardrop 20">
            <a:extLst>
              <a:ext uri="{FF2B5EF4-FFF2-40B4-BE49-F238E27FC236}">
                <a16:creationId xmlns:a16="http://schemas.microsoft.com/office/drawing/2014/main" id="{1678C55A-30F4-4BD7-9C1A-8CA4E06B159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816F300-6F97-40B8-A587-A485E2E6DECB}"/>
              </a:ext>
            </a:extLst>
          </p:cNvPr>
          <p:cNvSpPr txBox="1"/>
          <p:nvPr/>
        </p:nvSpPr>
        <p:spPr>
          <a:xfrm>
            <a:off x="478139" y="455769"/>
            <a:ext cx="102447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Che has these coins.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78B8F42-9A16-4EAC-B2BC-4524E76585E0}"/>
              </a:ext>
            </a:extLst>
          </p:cNvPr>
          <p:cNvSpPr txBox="1"/>
          <p:nvPr/>
        </p:nvSpPr>
        <p:spPr>
          <a:xfrm>
            <a:off x="582814" y="4531424"/>
            <a:ext cx="102447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He spends 17p.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much does he have left? _______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09436D1-5C2F-4844-9AFA-DB28B9DA5FCC}"/>
              </a:ext>
            </a:extLst>
          </p:cNvPr>
          <p:cNvSpPr txBox="1"/>
          <p:nvPr/>
        </p:nvSpPr>
        <p:spPr>
          <a:xfrm>
            <a:off x="5445474" y="5254065"/>
            <a:ext cx="1153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4p</a:t>
            </a:r>
          </a:p>
        </p:txBody>
      </p:sp>
    </p:spTree>
    <p:extLst>
      <p:ext uri="{BB962C8B-B14F-4D97-AF65-F5344CB8AC3E}">
        <p14:creationId xmlns:p14="http://schemas.microsoft.com/office/powerpoint/2010/main" val="829877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9151B2F-A2A2-45D9-84B1-AB4FF1794F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2329164-5D87-4A9B-9BD6-15AA5BE08D62}"/>
              </a:ext>
            </a:extLst>
          </p:cNvPr>
          <p:cNvSpPr txBox="1"/>
          <p:nvPr/>
        </p:nvSpPr>
        <p:spPr>
          <a:xfrm>
            <a:off x="437946" y="549838"/>
            <a:ext cx="102447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Matt has these coins.</a:t>
            </a:r>
          </a:p>
        </p:txBody>
      </p:sp>
      <p:sp>
        <p:nvSpPr>
          <p:cNvPr id="23" name="Teardrop 22">
            <a:extLst>
              <a:ext uri="{FF2B5EF4-FFF2-40B4-BE49-F238E27FC236}">
                <a16:creationId xmlns:a16="http://schemas.microsoft.com/office/drawing/2014/main" id="{7BC2810D-3D05-4E17-9D9A-D8310C9EA249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EBA91D8-B83E-4D97-8B23-76FBE1ED1F38}"/>
              </a:ext>
            </a:extLst>
          </p:cNvPr>
          <p:cNvSpPr txBox="1"/>
          <p:nvPr/>
        </p:nvSpPr>
        <p:spPr>
          <a:xfrm>
            <a:off x="437946" y="4533879"/>
            <a:ext cx="102447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He spends 25p.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much does he have left? _______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17F2569-429C-4F3D-A9E2-AA0A16D77608}"/>
              </a:ext>
            </a:extLst>
          </p:cNvPr>
          <p:cNvSpPr txBox="1"/>
          <p:nvPr/>
        </p:nvSpPr>
        <p:spPr>
          <a:xfrm>
            <a:off x="5328877" y="5256520"/>
            <a:ext cx="1153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9p</a:t>
            </a:r>
          </a:p>
        </p:txBody>
      </p:sp>
    </p:spTree>
    <p:extLst>
      <p:ext uri="{BB962C8B-B14F-4D97-AF65-F5344CB8AC3E}">
        <p14:creationId xmlns:p14="http://schemas.microsoft.com/office/powerpoint/2010/main" val="787533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9E25311-D0C1-4031-884D-D8F96CB591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0CA157ED-22C3-468F-9972-4C687BE5F673}"/>
              </a:ext>
            </a:extLst>
          </p:cNvPr>
          <p:cNvSpPr txBox="1"/>
          <p:nvPr/>
        </p:nvSpPr>
        <p:spPr>
          <a:xfrm>
            <a:off x="498235" y="600080"/>
            <a:ext cx="102447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Gina has these coins.</a:t>
            </a:r>
          </a:p>
        </p:txBody>
      </p:sp>
      <p:sp>
        <p:nvSpPr>
          <p:cNvPr id="27" name="Teardrop 26">
            <a:extLst>
              <a:ext uri="{FF2B5EF4-FFF2-40B4-BE49-F238E27FC236}">
                <a16:creationId xmlns:a16="http://schemas.microsoft.com/office/drawing/2014/main" id="{E79F223D-06B1-48D8-853B-0C0CCFE898D3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C888C7F-4A43-4BB1-8D0B-1F61584369D7}"/>
              </a:ext>
            </a:extLst>
          </p:cNvPr>
          <p:cNvSpPr txBox="1"/>
          <p:nvPr/>
        </p:nvSpPr>
        <p:spPr>
          <a:xfrm>
            <a:off x="498235" y="4584121"/>
            <a:ext cx="102447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She spends £3 and 90p.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much does she have left? _______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D55272E-B89E-46C5-9A63-C8DC6537BF3F}"/>
              </a:ext>
            </a:extLst>
          </p:cNvPr>
          <p:cNvSpPr txBox="1"/>
          <p:nvPr/>
        </p:nvSpPr>
        <p:spPr>
          <a:xfrm>
            <a:off x="5518219" y="5326858"/>
            <a:ext cx="1153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£1</a:t>
            </a:r>
          </a:p>
        </p:txBody>
      </p:sp>
    </p:spTree>
    <p:extLst>
      <p:ext uri="{BB962C8B-B14F-4D97-AF65-F5344CB8AC3E}">
        <p14:creationId xmlns:p14="http://schemas.microsoft.com/office/powerpoint/2010/main" val="1338789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89527" y="57794"/>
            <a:ext cx="10244734" cy="2543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1) A scarf is £5 and a pair of gloves is £2 and 50p.</a:t>
            </a:r>
          </a:p>
          <a:p>
            <a:pPr>
              <a:lnSpc>
                <a:spcPct val="20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Ben buys one of each and pays with a £10 note.</a:t>
            </a:r>
          </a:p>
          <a:p>
            <a:pPr>
              <a:lnSpc>
                <a:spcPct val="20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much change will he receive?_________________</a:t>
            </a:r>
          </a:p>
        </p:txBody>
      </p:sp>
      <p:sp>
        <p:nvSpPr>
          <p:cNvPr id="7" name="Teardrop 6">
            <a:extLst>
              <a:ext uri="{FF2B5EF4-FFF2-40B4-BE49-F238E27FC236}">
                <a16:creationId xmlns:a16="http://schemas.microsoft.com/office/drawing/2014/main" id="{4EC6BD9E-54A0-41B7-9633-94C93CA828E4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89125F7-9CBF-4B4E-B5BF-A9F93CFB2B32}"/>
              </a:ext>
            </a:extLst>
          </p:cNvPr>
          <p:cNvSpPr txBox="1"/>
          <p:nvPr/>
        </p:nvSpPr>
        <p:spPr>
          <a:xfrm>
            <a:off x="6181006" y="2006488"/>
            <a:ext cx="2562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£2 and 50p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7E267B-A34C-4C59-A6A6-93EC8AC98148}"/>
              </a:ext>
            </a:extLst>
          </p:cNvPr>
          <p:cNvSpPr txBox="1"/>
          <p:nvPr/>
        </p:nvSpPr>
        <p:spPr>
          <a:xfrm>
            <a:off x="489527" y="3574141"/>
            <a:ext cx="10435634" cy="2543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2) A skirt is £17 and a jumper is £12.</a:t>
            </a:r>
          </a:p>
          <a:p>
            <a:pPr>
              <a:lnSpc>
                <a:spcPct val="20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Kat buys one of each and pays with a £50 note.</a:t>
            </a:r>
          </a:p>
          <a:p>
            <a:pPr>
              <a:lnSpc>
                <a:spcPct val="20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much change will she receive?_________________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21643-A04C-423F-892B-1DD671C22FAF}"/>
              </a:ext>
            </a:extLst>
          </p:cNvPr>
          <p:cNvSpPr txBox="1"/>
          <p:nvPr/>
        </p:nvSpPr>
        <p:spPr>
          <a:xfrm>
            <a:off x="6121881" y="5483951"/>
            <a:ext cx="27223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£21</a:t>
            </a:r>
          </a:p>
        </p:txBody>
      </p:sp>
    </p:spTree>
    <p:extLst>
      <p:ext uri="{BB962C8B-B14F-4D97-AF65-F5344CB8AC3E}">
        <p14:creationId xmlns:p14="http://schemas.microsoft.com/office/powerpoint/2010/main" val="598306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89527" y="84297"/>
            <a:ext cx="8582799" cy="25435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1) A meal is £7 and 50p and a dessert is £4 and 50p.</a:t>
            </a:r>
          </a:p>
          <a:p>
            <a:pPr>
              <a:lnSpc>
                <a:spcPct val="20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Asha buys both and pays with a £20 note.</a:t>
            </a:r>
          </a:p>
          <a:p>
            <a:pPr>
              <a:lnSpc>
                <a:spcPct val="20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much change will she receive?_________________</a:t>
            </a:r>
          </a:p>
        </p:txBody>
      </p:sp>
      <p:sp>
        <p:nvSpPr>
          <p:cNvPr id="7" name="Teardrop 6">
            <a:extLst>
              <a:ext uri="{FF2B5EF4-FFF2-40B4-BE49-F238E27FC236}">
                <a16:creationId xmlns:a16="http://schemas.microsoft.com/office/drawing/2014/main" id="{4EC6BD9E-54A0-41B7-9633-94C93CA828E4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89125F7-9CBF-4B4E-B5BF-A9F93CFB2B32}"/>
              </a:ext>
            </a:extLst>
          </p:cNvPr>
          <p:cNvSpPr txBox="1"/>
          <p:nvPr/>
        </p:nvSpPr>
        <p:spPr>
          <a:xfrm>
            <a:off x="6290024" y="1952550"/>
            <a:ext cx="2514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7E267B-A34C-4C59-A6A6-93EC8AC98148}"/>
              </a:ext>
            </a:extLst>
          </p:cNvPr>
          <p:cNvSpPr txBox="1"/>
          <p:nvPr/>
        </p:nvSpPr>
        <p:spPr>
          <a:xfrm>
            <a:off x="489527" y="3574141"/>
            <a:ext cx="8315097" cy="25435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2) A pair of jeans cost £23 and a shirt costs £15.</a:t>
            </a:r>
          </a:p>
          <a:p>
            <a:pPr>
              <a:lnSpc>
                <a:spcPct val="20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Jack buys both and pays with a £50 note.</a:t>
            </a:r>
          </a:p>
          <a:p>
            <a:pPr>
              <a:lnSpc>
                <a:spcPct val="20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much change will he receive?_________________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21643-A04C-423F-892B-1DD671C22FAF}"/>
              </a:ext>
            </a:extLst>
          </p:cNvPr>
          <p:cNvSpPr txBox="1"/>
          <p:nvPr/>
        </p:nvSpPr>
        <p:spPr>
          <a:xfrm>
            <a:off x="6143774" y="5421087"/>
            <a:ext cx="2514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£12</a:t>
            </a:r>
          </a:p>
        </p:txBody>
      </p:sp>
    </p:spTree>
    <p:extLst>
      <p:ext uri="{BB962C8B-B14F-4D97-AF65-F5344CB8AC3E}">
        <p14:creationId xmlns:p14="http://schemas.microsoft.com/office/powerpoint/2010/main" val="3777032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9252</TotalTime>
  <Words>474</Words>
  <Application>Microsoft Office PowerPoint</Application>
  <PresentationFormat>Widescreen</PresentationFormat>
  <Paragraphs>103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Yu Gothic UI</vt:lpstr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Money - Week 10</dc:title>
  <dc:creator>PRIMARY STARS EDUCATION</dc:creator>
  <cp:lastModifiedBy>M. Edwards</cp:lastModifiedBy>
  <cp:revision>356</cp:revision>
  <dcterms:created xsi:type="dcterms:W3CDTF">2018-08-10T10:44:35Z</dcterms:created>
  <dcterms:modified xsi:type="dcterms:W3CDTF">2020-11-19T12:55:41Z</dcterms:modified>
</cp:coreProperties>
</file>