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0160000" cy="10414000"/>
  <p:notesSz cx="6858000" cy="9144000"/>
  <p:embeddedFontLst>
    <p:embeddedFont>
      <p:font typeface="Calibri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1944" y="-96"/>
      </p:cViewPr>
      <p:guideLst>
        <p:guide orient="horz" pos="3280"/>
        <p:guide pos="320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35092"/>
            <a:ext cx="8636000" cy="223226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901266"/>
            <a:ext cx="7112000" cy="26613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2ABAA-8C01-40F6-97A8-B4BE65D4B68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926-7E1D-4E3C-9002-08D3F296E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637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2ABAA-8C01-40F6-97A8-B4BE65D4B68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926-7E1D-4E3C-9002-08D3F296E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99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570" y="6691962"/>
            <a:ext cx="8636000" cy="206833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570" y="4413898"/>
            <a:ext cx="8636000" cy="227806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2ABAA-8C01-40F6-97A8-B4BE65D4B68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926-7E1D-4E3C-9002-08D3F296E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983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2429935"/>
            <a:ext cx="4487333" cy="687275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4667" y="2429935"/>
            <a:ext cx="4487333" cy="687275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2ABAA-8C01-40F6-97A8-B4BE65D4B68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926-7E1D-4E3C-9002-08D3F296E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677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2331098"/>
            <a:ext cx="4489098" cy="97149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3302588"/>
            <a:ext cx="4489098" cy="60001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141" y="2331098"/>
            <a:ext cx="4490861" cy="97149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61141" y="3302588"/>
            <a:ext cx="4490861" cy="60001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2ABAA-8C01-40F6-97A8-B4BE65D4B68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926-7E1D-4E3C-9002-08D3F296E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534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2ABAA-8C01-40F6-97A8-B4BE65D4B68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926-7E1D-4E3C-9002-08D3F296E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929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2ABAA-8C01-40F6-97A8-B4BE65D4B68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926-7E1D-4E3C-9002-08D3F296E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110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14632"/>
            <a:ext cx="3342570" cy="176459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2278" y="414634"/>
            <a:ext cx="5679722" cy="88880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179228"/>
            <a:ext cx="3342570" cy="712346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2ABAA-8C01-40F6-97A8-B4BE65D4B68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926-7E1D-4E3C-9002-08D3F296E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231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431" y="7289800"/>
            <a:ext cx="6096000" cy="86060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91431" y="930510"/>
            <a:ext cx="6096000" cy="624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1431" y="8150402"/>
            <a:ext cx="6096000" cy="122219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2ABAA-8C01-40F6-97A8-B4BE65D4B68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926-7E1D-4E3C-9002-08D3F296E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290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2ABAA-8C01-40F6-97A8-B4BE65D4B68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926-7E1D-4E3C-9002-08D3F296E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622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6000" y="417045"/>
            <a:ext cx="2286000" cy="888564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17045"/>
            <a:ext cx="6688667" cy="888564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2ABAA-8C01-40F6-97A8-B4BE65D4B68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926-7E1D-4E3C-9002-08D3F296E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285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417043"/>
            <a:ext cx="9144000" cy="17356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2429935"/>
            <a:ext cx="9144000" cy="68727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8001" y="9652238"/>
            <a:ext cx="2370667" cy="5544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2ABAA-8C01-40F6-97A8-B4BE65D4B68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71335" y="9652238"/>
            <a:ext cx="3217333" cy="5544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81334" y="9652238"/>
            <a:ext cx="2370667" cy="5544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2E926-7E1D-4E3C-9002-08D3F296E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406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68400" y="1371600"/>
            <a:ext cx="8440547" cy="175432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3600" smtClean="0">
                <a:solidFill>
                  <a:srgbClr val="0000FF"/>
                </a:solidFill>
                <a:latin typeface="Comic Sans MS - 48"/>
              </a:rPr>
              <a:t>LO: To solve missing number subtractions and know when to use the inverse.</a:t>
            </a:r>
            <a:endParaRPr lang="en-GB" sz="3600">
              <a:solidFill>
                <a:srgbClr val="0000FF"/>
              </a:solidFill>
              <a:latin typeface="Comic Sans MS - 48"/>
            </a:endParaRPr>
          </a:p>
        </p:txBody>
      </p:sp>
      <p:pic>
        <p:nvPicPr>
          <p:cNvPr id="3" name="Pictur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0" y="4356100"/>
            <a:ext cx="2298724" cy="339934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091966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18000" y="1308100"/>
            <a:ext cx="2346920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smtClean="0">
                <a:solidFill>
                  <a:srgbClr val="0000FF"/>
                </a:solidFill>
                <a:latin typeface="Comic Sans MS - 48"/>
              </a:rPr>
              <a:t>-   4 = 9</a:t>
            </a:r>
            <a:endParaRPr lang="en-GB" sz="3600">
              <a:solidFill>
                <a:srgbClr val="0000FF"/>
              </a:solidFill>
              <a:latin typeface="Comic Sans MS - 48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3072496" y="1242899"/>
            <a:ext cx="1049427" cy="1049428"/>
          </a:xfrm>
          <a:custGeom>
            <a:avLst/>
            <a:gdLst/>
            <a:ahLst/>
            <a:cxnLst/>
            <a:rect l="0" t="0" r="0" b="0"/>
            <a:pathLst>
              <a:path w="1049427" h="1049428">
                <a:moveTo>
                  <a:pt x="0" y="0"/>
                </a:moveTo>
                <a:lnTo>
                  <a:pt x="1049426" y="0"/>
                </a:lnTo>
                <a:lnTo>
                  <a:pt x="1049426" y="1049427"/>
                </a:lnTo>
                <a:lnTo>
                  <a:pt x="0" y="1049427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17500" y="2603500"/>
            <a:ext cx="921004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700" smtClean="0">
                <a:solidFill>
                  <a:srgbClr val="32CD32"/>
                </a:solidFill>
                <a:latin typeface="Comic Sans MS - 36"/>
              </a:rPr>
              <a:t>When the first number is missing you use the inverse and change the number sentence to an addition:</a:t>
            </a:r>
            <a:endParaRPr lang="en-GB" sz="2700">
              <a:solidFill>
                <a:srgbClr val="32CD32"/>
              </a:solidFill>
              <a:latin typeface="Comic Sans MS - 36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47900" y="5257800"/>
            <a:ext cx="5804793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smtClean="0">
                <a:solidFill>
                  <a:srgbClr val="0000FF"/>
                </a:solidFill>
                <a:latin typeface="Comic Sans MS - 48"/>
              </a:rPr>
              <a:t>4 + 9 =   or    9 + 4 =</a:t>
            </a:r>
            <a:endParaRPr lang="en-GB" sz="3600">
              <a:solidFill>
                <a:srgbClr val="0000FF"/>
              </a:solidFill>
              <a:latin typeface="Comic Sans MS - 48"/>
            </a:endParaRPr>
          </a:p>
        </p:txBody>
      </p:sp>
    </p:spTree>
    <p:extLst>
      <p:ext uri="{BB962C8B-B14F-4D97-AF65-F5344CB8AC3E}">
        <p14:creationId xmlns:p14="http://schemas.microsoft.com/office/powerpoint/2010/main" val="2730043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92300" y="2032000"/>
            <a:ext cx="3043684" cy="34778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7  = 11</a:t>
            </a:r>
          </a:p>
          <a:p>
            <a:pPr marL="571500" indent="-571500">
              <a:buFontTx/>
              <a:buChar char="-"/>
            </a:pPr>
            <a:endParaRPr lang="en-GB" sz="4400" dirty="0" smtClean="0">
              <a:solidFill>
                <a:srgbClr val="0000FF"/>
              </a:solidFill>
              <a:latin typeface="Comic Sans MS - 48"/>
            </a:endParaRPr>
          </a:p>
          <a:p>
            <a:pPr marL="571500" indent="-571500">
              <a:buFontTx/>
              <a:buChar char="-"/>
            </a:pP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3  =  8</a:t>
            </a:r>
          </a:p>
          <a:p>
            <a:pPr marL="571500" indent="-571500">
              <a:buFontTx/>
              <a:buChar char="-"/>
            </a:pPr>
            <a:endParaRPr lang="en-GB" sz="4400" dirty="0" smtClean="0">
              <a:solidFill>
                <a:srgbClr val="0000FF"/>
              </a:solidFill>
              <a:latin typeface="Comic Sans MS - 48"/>
            </a:endParaRPr>
          </a:p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 - 12 = 4</a:t>
            </a:r>
            <a:endParaRPr lang="en-GB" sz="4400" dirty="0">
              <a:solidFill>
                <a:srgbClr val="0000FF"/>
              </a:solidFill>
              <a:latin typeface="Comic Sans MS - 48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684896" y="1763600"/>
            <a:ext cx="1049427" cy="1049427"/>
          </a:xfrm>
          <a:custGeom>
            <a:avLst/>
            <a:gdLst/>
            <a:ahLst/>
            <a:cxnLst/>
            <a:rect l="0" t="0" r="0" b="0"/>
            <a:pathLst>
              <a:path w="1049427" h="1049427">
                <a:moveTo>
                  <a:pt x="0" y="0"/>
                </a:moveTo>
                <a:lnTo>
                  <a:pt x="1049426" y="0"/>
                </a:lnTo>
                <a:lnTo>
                  <a:pt x="1049426" y="1049426"/>
                </a:lnTo>
                <a:lnTo>
                  <a:pt x="0" y="1049426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60400" y="101600"/>
            <a:ext cx="9101328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700" smtClean="0">
                <a:solidFill>
                  <a:srgbClr val="32CD32"/>
                </a:solidFill>
                <a:latin typeface="Comic Sans MS - 36"/>
              </a:rPr>
              <a:t>Change these missing number subtractions into addition sentences.</a:t>
            </a:r>
            <a:endParaRPr lang="en-GB" sz="2700">
              <a:solidFill>
                <a:srgbClr val="32CD32"/>
              </a:solidFill>
              <a:latin typeface="Comic Sans MS - 36"/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672196" y="3173300"/>
            <a:ext cx="1049427" cy="1049427"/>
          </a:xfrm>
          <a:custGeom>
            <a:avLst/>
            <a:gdLst/>
            <a:ahLst/>
            <a:cxnLst/>
            <a:rect l="0" t="0" r="0" b="0"/>
            <a:pathLst>
              <a:path w="1049427" h="1049427">
                <a:moveTo>
                  <a:pt x="0" y="0"/>
                </a:moveTo>
                <a:lnTo>
                  <a:pt x="1049426" y="0"/>
                </a:lnTo>
                <a:lnTo>
                  <a:pt x="1049426" y="1049426"/>
                </a:lnTo>
                <a:lnTo>
                  <a:pt x="0" y="1049426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reeform 5"/>
          <p:cNvSpPr/>
          <p:nvPr/>
        </p:nvSpPr>
        <p:spPr>
          <a:xfrm>
            <a:off x="646796" y="4633799"/>
            <a:ext cx="1049427" cy="1049428"/>
          </a:xfrm>
          <a:custGeom>
            <a:avLst/>
            <a:gdLst/>
            <a:ahLst/>
            <a:cxnLst/>
            <a:rect l="0" t="0" r="0" b="0"/>
            <a:pathLst>
              <a:path w="1049427" h="1049428">
                <a:moveTo>
                  <a:pt x="0" y="0"/>
                </a:moveTo>
                <a:lnTo>
                  <a:pt x="1049426" y="0"/>
                </a:lnTo>
                <a:lnTo>
                  <a:pt x="1049426" y="1049427"/>
                </a:lnTo>
                <a:lnTo>
                  <a:pt x="0" y="1049427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500503" y="2048274"/>
            <a:ext cx="3695700" cy="34778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5  = 20</a:t>
            </a:r>
          </a:p>
          <a:p>
            <a:pPr marL="571500" indent="-571500">
              <a:buFontTx/>
              <a:buChar char="-"/>
            </a:pPr>
            <a:endParaRPr lang="en-GB" sz="4400" dirty="0" smtClean="0">
              <a:solidFill>
                <a:srgbClr val="0000FF"/>
              </a:solidFill>
              <a:latin typeface="Comic Sans MS - 48"/>
            </a:endParaRPr>
          </a:p>
          <a:p>
            <a:pPr marL="571500" indent="-571500">
              <a:buFontTx/>
              <a:buChar char="-"/>
            </a:pP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16  = 2</a:t>
            </a:r>
          </a:p>
          <a:p>
            <a:pPr marL="571500" indent="-571500">
              <a:buFontTx/>
              <a:buChar char="-"/>
            </a:pPr>
            <a:endParaRPr lang="en-GB" sz="4400" dirty="0" smtClean="0">
              <a:solidFill>
                <a:srgbClr val="0000FF"/>
              </a:solidFill>
              <a:latin typeface="Comic Sans MS - 48"/>
            </a:endParaRPr>
          </a:p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 - 25 = 25</a:t>
            </a:r>
            <a:endParaRPr lang="en-GB" sz="4400" dirty="0">
              <a:solidFill>
                <a:srgbClr val="0000FF"/>
              </a:solidFill>
              <a:latin typeface="Comic Sans MS - 48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5371196" y="4628691"/>
            <a:ext cx="1049427" cy="1049428"/>
          </a:xfrm>
          <a:custGeom>
            <a:avLst/>
            <a:gdLst/>
            <a:ahLst/>
            <a:cxnLst/>
            <a:rect l="0" t="0" r="0" b="0"/>
            <a:pathLst>
              <a:path w="1049427" h="1049428">
                <a:moveTo>
                  <a:pt x="0" y="0"/>
                </a:moveTo>
                <a:lnTo>
                  <a:pt x="1049426" y="0"/>
                </a:lnTo>
                <a:lnTo>
                  <a:pt x="1049426" y="1049427"/>
                </a:lnTo>
                <a:lnTo>
                  <a:pt x="0" y="1049427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 8"/>
          <p:cNvSpPr/>
          <p:nvPr/>
        </p:nvSpPr>
        <p:spPr>
          <a:xfrm>
            <a:off x="5358496" y="3173299"/>
            <a:ext cx="1049427" cy="1049428"/>
          </a:xfrm>
          <a:custGeom>
            <a:avLst/>
            <a:gdLst/>
            <a:ahLst/>
            <a:cxnLst/>
            <a:rect l="0" t="0" r="0" b="0"/>
            <a:pathLst>
              <a:path w="1049427" h="1049428">
                <a:moveTo>
                  <a:pt x="0" y="0"/>
                </a:moveTo>
                <a:lnTo>
                  <a:pt x="1049426" y="0"/>
                </a:lnTo>
                <a:lnTo>
                  <a:pt x="1049426" y="1049427"/>
                </a:lnTo>
                <a:lnTo>
                  <a:pt x="0" y="1049427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reeform 9"/>
          <p:cNvSpPr/>
          <p:nvPr/>
        </p:nvSpPr>
        <p:spPr>
          <a:xfrm>
            <a:off x="5333096" y="1763599"/>
            <a:ext cx="1049427" cy="1049427"/>
          </a:xfrm>
          <a:custGeom>
            <a:avLst/>
            <a:gdLst/>
            <a:ahLst/>
            <a:cxnLst/>
            <a:rect l="0" t="0" r="0" b="0"/>
            <a:pathLst>
              <a:path w="1049427" h="1049427">
                <a:moveTo>
                  <a:pt x="0" y="0"/>
                </a:moveTo>
                <a:lnTo>
                  <a:pt x="1049426" y="0"/>
                </a:lnTo>
                <a:lnTo>
                  <a:pt x="1049426" y="1049426"/>
                </a:lnTo>
                <a:lnTo>
                  <a:pt x="0" y="1049426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54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09900" y="1333500"/>
            <a:ext cx="3350022" cy="76944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10 -         = 3</a:t>
            </a:r>
            <a:endParaRPr lang="en-GB" sz="4400" dirty="0">
              <a:solidFill>
                <a:srgbClr val="0000FF"/>
              </a:solidFill>
              <a:latin typeface="Comic Sans MS - 48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4160197" y="1242899"/>
            <a:ext cx="1049427" cy="1049428"/>
          </a:xfrm>
          <a:custGeom>
            <a:avLst/>
            <a:gdLst/>
            <a:ahLst/>
            <a:cxnLst/>
            <a:rect l="0" t="0" r="0" b="0"/>
            <a:pathLst>
              <a:path w="1049427" h="1049428">
                <a:moveTo>
                  <a:pt x="0" y="0"/>
                </a:moveTo>
                <a:lnTo>
                  <a:pt x="1049426" y="0"/>
                </a:lnTo>
                <a:lnTo>
                  <a:pt x="1049426" y="1049427"/>
                </a:lnTo>
                <a:lnTo>
                  <a:pt x="0" y="1049427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69900" y="2603500"/>
            <a:ext cx="9101328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700" dirty="0" smtClean="0">
                <a:solidFill>
                  <a:srgbClr val="32CD32"/>
                </a:solidFill>
                <a:latin typeface="Comic Sans MS - 36"/>
              </a:rPr>
              <a:t>When the second number is missing you don't need to use the inverse, you just subtract the answer.</a:t>
            </a:r>
            <a:endParaRPr lang="en-GB" sz="2700" dirty="0">
              <a:solidFill>
                <a:srgbClr val="32CD32"/>
              </a:solidFill>
              <a:latin typeface="Comic Sans MS - 36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56397" y="4337818"/>
            <a:ext cx="2257028" cy="76944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10 - 3 =</a:t>
            </a:r>
            <a:endParaRPr lang="en-GB" sz="4400" dirty="0">
              <a:solidFill>
                <a:srgbClr val="0000FF"/>
              </a:solidFill>
              <a:latin typeface="Comic Sans MS - 48"/>
            </a:endParaRPr>
          </a:p>
        </p:txBody>
      </p:sp>
    </p:spTree>
    <p:extLst>
      <p:ext uri="{BB962C8B-B14F-4D97-AF65-F5344CB8AC3E}">
        <p14:creationId xmlns:p14="http://schemas.microsoft.com/office/powerpoint/2010/main" val="1920216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8300" y="1714500"/>
            <a:ext cx="3904258" cy="347787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 smtClean="0">
                <a:solidFill>
                  <a:srgbClr val="0000FF"/>
                </a:solidFill>
                <a:latin typeface="Comic Sans MS - 48"/>
              </a:rPr>
              <a:t> </a:t>
            </a: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15 -         = 6 </a:t>
            </a:r>
          </a:p>
          <a:p>
            <a:endParaRPr lang="en-GB" sz="4400" dirty="0" smtClean="0">
              <a:solidFill>
                <a:srgbClr val="0000FF"/>
              </a:solidFill>
              <a:latin typeface="Comic Sans MS - 48"/>
            </a:endParaRPr>
          </a:p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20 -          = 10</a:t>
            </a:r>
          </a:p>
          <a:p>
            <a:endParaRPr lang="en-GB" sz="4400" dirty="0" smtClean="0">
              <a:solidFill>
                <a:srgbClr val="0000FF"/>
              </a:solidFill>
              <a:latin typeface="Comic Sans MS - 48"/>
            </a:endParaRPr>
          </a:p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17 -          = 6</a:t>
            </a:r>
            <a:endParaRPr lang="en-GB" sz="4400" dirty="0">
              <a:solidFill>
                <a:srgbClr val="0000FF"/>
              </a:solidFill>
              <a:latin typeface="Comic Sans MS - 48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1795715" y="1679590"/>
            <a:ext cx="1049427" cy="1049427"/>
          </a:xfrm>
          <a:custGeom>
            <a:avLst/>
            <a:gdLst/>
            <a:ahLst/>
            <a:cxnLst/>
            <a:rect l="0" t="0" r="0" b="0"/>
            <a:pathLst>
              <a:path w="1049427" h="1049427">
                <a:moveTo>
                  <a:pt x="0" y="0"/>
                </a:moveTo>
                <a:lnTo>
                  <a:pt x="1049426" y="0"/>
                </a:lnTo>
                <a:lnTo>
                  <a:pt x="1049426" y="1049426"/>
                </a:lnTo>
                <a:lnTo>
                  <a:pt x="0" y="1049426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838200" y="266700"/>
            <a:ext cx="8813673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700" smtClean="0">
                <a:solidFill>
                  <a:srgbClr val="32CD32"/>
                </a:solidFill>
                <a:latin typeface="Comic Sans MS - 36"/>
              </a:rPr>
              <a:t>Solve these problems by subtracting the answer.</a:t>
            </a:r>
            <a:endParaRPr lang="en-GB" sz="2700">
              <a:solidFill>
                <a:srgbClr val="32CD32"/>
              </a:solidFill>
              <a:latin typeface="Comic Sans MS - 36"/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1795713" y="4278199"/>
            <a:ext cx="1049427" cy="1049428"/>
          </a:xfrm>
          <a:custGeom>
            <a:avLst/>
            <a:gdLst/>
            <a:ahLst/>
            <a:cxnLst/>
            <a:rect l="0" t="0" r="0" b="0"/>
            <a:pathLst>
              <a:path w="1049427" h="1049428">
                <a:moveTo>
                  <a:pt x="0" y="0"/>
                </a:moveTo>
                <a:lnTo>
                  <a:pt x="1049426" y="0"/>
                </a:lnTo>
                <a:lnTo>
                  <a:pt x="1049426" y="1049427"/>
                </a:lnTo>
                <a:lnTo>
                  <a:pt x="0" y="1049427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reeform 5"/>
          <p:cNvSpPr/>
          <p:nvPr/>
        </p:nvSpPr>
        <p:spPr>
          <a:xfrm>
            <a:off x="1795714" y="2982800"/>
            <a:ext cx="1049427" cy="1049427"/>
          </a:xfrm>
          <a:custGeom>
            <a:avLst/>
            <a:gdLst/>
            <a:ahLst/>
            <a:cxnLst/>
            <a:rect l="0" t="0" r="0" b="0"/>
            <a:pathLst>
              <a:path w="1049427" h="1049427">
                <a:moveTo>
                  <a:pt x="0" y="0"/>
                </a:moveTo>
                <a:lnTo>
                  <a:pt x="1049426" y="0"/>
                </a:lnTo>
                <a:lnTo>
                  <a:pt x="1049426" y="1049426"/>
                </a:lnTo>
                <a:lnTo>
                  <a:pt x="0" y="1049426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reeform 6"/>
          <p:cNvSpPr/>
          <p:nvPr/>
        </p:nvSpPr>
        <p:spPr>
          <a:xfrm>
            <a:off x="6431646" y="1719150"/>
            <a:ext cx="1049427" cy="1049427"/>
          </a:xfrm>
          <a:custGeom>
            <a:avLst/>
            <a:gdLst/>
            <a:ahLst/>
            <a:cxnLst/>
            <a:rect l="0" t="0" r="0" b="0"/>
            <a:pathLst>
              <a:path w="1049427" h="1049427">
                <a:moveTo>
                  <a:pt x="0" y="0"/>
                </a:moveTo>
                <a:lnTo>
                  <a:pt x="1049426" y="0"/>
                </a:lnTo>
                <a:lnTo>
                  <a:pt x="1049426" y="1049426"/>
                </a:lnTo>
                <a:lnTo>
                  <a:pt x="0" y="1049426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5245036" y="1648305"/>
            <a:ext cx="4001889" cy="347787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 smtClean="0">
                <a:solidFill>
                  <a:srgbClr val="0000FF"/>
                </a:solidFill>
                <a:latin typeface="Comic Sans MS - 48"/>
              </a:rPr>
              <a:t> </a:t>
            </a: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8 -          = 3 </a:t>
            </a:r>
          </a:p>
          <a:p>
            <a:endParaRPr lang="en-GB" sz="4400" dirty="0" smtClean="0">
              <a:solidFill>
                <a:srgbClr val="0000FF"/>
              </a:solidFill>
              <a:latin typeface="Comic Sans MS - 48"/>
            </a:endParaRPr>
          </a:p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22 -         = 14</a:t>
            </a:r>
          </a:p>
          <a:p>
            <a:endParaRPr lang="en-GB" sz="4400" dirty="0" smtClean="0">
              <a:solidFill>
                <a:srgbClr val="0000FF"/>
              </a:solidFill>
              <a:latin typeface="Comic Sans MS - 48"/>
            </a:endParaRPr>
          </a:p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39 -         = 25</a:t>
            </a:r>
            <a:endParaRPr lang="en-GB" sz="4400" dirty="0">
              <a:solidFill>
                <a:srgbClr val="0000FF"/>
              </a:solidFill>
              <a:latin typeface="Comic Sans MS - 48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6437996" y="4278199"/>
            <a:ext cx="1049427" cy="1049428"/>
          </a:xfrm>
          <a:custGeom>
            <a:avLst/>
            <a:gdLst/>
            <a:ahLst/>
            <a:cxnLst/>
            <a:rect l="0" t="0" r="0" b="0"/>
            <a:pathLst>
              <a:path w="1049427" h="1049428">
                <a:moveTo>
                  <a:pt x="0" y="0"/>
                </a:moveTo>
                <a:lnTo>
                  <a:pt x="1049426" y="0"/>
                </a:lnTo>
                <a:lnTo>
                  <a:pt x="1049426" y="1049427"/>
                </a:lnTo>
                <a:lnTo>
                  <a:pt x="0" y="1049427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reeform 9"/>
          <p:cNvSpPr/>
          <p:nvPr/>
        </p:nvSpPr>
        <p:spPr>
          <a:xfrm>
            <a:off x="6412596" y="3008200"/>
            <a:ext cx="1049427" cy="1049427"/>
          </a:xfrm>
          <a:custGeom>
            <a:avLst/>
            <a:gdLst/>
            <a:ahLst/>
            <a:cxnLst/>
            <a:rect l="0" t="0" r="0" b="0"/>
            <a:pathLst>
              <a:path w="1049427" h="1049427">
                <a:moveTo>
                  <a:pt x="0" y="0"/>
                </a:moveTo>
                <a:lnTo>
                  <a:pt x="1049426" y="0"/>
                </a:lnTo>
                <a:lnTo>
                  <a:pt x="1049426" y="1049426"/>
                </a:lnTo>
                <a:lnTo>
                  <a:pt x="0" y="1049426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388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5000" y="1841500"/>
            <a:ext cx="2068736" cy="35394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Comic Sans MS - 26"/>
              </a:rPr>
              <a:t>12 - ? = 10</a:t>
            </a:r>
          </a:p>
          <a:p>
            <a:r>
              <a:rPr lang="en-GB" sz="2800" dirty="0" smtClean="0">
                <a:solidFill>
                  <a:srgbClr val="FF0000"/>
                </a:solidFill>
                <a:latin typeface="Comic Sans MS - 26"/>
              </a:rPr>
              <a:t>9 - ? = 3</a:t>
            </a:r>
          </a:p>
          <a:p>
            <a:r>
              <a:rPr lang="en-GB" sz="2800" dirty="0" smtClean="0">
                <a:solidFill>
                  <a:srgbClr val="FF0000"/>
                </a:solidFill>
                <a:latin typeface="Comic Sans MS - 26"/>
              </a:rPr>
              <a:t>? - 5 = 11</a:t>
            </a:r>
          </a:p>
          <a:p>
            <a:r>
              <a:rPr lang="en-GB" sz="2800" dirty="0" smtClean="0">
                <a:solidFill>
                  <a:srgbClr val="FF0000"/>
                </a:solidFill>
                <a:latin typeface="Comic Sans MS - 26"/>
              </a:rPr>
              <a:t>? - 7 = 16</a:t>
            </a:r>
          </a:p>
          <a:p>
            <a:r>
              <a:rPr lang="en-GB" sz="2800" dirty="0" smtClean="0">
                <a:solidFill>
                  <a:srgbClr val="FF0000"/>
                </a:solidFill>
                <a:latin typeface="Comic Sans MS - 26"/>
              </a:rPr>
              <a:t>13 - ? = 9</a:t>
            </a:r>
          </a:p>
          <a:p>
            <a:r>
              <a:rPr lang="en-GB" sz="2800" dirty="0" smtClean="0">
                <a:solidFill>
                  <a:srgbClr val="FF0000"/>
                </a:solidFill>
                <a:latin typeface="Comic Sans MS - 26"/>
              </a:rPr>
              <a:t>? - 4 = 15</a:t>
            </a:r>
          </a:p>
          <a:p>
            <a:r>
              <a:rPr lang="en-GB" sz="2800" dirty="0" smtClean="0">
                <a:solidFill>
                  <a:srgbClr val="FF0000"/>
                </a:solidFill>
                <a:latin typeface="Comic Sans MS - 26"/>
              </a:rPr>
              <a:t>18 - ? = 8</a:t>
            </a:r>
          </a:p>
          <a:p>
            <a:r>
              <a:rPr lang="en-GB" sz="2800" dirty="0" smtClean="0">
                <a:solidFill>
                  <a:srgbClr val="FF0000"/>
                </a:solidFill>
                <a:latin typeface="Comic Sans MS - 26"/>
              </a:rPr>
              <a:t>? - 3 = 22</a:t>
            </a:r>
            <a:endParaRPr lang="en-GB" sz="2800" dirty="0">
              <a:solidFill>
                <a:srgbClr val="FF0000"/>
              </a:solidFill>
              <a:latin typeface="Comic Sans MS - 26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74826" y="1854200"/>
            <a:ext cx="2133724" cy="35394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800" dirty="0" smtClean="0">
                <a:solidFill>
                  <a:srgbClr val="0000FF"/>
                </a:solidFill>
                <a:latin typeface="Comic Sans MS - 26"/>
              </a:rPr>
              <a:t>15 - ? = 8</a:t>
            </a:r>
          </a:p>
          <a:p>
            <a:r>
              <a:rPr lang="en-GB" sz="2800" dirty="0" smtClean="0">
                <a:solidFill>
                  <a:srgbClr val="0000FF"/>
                </a:solidFill>
                <a:latin typeface="Comic Sans MS - 26"/>
              </a:rPr>
              <a:t>7 -  ? = 2</a:t>
            </a:r>
          </a:p>
          <a:p>
            <a:r>
              <a:rPr lang="en-GB" sz="2800" dirty="0" smtClean="0">
                <a:solidFill>
                  <a:srgbClr val="0000FF"/>
                </a:solidFill>
                <a:latin typeface="Comic Sans MS - 26"/>
              </a:rPr>
              <a:t>? - 5 = 14</a:t>
            </a:r>
          </a:p>
          <a:p>
            <a:r>
              <a:rPr lang="en-GB" sz="2800" dirty="0" smtClean="0">
                <a:solidFill>
                  <a:srgbClr val="0000FF"/>
                </a:solidFill>
                <a:latin typeface="Comic Sans MS - 26"/>
              </a:rPr>
              <a:t>? - 7 = 23</a:t>
            </a:r>
          </a:p>
          <a:p>
            <a:r>
              <a:rPr lang="en-GB" sz="2800" dirty="0" smtClean="0">
                <a:solidFill>
                  <a:srgbClr val="0000FF"/>
                </a:solidFill>
                <a:latin typeface="Comic Sans MS - 26"/>
              </a:rPr>
              <a:t>23 - ? = 10</a:t>
            </a:r>
          </a:p>
          <a:p>
            <a:r>
              <a:rPr lang="en-GB" sz="2800" dirty="0" smtClean="0">
                <a:solidFill>
                  <a:srgbClr val="0000FF"/>
                </a:solidFill>
                <a:latin typeface="Comic Sans MS - 26"/>
              </a:rPr>
              <a:t>? - 18 = 26</a:t>
            </a:r>
          </a:p>
          <a:p>
            <a:r>
              <a:rPr lang="en-GB" sz="2800" dirty="0" smtClean="0">
                <a:solidFill>
                  <a:srgbClr val="0000FF"/>
                </a:solidFill>
                <a:latin typeface="Comic Sans MS - 26"/>
              </a:rPr>
              <a:t>37 - ? = 19</a:t>
            </a:r>
          </a:p>
          <a:p>
            <a:r>
              <a:rPr lang="en-GB" sz="2800" dirty="0" smtClean="0">
                <a:solidFill>
                  <a:srgbClr val="0000FF"/>
                </a:solidFill>
                <a:latin typeface="Comic Sans MS - 26"/>
              </a:rPr>
              <a:t>? - 17 = 35</a:t>
            </a:r>
            <a:endParaRPr lang="en-GB" sz="2800" dirty="0">
              <a:solidFill>
                <a:srgbClr val="0000FF"/>
              </a:solidFill>
              <a:latin typeface="Comic Sans MS - 26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24016" y="1854200"/>
            <a:ext cx="2194396" cy="35394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800" dirty="0" smtClean="0">
                <a:solidFill>
                  <a:srgbClr val="32CD32"/>
                </a:solidFill>
                <a:latin typeface="Comic Sans MS - 26"/>
              </a:rPr>
              <a:t>19 - ? = 11</a:t>
            </a:r>
          </a:p>
          <a:p>
            <a:r>
              <a:rPr lang="en-GB" sz="2800" dirty="0" smtClean="0">
                <a:solidFill>
                  <a:srgbClr val="32CD32"/>
                </a:solidFill>
                <a:latin typeface="Comic Sans MS - 26"/>
              </a:rPr>
              <a:t>14 -  ? = 5</a:t>
            </a:r>
          </a:p>
          <a:p>
            <a:r>
              <a:rPr lang="en-GB" sz="2800" dirty="0" smtClean="0">
                <a:solidFill>
                  <a:srgbClr val="32CD32"/>
                </a:solidFill>
                <a:latin typeface="Comic Sans MS - 26"/>
              </a:rPr>
              <a:t>? - 20 = 13</a:t>
            </a:r>
          </a:p>
          <a:p>
            <a:r>
              <a:rPr lang="en-GB" sz="2800" dirty="0" smtClean="0">
                <a:solidFill>
                  <a:srgbClr val="32CD32"/>
                </a:solidFill>
                <a:latin typeface="Comic Sans MS - 26"/>
              </a:rPr>
              <a:t>? - 12 = 23</a:t>
            </a:r>
          </a:p>
          <a:p>
            <a:r>
              <a:rPr lang="en-GB" sz="2800" dirty="0" smtClean="0">
                <a:solidFill>
                  <a:srgbClr val="32CD32"/>
                </a:solidFill>
                <a:latin typeface="Comic Sans MS - 26"/>
              </a:rPr>
              <a:t>41 - ? = 26</a:t>
            </a:r>
          </a:p>
          <a:p>
            <a:r>
              <a:rPr lang="en-GB" sz="2800" dirty="0" smtClean="0">
                <a:solidFill>
                  <a:srgbClr val="32CD32"/>
                </a:solidFill>
                <a:latin typeface="Comic Sans MS - 26"/>
              </a:rPr>
              <a:t>? - 25 = 9</a:t>
            </a:r>
          </a:p>
          <a:p>
            <a:r>
              <a:rPr lang="en-GB" sz="2800" dirty="0" smtClean="0">
                <a:solidFill>
                  <a:srgbClr val="32CD32"/>
                </a:solidFill>
                <a:latin typeface="Comic Sans MS - 26"/>
              </a:rPr>
              <a:t>59 - ? = 19</a:t>
            </a:r>
          </a:p>
          <a:p>
            <a:r>
              <a:rPr lang="en-GB" sz="2800" dirty="0" smtClean="0">
                <a:solidFill>
                  <a:srgbClr val="32CD32"/>
                </a:solidFill>
                <a:latin typeface="Comic Sans MS - 26"/>
              </a:rPr>
              <a:t>? - 36 = 17</a:t>
            </a:r>
            <a:endParaRPr lang="en-GB" sz="2800" dirty="0">
              <a:solidFill>
                <a:srgbClr val="32CD32"/>
              </a:solidFill>
              <a:latin typeface="Comic Sans MS - 26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79925" y="1854200"/>
            <a:ext cx="2407592" cy="35394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800" dirty="0" smtClean="0">
                <a:solidFill>
                  <a:srgbClr val="800080"/>
                </a:solidFill>
                <a:latin typeface="Comic Sans MS - 26"/>
              </a:rPr>
              <a:t>51 - ? = 25</a:t>
            </a:r>
          </a:p>
          <a:p>
            <a:r>
              <a:rPr lang="en-GB" sz="2800" dirty="0" smtClean="0">
                <a:solidFill>
                  <a:srgbClr val="800080"/>
                </a:solidFill>
                <a:latin typeface="Comic Sans MS - 26"/>
              </a:rPr>
              <a:t>29 -  ? = 16</a:t>
            </a:r>
          </a:p>
          <a:p>
            <a:r>
              <a:rPr lang="en-GB" sz="2800" dirty="0" smtClean="0">
                <a:solidFill>
                  <a:srgbClr val="800080"/>
                </a:solidFill>
                <a:latin typeface="Comic Sans MS - 26"/>
              </a:rPr>
              <a:t>? - 30 = 17</a:t>
            </a:r>
          </a:p>
          <a:p>
            <a:r>
              <a:rPr lang="en-GB" sz="2800" dirty="0" smtClean="0">
                <a:solidFill>
                  <a:srgbClr val="800080"/>
                </a:solidFill>
                <a:latin typeface="Comic Sans MS - 26"/>
              </a:rPr>
              <a:t>? - 42 = 13</a:t>
            </a:r>
          </a:p>
          <a:p>
            <a:r>
              <a:rPr lang="en-GB" sz="2800" dirty="0" smtClean="0">
                <a:solidFill>
                  <a:srgbClr val="800080"/>
                </a:solidFill>
                <a:latin typeface="Comic Sans MS - 26"/>
              </a:rPr>
              <a:t>64 - ? = 28</a:t>
            </a:r>
          </a:p>
          <a:p>
            <a:r>
              <a:rPr lang="en-GB" sz="2800" dirty="0" smtClean="0">
                <a:solidFill>
                  <a:srgbClr val="800080"/>
                </a:solidFill>
                <a:latin typeface="Comic Sans MS - 26"/>
              </a:rPr>
              <a:t>? - 33 = 7</a:t>
            </a:r>
          </a:p>
          <a:p>
            <a:r>
              <a:rPr lang="en-GB" sz="2800" dirty="0" smtClean="0">
                <a:solidFill>
                  <a:srgbClr val="800080"/>
                </a:solidFill>
                <a:latin typeface="Comic Sans MS - 26"/>
              </a:rPr>
              <a:t>72 - ? = 19</a:t>
            </a:r>
          </a:p>
          <a:p>
            <a:r>
              <a:rPr lang="en-GB" sz="2800" dirty="0" smtClean="0">
                <a:solidFill>
                  <a:srgbClr val="800080"/>
                </a:solidFill>
                <a:latin typeface="Comic Sans MS - 26"/>
              </a:rPr>
              <a:t>? - 47 = 34</a:t>
            </a:r>
            <a:endParaRPr lang="en-GB" sz="2800" dirty="0">
              <a:solidFill>
                <a:srgbClr val="800080"/>
              </a:solidFill>
              <a:latin typeface="Comic Sans MS - 26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4200" y="660400"/>
            <a:ext cx="864870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1500" smtClean="0">
                <a:solidFill>
                  <a:srgbClr val="000000"/>
                </a:solidFill>
                <a:latin typeface="Comic Sans MS - 20"/>
              </a:rPr>
              <a:t>Think carefully about where the missing number is within each number sentence.  Only use the inverse if the </a:t>
            </a:r>
            <a:r>
              <a:rPr lang="en-GB" sz="1500" b="1" smtClean="0">
                <a:solidFill>
                  <a:srgbClr val="000000"/>
                </a:solidFill>
                <a:latin typeface="Comic Sans MS - 20"/>
              </a:rPr>
              <a:t>first number </a:t>
            </a:r>
            <a:r>
              <a:rPr lang="en-GB" sz="1500" smtClean="0">
                <a:solidFill>
                  <a:srgbClr val="000000"/>
                </a:solidFill>
                <a:latin typeface="Comic Sans MS - 20"/>
              </a:rPr>
              <a:t>is missing.</a:t>
            </a:r>
            <a:r>
              <a:rPr lang="en-GB" b="1" smtClean="0">
                <a:solidFill>
                  <a:srgbClr val="000000"/>
                </a:solidFill>
                <a:latin typeface="Comic Sans MS - 24"/>
              </a:rPr>
              <a:t> </a:t>
            </a:r>
            <a:endParaRPr lang="en-GB" b="1">
              <a:solidFill>
                <a:srgbClr val="000000"/>
              </a:solidFill>
              <a:latin typeface="Comic Sans MS - 24"/>
            </a:endParaRPr>
          </a:p>
        </p:txBody>
      </p:sp>
    </p:spTree>
    <p:extLst>
      <p:ext uri="{BB962C8B-B14F-4D97-AF65-F5344CB8AC3E}">
        <p14:creationId xmlns:p14="http://schemas.microsoft.com/office/powerpoint/2010/main" val="151476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324</Words>
  <Application>Microsoft Office PowerPoint</Application>
  <PresentationFormat>Custom</PresentationFormat>
  <Paragraphs>62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Comic Sans MS - 48</vt:lpstr>
      <vt:lpstr>Comic Sans MS - 24</vt:lpstr>
      <vt:lpstr>Comic Sans MS - 36</vt:lpstr>
      <vt:lpstr>Comic Sans MS - 20</vt:lpstr>
      <vt:lpstr>Comic Sans MS - 26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medwards</dc:creator>
  <cp:lastModifiedBy>medwards</cp:lastModifiedBy>
  <cp:revision>4</cp:revision>
  <dcterms:created xsi:type="dcterms:W3CDTF">2020-06-10T19:28:33Z</dcterms:created>
  <dcterms:modified xsi:type="dcterms:W3CDTF">2020-06-10T19:49:05Z</dcterms:modified>
</cp:coreProperties>
</file>