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0"/>
  </p:notesMasterIdLst>
  <p:handoutMasterIdLst>
    <p:handoutMasterId r:id="rId11"/>
  </p:handoutMasterIdLst>
  <p:sldIdLst>
    <p:sldId id="279" r:id="rId2"/>
    <p:sldId id="264" r:id="rId3"/>
    <p:sldId id="275" r:id="rId4"/>
    <p:sldId id="276" r:id="rId5"/>
    <p:sldId id="280" r:id="rId6"/>
    <p:sldId id="277" r:id="rId7"/>
    <p:sldId id="278" r:id="rId8"/>
    <p:sldId id="281" r:id="rId9"/>
  </p:sldIdLst>
  <p:sldSz cx="9144000" cy="6858000" type="screen4x3"/>
  <p:notesSz cx="6858000" cy="9144000"/>
  <p:embeddedFontLst>
    <p:embeddedFont>
      <p:font typeface="Calibri" panose="020F0502020204030204" pitchFamily="34" charset="0"/>
      <p:regular r:id="rId12"/>
      <p:bold r:id="rId13"/>
      <p:italic r:id="rId14"/>
      <p:boldItalic r:id="rId15"/>
    </p:embeddedFont>
    <p:embeddedFont>
      <p:font typeface="Twinkl" panose="020B0604020202020204" charset="0"/>
      <p:regular r:id="rId16"/>
      <p:bold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FE09B"/>
    <a:srgbClr val="FDD182"/>
    <a:srgbClr val="F9CBCB"/>
    <a:srgbClr val="F9C4BF"/>
    <a:srgbClr val="FFEDAA"/>
    <a:srgbClr val="009640"/>
    <a:srgbClr val="F9B000"/>
    <a:srgbClr val="E51E21"/>
    <a:srgbClr val="B9D36E"/>
    <a:srgbClr val="85BD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86" d="100"/>
          <a:sy n="86" d="100"/>
        </p:scale>
        <p:origin x="802"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font" Target="fonts/font4.fntdata"/><Relationship Id="rId10" Type="http://schemas.openxmlformats.org/officeDocument/2006/relationships/notesMaster" Target="notesMasters/notesMaster1.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23/01/2021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23/01/2021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6.png"/><Relationship Id="rId5" Type="http://schemas.openxmlformats.org/officeDocument/2006/relationships/image" Target="../media/image8.jpe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6.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6.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6.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3.xml"/><Relationship Id="rId7" Type="http://schemas.openxmlformats.org/officeDocument/2006/relationships/image" Target="../media/image16.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6.png"/><Relationship Id="rId5" Type="http://schemas.openxmlformats.org/officeDocument/2006/relationships/image" Target="../media/image18.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6.pn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C055D0D-D671-41C5-BADD-66161016CF3D}"/>
              </a:ext>
            </a:extLst>
          </p:cNvPr>
          <p:cNvPicPr>
            <a:picLocks noChangeAspect="1"/>
          </p:cNvPicPr>
          <p:nvPr/>
        </p:nvPicPr>
        <p:blipFill>
          <a:blip r:embed="rId4"/>
          <a:stretch>
            <a:fillRect/>
          </a:stretch>
        </p:blipFill>
        <p:spPr>
          <a:xfrm>
            <a:off x="1496106" y="607310"/>
            <a:ext cx="6151787" cy="4265379"/>
          </a:xfrm>
          <a:prstGeom prst="rect">
            <a:avLst/>
          </a:prstGeom>
        </p:spPr>
      </p:pic>
      <p:sp>
        <p:nvSpPr>
          <p:cNvPr id="4" name="TextBox 3">
            <a:extLst>
              <a:ext uri="{FF2B5EF4-FFF2-40B4-BE49-F238E27FC236}">
                <a16:creationId xmlns:a16="http://schemas.microsoft.com/office/drawing/2014/main" id="{76593987-424B-499C-835D-DC828642B344}"/>
              </a:ext>
            </a:extLst>
          </p:cNvPr>
          <p:cNvSpPr txBox="1"/>
          <p:nvPr/>
        </p:nvSpPr>
        <p:spPr>
          <a:xfrm>
            <a:off x="821184" y="4944861"/>
            <a:ext cx="7501630" cy="1200329"/>
          </a:xfrm>
          <a:prstGeom prst="rect">
            <a:avLst/>
          </a:prstGeom>
          <a:noFill/>
        </p:spPr>
        <p:txBody>
          <a:bodyPr wrap="square" rtlCol="0">
            <a:spAutoFit/>
          </a:bodyPr>
          <a:lstStyle/>
          <a:p>
            <a:r>
              <a:rPr lang="en-GB" sz="3600" dirty="0"/>
              <a:t>LO: To explain who Mary Seacole was and how she improved nursing</a:t>
            </a:r>
          </a:p>
        </p:txBody>
      </p:sp>
      <p:pic>
        <p:nvPicPr>
          <p:cNvPr id="8" name="Audio 7">
            <a:hlinkClick r:id="" action="ppaction://media"/>
            <a:extLst>
              <a:ext uri="{FF2B5EF4-FFF2-40B4-BE49-F238E27FC236}">
                <a16:creationId xmlns:a16="http://schemas.microsoft.com/office/drawing/2014/main" id="{21DD29E7-4C11-44CC-AEB0-4C722DCEDFE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1109075640"/>
      </p:ext>
    </p:extLst>
  </p:cSld>
  <p:clrMapOvr>
    <a:masterClrMapping/>
  </p:clrMapOvr>
  <mc:AlternateContent xmlns:mc="http://schemas.openxmlformats.org/markup-compatibility/2006">
    <mc:Choice xmlns:p14="http://schemas.microsoft.com/office/powerpoint/2010/main" Requires="p14">
      <p:transition spd="slow" p14:dur="2000" advTm="21574"/>
    </mc:Choice>
    <mc:Fallback>
      <p:transition spd="slow" advTm="215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AC4B1DA2-EA48-4D42-86E0-DD17EFD91FCD}"/>
              </a:ext>
            </a:extLst>
          </p:cNvPr>
          <p:cNvSpPr/>
          <p:nvPr/>
        </p:nvSpPr>
        <p:spPr>
          <a:xfrm>
            <a:off x="755650" y="1364041"/>
            <a:ext cx="7632700" cy="705009"/>
          </a:xfrm>
          <a:prstGeom prst="roundRect">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a:extLst>
              <a:ext uri="{FF2B5EF4-FFF2-40B4-BE49-F238E27FC236}">
                <a16:creationId xmlns:a16="http://schemas.microsoft.com/office/drawing/2014/main" id="{F2A32DA5-2B5C-428B-A199-E04AE70E570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428" y="2197260"/>
            <a:ext cx="3605078" cy="3591364"/>
          </a:xfrm>
          <a:prstGeom prst="rect">
            <a:avLst/>
          </a:prstGeom>
        </p:spPr>
      </p:pic>
      <p:sp>
        <p:nvSpPr>
          <p:cNvPr id="21" name="Title 20"/>
          <p:cNvSpPr>
            <a:spLocks noGrp="1"/>
          </p:cNvSpPr>
          <p:nvPr>
            <p:ph type="title"/>
          </p:nvPr>
        </p:nvSpPr>
        <p:spPr/>
        <p:txBody>
          <a:bodyPr/>
          <a:lstStyle/>
          <a:p>
            <a:r>
              <a:rPr lang="en-GB" sz="3600" dirty="0">
                <a:latin typeface="+mn-lt"/>
              </a:rPr>
              <a:t>Who Was Mary Seacole?</a:t>
            </a:r>
          </a:p>
        </p:txBody>
      </p:sp>
      <p:sp>
        <p:nvSpPr>
          <p:cNvPr id="5" name="Rectangle 4"/>
          <p:cNvSpPr/>
          <p:nvPr/>
        </p:nvSpPr>
        <p:spPr>
          <a:xfrm>
            <a:off x="942975" y="1450947"/>
            <a:ext cx="7258050" cy="553998"/>
          </a:xfrm>
          <a:prstGeom prst="rect">
            <a:avLst/>
          </a:prstGeom>
        </p:spPr>
        <p:txBody>
          <a:bodyPr wrap="square" lIns="0" tIns="0" rIns="0" bIns="0">
            <a:spAutoFit/>
          </a:bodyPr>
          <a:lstStyle/>
          <a:p>
            <a:pPr algn="ctr"/>
            <a:r>
              <a:rPr lang="en-GB" dirty="0"/>
              <a:t>Mary Seacole is remembered for her role in helping wounded soldiers in the Crimean War.</a:t>
            </a:r>
          </a:p>
        </p:txBody>
      </p:sp>
      <p:pic>
        <p:nvPicPr>
          <p:cNvPr id="15" name="Picture 14">
            <a:extLst>
              <a:ext uri="{FF2B5EF4-FFF2-40B4-BE49-F238E27FC236}">
                <a16:creationId xmlns:a16="http://schemas.microsoft.com/office/drawing/2014/main" id="{614BCB0F-6254-4CDF-92B8-62254045CD35}"/>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15673"/>
          <a:stretch/>
        </p:blipFill>
        <p:spPr>
          <a:xfrm>
            <a:off x="5276283" y="2187736"/>
            <a:ext cx="2285234" cy="2977514"/>
          </a:xfrm>
          <a:prstGeom prst="rect">
            <a:avLst/>
          </a:prstGeom>
        </p:spPr>
      </p:pic>
      <p:pic>
        <p:nvPicPr>
          <p:cNvPr id="6" name="Audio 5">
            <a:hlinkClick r:id="" action="ppaction://media"/>
            <a:extLst>
              <a:ext uri="{FF2B5EF4-FFF2-40B4-BE49-F238E27FC236}">
                <a16:creationId xmlns:a16="http://schemas.microsoft.com/office/drawing/2014/main" id="{CA5A7FB1-766F-4C0F-9841-6FC1E1BEC84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1286237210"/>
      </p:ext>
    </p:extLst>
  </p:cSld>
  <p:clrMapOvr>
    <a:masterClrMapping/>
  </p:clrMapOvr>
  <mc:AlternateContent xmlns:mc="http://schemas.openxmlformats.org/markup-compatibility/2006">
    <mc:Choice xmlns:p14="http://schemas.microsoft.com/office/powerpoint/2010/main" Requires="p14">
      <p:transition spd="slow" p14:dur="2000" advTm="20370"/>
    </mc:Choice>
    <mc:Fallback>
      <p:transition spd="slow" advTm="203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529D1A-02BC-4B78-8B1A-2C02A1B94891}"/>
              </a:ext>
            </a:extLst>
          </p:cNvPr>
          <p:cNvSpPr/>
          <p:nvPr/>
        </p:nvSpPr>
        <p:spPr>
          <a:xfrm>
            <a:off x="4572000" y="4086055"/>
            <a:ext cx="3816347" cy="2006769"/>
          </a:xfrm>
          <a:prstGeom prst="round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Rounded Corners 22">
            <a:extLst>
              <a:ext uri="{FF2B5EF4-FFF2-40B4-BE49-F238E27FC236}">
                <a16:creationId xmlns:a16="http://schemas.microsoft.com/office/drawing/2014/main" id="{C33BA672-6928-467B-B975-1504BEFB5EAF}"/>
              </a:ext>
            </a:extLst>
          </p:cNvPr>
          <p:cNvSpPr/>
          <p:nvPr/>
        </p:nvSpPr>
        <p:spPr>
          <a:xfrm>
            <a:off x="755649" y="2307016"/>
            <a:ext cx="3983807" cy="1550609"/>
          </a:xfrm>
          <a:prstGeom prst="roundRect">
            <a:avLst/>
          </a:prstGeom>
          <a:solidFill>
            <a:srgbClr val="FDD1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Rounded Corners 21">
            <a:extLst>
              <a:ext uri="{FF2B5EF4-FFF2-40B4-BE49-F238E27FC236}">
                <a16:creationId xmlns:a16="http://schemas.microsoft.com/office/drawing/2014/main" id="{8917AA82-05AF-460F-A7E2-B316584FF440}"/>
              </a:ext>
            </a:extLst>
          </p:cNvPr>
          <p:cNvSpPr/>
          <p:nvPr/>
        </p:nvSpPr>
        <p:spPr>
          <a:xfrm>
            <a:off x="755650" y="1364041"/>
            <a:ext cx="3624760" cy="826709"/>
          </a:xfrm>
          <a:prstGeom prst="roundRect">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sz="3600" dirty="0">
                <a:latin typeface="+mn-lt"/>
              </a:rPr>
              <a:t>The Life of Mary Seacole</a:t>
            </a:r>
          </a:p>
        </p:txBody>
      </p:sp>
      <p:sp>
        <p:nvSpPr>
          <p:cNvPr id="5" name="Rectangle 4"/>
          <p:cNvSpPr/>
          <p:nvPr/>
        </p:nvSpPr>
        <p:spPr>
          <a:xfrm>
            <a:off x="932635" y="1505729"/>
            <a:ext cx="3447776" cy="553998"/>
          </a:xfrm>
          <a:prstGeom prst="rect">
            <a:avLst/>
          </a:prstGeom>
          <a:noFill/>
          <a:ln w="28575">
            <a:noFill/>
          </a:ln>
        </p:spPr>
        <p:txBody>
          <a:bodyPr wrap="square" lIns="0" tIns="0" rIns="0" bIns="0">
            <a:spAutoFit/>
          </a:bodyPr>
          <a:lstStyle/>
          <a:p>
            <a:pPr>
              <a:spcAft>
                <a:spcPts val="1200"/>
              </a:spcAft>
            </a:pPr>
            <a:r>
              <a:rPr lang="en-GB" dirty="0"/>
              <a:t>Mary was born in Kingston,</a:t>
            </a:r>
            <a:br>
              <a:rPr lang="en-GB" dirty="0"/>
            </a:br>
            <a:r>
              <a:rPr lang="en-GB" dirty="0"/>
              <a:t>Jamaica on 23</a:t>
            </a:r>
            <a:r>
              <a:rPr lang="en-GB" baseline="30000" dirty="0"/>
              <a:t>rd</a:t>
            </a:r>
            <a:r>
              <a:rPr lang="en-GB" dirty="0"/>
              <a:t> November 1805.</a:t>
            </a:r>
          </a:p>
        </p:txBody>
      </p:sp>
      <p:pic>
        <p:nvPicPr>
          <p:cNvPr id="4" name="Picture 3">
            <a:extLst>
              <a:ext uri="{FF2B5EF4-FFF2-40B4-BE49-F238E27FC236}">
                <a16:creationId xmlns:a16="http://schemas.microsoft.com/office/drawing/2014/main" id="{A4105678-28C2-460A-949A-2E894CD32E1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5287"/>
          <a:stretch/>
        </p:blipFill>
        <p:spPr>
          <a:xfrm>
            <a:off x="1417146" y="4178816"/>
            <a:ext cx="2478754" cy="1671300"/>
          </a:xfrm>
          <a:prstGeom prst="rect">
            <a:avLst/>
          </a:prstGeom>
        </p:spPr>
      </p:pic>
      <p:pic>
        <p:nvPicPr>
          <p:cNvPr id="7" name="Picture 6">
            <a:extLst>
              <a:ext uri="{FF2B5EF4-FFF2-40B4-BE49-F238E27FC236}">
                <a16:creationId xmlns:a16="http://schemas.microsoft.com/office/drawing/2014/main" id="{9BCAE3F0-38C6-4731-B13D-1B45AAE0F75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37908" y="1701631"/>
            <a:ext cx="3350442" cy="2021562"/>
          </a:xfrm>
          <a:prstGeom prst="rect">
            <a:avLst/>
          </a:prstGeom>
        </p:spPr>
      </p:pic>
      <p:sp>
        <p:nvSpPr>
          <p:cNvPr id="14" name="Rectangle 13">
            <a:extLst>
              <a:ext uri="{FF2B5EF4-FFF2-40B4-BE49-F238E27FC236}">
                <a16:creationId xmlns:a16="http://schemas.microsoft.com/office/drawing/2014/main" id="{4E3FBB11-E276-4049-826A-C3F05333E636}"/>
              </a:ext>
            </a:extLst>
          </p:cNvPr>
          <p:cNvSpPr/>
          <p:nvPr/>
        </p:nvSpPr>
        <p:spPr>
          <a:xfrm>
            <a:off x="4720409" y="4178816"/>
            <a:ext cx="3648891" cy="830997"/>
          </a:xfrm>
          <a:prstGeom prst="rect">
            <a:avLst/>
          </a:prstGeom>
          <a:noFill/>
          <a:ln w="28575">
            <a:noFill/>
          </a:ln>
        </p:spPr>
        <p:txBody>
          <a:bodyPr wrap="square" lIns="0" tIns="0" rIns="0" bIns="0">
            <a:spAutoFit/>
          </a:bodyPr>
          <a:lstStyle/>
          <a:p>
            <a:pPr>
              <a:spcAft>
                <a:spcPts val="1200"/>
              </a:spcAft>
            </a:pPr>
            <a:r>
              <a:rPr lang="en-GB" dirty="0"/>
              <a:t>Mary’s mother ran a boarding house for injured soldiers and it is here Mary learnt her nursing skills.</a:t>
            </a:r>
          </a:p>
        </p:txBody>
      </p:sp>
      <p:sp>
        <p:nvSpPr>
          <p:cNvPr id="16" name="Rectangle 15">
            <a:extLst>
              <a:ext uri="{FF2B5EF4-FFF2-40B4-BE49-F238E27FC236}">
                <a16:creationId xmlns:a16="http://schemas.microsoft.com/office/drawing/2014/main" id="{5F2F72EA-CCC6-4629-8312-72662EC55C63}"/>
              </a:ext>
            </a:extLst>
          </p:cNvPr>
          <p:cNvSpPr/>
          <p:nvPr/>
        </p:nvSpPr>
        <p:spPr>
          <a:xfrm>
            <a:off x="4729934" y="5140583"/>
            <a:ext cx="3648894" cy="830997"/>
          </a:xfrm>
          <a:prstGeom prst="rect">
            <a:avLst/>
          </a:prstGeom>
          <a:noFill/>
          <a:ln w="28575">
            <a:noFill/>
          </a:ln>
        </p:spPr>
        <p:txBody>
          <a:bodyPr wrap="square" lIns="0" tIns="0" rIns="0" bIns="0">
            <a:spAutoFit/>
          </a:bodyPr>
          <a:lstStyle/>
          <a:p>
            <a:pPr>
              <a:spcAft>
                <a:spcPts val="1200"/>
              </a:spcAft>
            </a:pPr>
            <a:r>
              <a:rPr lang="en-GB" dirty="0"/>
              <a:t>On 10</a:t>
            </a:r>
            <a:r>
              <a:rPr lang="en-GB" baseline="30000" dirty="0"/>
              <a:t>th</a:t>
            </a:r>
            <a:r>
              <a:rPr lang="en-GB" dirty="0"/>
              <a:t> November 1836, Mary married Edwin Seacole in Kingston. Sadly, he died 8 years later.</a:t>
            </a:r>
          </a:p>
        </p:txBody>
      </p:sp>
      <p:sp>
        <p:nvSpPr>
          <p:cNvPr id="19" name="Rectangle 18">
            <a:extLst>
              <a:ext uri="{FF2B5EF4-FFF2-40B4-BE49-F238E27FC236}">
                <a16:creationId xmlns:a16="http://schemas.microsoft.com/office/drawing/2014/main" id="{D5739C58-BB92-4BE6-9ACD-01B6900083ED}"/>
              </a:ext>
            </a:extLst>
          </p:cNvPr>
          <p:cNvSpPr/>
          <p:nvPr/>
        </p:nvSpPr>
        <p:spPr>
          <a:xfrm>
            <a:off x="913584" y="2372632"/>
            <a:ext cx="3816347" cy="1384995"/>
          </a:xfrm>
          <a:prstGeom prst="rect">
            <a:avLst/>
          </a:prstGeom>
          <a:noFill/>
          <a:ln w="28575">
            <a:noFill/>
          </a:ln>
        </p:spPr>
        <p:txBody>
          <a:bodyPr wrap="square" lIns="0" tIns="0" rIns="0" bIns="0">
            <a:spAutoFit/>
          </a:bodyPr>
          <a:lstStyle/>
          <a:p>
            <a:pPr>
              <a:spcAft>
                <a:spcPts val="1200"/>
              </a:spcAft>
            </a:pPr>
            <a:r>
              <a:rPr lang="en-GB" dirty="0"/>
              <a:t>Her father was a Scottish soldier</a:t>
            </a:r>
            <a:br>
              <a:rPr lang="en-GB" dirty="0"/>
            </a:br>
            <a:r>
              <a:rPr lang="en-GB" dirty="0"/>
              <a:t>and her mother was a Jamaican ‘doctress’ or healer, who used a variety of herbal remedies that came from African and Caribbean culture.</a:t>
            </a:r>
          </a:p>
        </p:txBody>
      </p:sp>
      <p:pic>
        <p:nvPicPr>
          <p:cNvPr id="6" name="Audio 5">
            <a:hlinkClick r:id="" action="ppaction://media"/>
            <a:extLst>
              <a:ext uri="{FF2B5EF4-FFF2-40B4-BE49-F238E27FC236}">
                <a16:creationId xmlns:a16="http://schemas.microsoft.com/office/drawing/2014/main" id="{989BC68D-4FDB-41D5-8327-43B48E6D0D2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232441080"/>
      </p:ext>
    </p:extLst>
  </p:cSld>
  <p:clrMapOvr>
    <a:masterClrMapping/>
  </p:clrMapOvr>
  <mc:AlternateContent xmlns:mc="http://schemas.openxmlformats.org/markup-compatibility/2006">
    <mc:Choice xmlns:p14="http://schemas.microsoft.com/office/powerpoint/2010/main" Requires="p14">
      <p:transition spd="slow" p14:dur="2000" advTm="48489"/>
    </mc:Choice>
    <mc:Fallback>
      <p:transition spd="slow" advTm="484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7" y="321937"/>
            <a:ext cx="8220075" cy="994306"/>
          </a:xfrm>
        </p:spPr>
        <p:txBody>
          <a:bodyPr/>
          <a:lstStyle/>
          <a:p>
            <a:r>
              <a:rPr lang="en-GB" sz="3600" dirty="0">
                <a:latin typeface="+mn-lt"/>
              </a:rPr>
              <a:t>The Crimean War</a:t>
            </a:r>
          </a:p>
        </p:txBody>
      </p:sp>
      <p:sp>
        <p:nvSpPr>
          <p:cNvPr id="6" name="Rectangle: Rounded Corners 5">
            <a:extLst>
              <a:ext uri="{FF2B5EF4-FFF2-40B4-BE49-F238E27FC236}">
                <a16:creationId xmlns:a16="http://schemas.microsoft.com/office/drawing/2014/main" id="{80B7B358-6016-48F7-97C9-DC71206881C8}"/>
              </a:ext>
            </a:extLst>
          </p:cNvPr>
          <p:cNvSpPr/>
          <p:nvPr/>
        </p:nvSpPr>
        <p:spPr>
          <a:xfrm>
            <a:off x="755650" y="1120832"/>
            <a:ext cx="7632700" cy="547779"/>
          </a:xfrm>
          <a:prstGeom prst="roundRect">
            <a:avLst/>
          </a:prstGeom>
          <a:solidFill>
            <a:srgbClr val="F9C4BF"/>
          </a:solidFill>
        </p:spPr>
        <p:txBody>
          <a:bodyPr wrap="square" lIns="108000" tIns="108000" rIns="108000" bIns="108000">
            <a:spAutoFit/>
          </a:bodyPr>
          <a:lstStyle/>
          <a:p>
            <a:pPr>
              <a:spcAft>
                <a:spcPts val="1200"/>
              </a:spcAft>
            </a:pPr>
            <a:r>
              <a:rPr lang="en-GB" dirty="0"/>
              <a:t>The Crimean War began on 16</a:t>
            </a:r>
            <a:r>
              <a:rPr lang="en-GB" baseline="30000" dirty="0"/>
              <a:t>th</a:t>
            </a:r>
            <a:r>
              <a:rPr lang="en-GB" dirty="0"/>
              <a:t> October 1853 and lasted for 3 years.</a:t>
            </a:r>
          </a:p>
        </p:txBody>
      </p:sp>
      <p:sp>
        <p:nvSpPr>
          <p:cNvPr id="8" name="Rectangle: Rounded Corners 7">
            <a:extLst>
              <a:ext uri="{FF2B5EF4-FFF2-40B4-BE49-F238E27FC236}">
                <a16:creationId xmlns:a16="http://schemas.microsoft.com/office/drawing/2014/main" id="{8BC56EC7-2D02-4ADC-87EF-8AAB56905562}"/>
              </a:ext>
            </a:extLst>
          </p:cNvPr>
          <p:cNvSpPr/>
          <p:nvPr/>
        </p:nvSpPr>
        <p:spPr>
          <a:xfrm>
            <a:off x="750884" y="1763880"/>
            <a:ext cx="3816350" cy="1665120"/>
          </a:xfrm>
          <a:prstGeom prst="roundRect">
            <a:avLst>
              <a:gd name="adj" fmla="val 7578"/>
            </a:avLst>
          </a:prstGeom>
          <a:solidFill>
            <a:srgbClr val="B9D36E"/>
          </a:solidFill>
        </p:spPr>
        <p:txBody>
          <a:bodyPr wrap="square" lIns="108000" tIns="108000" rIns="108000" bIns="108000">
            <a:spAutoFit/>
          </a:bodyPr>
          <a:lstStyle/>
          <a:p>
            <a:pPr>
              <a:spcAft>
                <a:spcPts val="1200"/>
              </a:spcAft>
            </a:pPr>
            <a:r>
              <a:rPr lang="en-GB" dirty="0"/>
              <a:t>Mary heard that the hospitals were short of nurses and wanted to help treat the injured soldiers. Sadly she was turned down, along with several other nurses. </a:t>
            </a:r>
          </a:p>
        </p:txBody>
      </p:sp>
      <p:sp>
        <p:nvSpPr>
          <p:cNvPr id="9" name="Rectangle: Rounded Corners 8">
            <a:extLst>
              <a:ext uri="{FF2B5EF4-FFF2-40B4-BE49-F238E27FC236}">
                <a16:creationId xmlns:a16="http://schemas.microsoft.com/office/drawing/2014/main" id="{57FE61D2-B5AD-4B14-A842-C4790DA91ADA}"/>
              </a:ext>
            </a:extLst>
          </p:cNvPr>
          <p:cNvSpPr/>
          <p:nvPr/>
        </p:nvSpPr>
        <p:spPr>
          <a:xfrm>
            <a:off x="750885" y="3524269"/>
            <a:ext cx="3816350" cy="2344857"/>
          </a:xfrm>
          <a:prstGeom prst="roundRect">
            <a:avLst>
              <a:gd name="adj" fmla="val 14336"/>
            </a:avLst>
          </a:prstGeom>
          <a:solidFill>
            <a:srgbClr val="FDD182"/>
          </a:solidFill>
        </p:spPr>
        <p:txBody>
          <a:bodyPr wrap="square" lIns="108000" tIns="108000" rIns="108000" bIns="108000">
            <a:spAutoFit/>
          </a:bodyPr>
          <a:lstStyle/>
          <a:p>
            <a:pPr algn="just">
              <a:spcAft>
                <a:spcPts val="1200"/>
              </a:spcAft>
            </a:pPr>
            <a:r>
              <a:rPr lang="en-GB" dirty="0"/>
              <a:t>But that didn’t stop Mary. She saved up her own money and travelled to the Crimea in a ship stocked with medical supplies. Several weeks later she finally arrived to find the soldiers in a terrible state! </a:t>
            </a:r>
          </a:p>
        </p:txBody>
      </p:sp>
      <p:pic>
        <p:nvPicPr>
          <p:cNvPr id="10" name="Picture 9">
            <a:extLst>
              <a:ext uri="{FF2B5EF4-FFF2-40B4-BE49-F238E27FC236}">
                <a16:creationId xmlns:a16="http://schemas.microsoft.com/office/drawing/2014/main" id="{0C725F6C-64E2-46F1-A86A-42C919BBD36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7248" r="6862"/>
          <a:stretch/>
        </p:blipFill>
        <p:spPr>
          <a:xfrm>
            <a:off x="5015451" y="2088162"/>
            <a:ext cx="3372900" cy="2750168"/>
          </a:xfrm>
          <a:prstGeom prst="rect">
            <a:avLst/>
          </a:prstGeom>
        </p:spPr>
      </p:pic>
      <p:pic>
        <p:nvPicPr>
          <p:cNvPr id="2" name="Audio 1">
            <a:hlinkClick r:id="" action="ppaction://media"/>
            <a:extLst>
              <a:ext uri="{FF2B5EF4-FFF2-40B4-BE49-F238E27FC236}">
                <a16:creationId xmlns:a16="http://schemas.microsoft.com/office/drawing/2014/main" id="{06887FD8-A7AD-4E1B-831D-72237EC6DC8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292163676"/>
      </p:ext>
    </p:extLst>
  </p:cSld>
  <p:clrMapOvr>
    <a:masterClrMapping/>
  </p:clrMapOvr>
  <mc:AlternateContent xmlns:mc="http://schemas.openxmlformats.org/markup-compatibility/2006">
    <mc:Choice xmlns:p14="http://schemas.microsoft.com/office/powerpoint/2010/main" Requires="p14">
      <p:transition spd="slow" p14:dur="2000" advTm="40203"/>
    </mc:Choice>
    <mc:Fallback>
      <p:transition spd="slow" advTm="402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7" y="321937"/>
            <a:ext cx="8220075" cy="994306"/>
          </a:xfrm>
        </p:spPr>
        <p:txBody>
          <a:bodyPr/>
          <a:lstStyle/>
          <a:p>
            <a:r>
              <a:rPr lang="en-GB" sz="3600" dirty="0">
                <a:latin typeface="+mn-lt"/>
              </a:rPr>
              <a:t>The Crimean War</a:t>
            </a:r>
          </a:p>
        </p:txBody>
      </p:sp>
      <p:sp>
        <p:nvSpPr>
          <p:cNvPr id="8" name="Rectangle: Rounded Corners 7">
            <a:extLst>
              <a:ext uri="{FF2B5EF4-FFF2-40B4-BE49-F238E27FC236}">
                <a16:creationId xmlns:a16="http://schemas.microsoft.com/office/drawing/2014/main" id="{8BC56EC7-2D02-4ADC-87EF-8AAB56905562}"/>
              </a:ext>
            </a:extLst>
          </p:cNvPr>
          <p:cNvSpPr/>
          <p:nvPr/>
        </p:nvSpPr>
        <p:spPr>
          <a:xfrm>
            <a:off x="750884" y="1313467"/>
            <a:ext cx="3816350" cy="1089690"/>
          </a:xfrm>
          <a:prstGeom prst="roundRect">
            <a:avLst>
              <a:gd name="adj" fmla="val 7578"/>
            </a:avLst>
          </a:prstGeom>
          <a:solidFill>
            <a:srgbClr val="B9D36E"/>
          </a:solidFill>
        </p:spPr>
        <p:txBody>
          <a:bodyPr wrap="square" lIns="108000" tIns="108000" rIns="108000" bIns="108000">
            <a:spAutoFit/>
          </a:bodyPr>
          <a:lstStyle/>
          <a:p>
            <a:pPr>
              <a:spcAft>
                <a:spcPts val="1200"/>
              </a:spcAft>
            </a:pPr>
            <a:r>
              <a:rPr lang="en-GB" dirty="0"/>
              <a:t>Many of the men were cold, dirty and hungry.  The sick and injured were not being cared for.</a:t>
            </a:r>
          </a:p>
        </p:txBody>
      </p:sp>
      <p:sp>
        <p:nvSpPr>
          <p:cNvPr id="9" name="Rectangle: Rounded Corners 8">
            <a:extLst>
              <a:ext uri="{FF2B5EF4-FFF2-40B4-BE49-F238E27FC236}">
                <a16:creationId xmlns:a16="http://schemas.microsoft.com/office/drawing/2014/main" id="{57FE61D2-B5AD-4B14-A842-C4790DA91ADA}"/>
              </a:ext>
            </a:extLst>
          </p:cNvPr>
          <p:cNvSpPr/>
          <p:nvPr/>
        </p:nvSpPr>
        <p:spPr>
          <a:xfrm>
            <a:off x="1360536" y="2512183"/>
            <a:ext cx="6413396" cy="3750033"/>
          </a:xfrm>
          <a:prstGeom prst="roundRect">
            <a:avLst>
              <a:gd name="adj" fmla="val 14336"/>
            </a:avLst>
          </a:prstGeom>
          <a:solidFill>
            <a:srgbClr val="FDD182"/>
          </a:solidFill>
        </p:spPr>
        <p:txBody>
          <a:bodyPr wrap="square" lIns="108000" tIns="108000" rIns="108000" bIns="108000">
            <a:spAutoFit/>
          </a:bodyPr>
          <a:lstStyle/>
          <a:p>
            <a:pPr algn="just">
              <a:spcAft>
                <a:spcPts val="1200"/>
              </a:spcAft>
            </a:pPr>
            <a:r>
              <a:rPr lang="en-GB" dirty="0"/>
              <a:t>Mary decided something had to be done so she opened her own ‘British Hotel’ near the battle fields - a hospital for the soldiers.</a:t>
            </a:r>
          </a:p>
          <a:p>
            <a:pPr algn="just">
              <a:spcAft>
                <a:spcPts val="1200"/>
              </a:spcAft>
            </a:pPr>
            <a:r>
              <a:rPr lang="en-GB" dirty="0"/>
              <a:t>The hotel was a place where British soldiers could rest and buy hot food and drinks. </a:t>
            </a:r>
          </a:p>
          <a:p>
            <a:pPr algn="just">
              <a:spcAft>
                <a:spcPts val="1200"/>
              </a:spcAft>
            </a:pPr>
            <a:r>
              <a:rPr lang="en-GB" dirty="0"/>
              <a:t>Mary used the money spent at the hotel to help treat and care for the sick and wounded soldiers. She also went to the battle fields to help the injured men. </a:t>
            </a:r>
          </a:p>
          <a:p>
            <a:pPr algn="just">
              <a:spcAft>
                <a:spcPts val="1200"/>
              </a:spcAft>
            </a:pPr>
            <a:r>
              <a:rPr lang="en-GB" dirty="0"/>
              <a:t>The soldiers had a lot of respect for Mary and called her ‘Mother Seacole’ </a:t>
            </a:r>
          </a:p>
        </p:txBody>
      </p:sp>
      <p:pic>
        <p:nvPicPr>
          <p:cNvPr id="7" name="Picture 12">
            <a:extLst>
              <a:ext uri="{FF2B5EF4-FFF2-40B4-BE49-F238E27FC236}">
                <a16:creationId xmlns:a16="http://schemas.microsoft.com/office/drawing/2014/main" id="{5E19B26D-97C1-4E62-8885-B663730025E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459320" y="1049245"/>
            <a:ext cx="2703512" cy="1344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E29B96C4-30A5-4B16-A0A2-C78412A9B76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471462034"/>
      </p:ext>
    </p:extLst>
  </p:cSld>
  <p:clrMapOvr>
    <a:masterClrMapping/>
  </p:clrMapOvr>
  <mc:AlternateContent xmlns:mc="http://schemas.openxmlformats.org/markup-compatibility/2006">
    <mc:Choice xmlns:p14="http://schemas.microsoft.com/office/powerpoint/2010/main" Requires="p14">
      <p:transition spd="slow" p14:dur="2000" advTm="42911"/>
    </mc:Choice>
    <mc:Fallback>
      <p:transition spd="slow" advTm="429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Mary’s Herbal Remedies</a:t>
            </a:r>
          </a:p>
        </p:txBody>
      </p:sp>
      <p:sp>
        <p:nvSpPr>
          <p:cNvPr id="12" name="Rectangle: Rounded Corners 11">
            <a:extLst>
              <a:ext uri="{FF2B5EF4-FFF2-40B4-BE49-F238E27FC236}">
                <a16:creationId xmlns:a16="http://schemas.microsoft.com/office/drawing/2014/main" id="{EB081740-57E6-4CED-BE4D-884792CA9A17}"/>
              </a:ext>
            </a:extLst>
          </p:cNvPr>
          <p:cNvSpPr/>
          <p:nvPr/>
        </p:nvSpPr>
        <p:spPr>
          <a:xfrm>
            <a:off x="755650" y="5533132"/>
            <a:ext cx="7632699" cy="581297"/>
          </a:xfrm>
          <a:prstGeom prst="roundRect">
            <a:avLst>
              <a:gd name="adj" fmla="val 26375"/>
            </a:avLst>
          </a:prstGeom>
          <a:solidFill>
            <a:srgbClr val="CFE09B"/>
          </a:solidFill>
        </p:spPr>
        <p:txBody>
          <a:bodyPr wrap="square" lIns="108000" tIns="108000" rIns="108000" bIns="108000">
            <a:spAutoFit/>
          </a:bodyPr>
          <a:lstStyle/>
          <a:p>
            <a:r>
              <a:rPr lang="en-GB" dirty="0"/>
              <a:t>Some countries still use these remedies, or ones inspired by them, today.</a:t>
            </a:r>
          </a:p>
        </p:txBody>
      </p:sp>
      <p:sp>
        <p:nvSpPr>
          <p:cNvPr id="13" name="Rectangle: Rounded Corners 12">
            <a:extLst>
              <a:ext uri="{FF2B5EF4-FFF2-40B4-BE49-F238E27FC236}">
                <a16:creationId xmlns:a16="http://schemas.microsoft.com/office/drawing/2014/main" id="{8B849ADD-E2C8-44CF-90D6-E86E1497EA5C}"/>
              </a:ext>
            </a:extLst>
          </p:cNvPr>
          <p:cNvSpPr/>
          <p:nvPr/>
        </p:nvSpPr>
        <p:spPr>
          <a:xfrm>
            <a:off x="755650" y="1565264"/>
            <a:ext cx="3674308" cy="1170859"/>
          </a:xfrm>
          <a:prstGeom prst="roundRect">
            <a:avLst>
              <a:gd name="adj" fmla="val 18747"/>
            </a:avLst>
          </a:prstGeom>
          <a:solidFill>
            <a:srgbClr val="F9C4BF"/>
          </a:solidFill>
        </p:spPr>
        <p:txBody>
          <a:bodyPr wrap="square" lIns="108000" tIns="108000" rIns="108000" bIns="108000">
            <a:spAutoFit/>
          </a:bodyPr>
          <a:lstStyle/>
          <a:p>
            <a:r>
              <a:rPr lang="en-GB" dirty="0"/>
              <a:t>Mary used herbal remedies she had learnt from her mother to treat the soldiers.</a:t>
            </a:r>
          </a:p>
        </p:txBody>
      </p:sp>
      <p:sp>
        <p:nvSpPr>
          <p:cNvPr id="14" name="Rectangle: Rounded Corners 13">
            <a:extLst>
              <a:ext uri="{FF2B5EF4-FFF2-40B4-BE49-F238E27FC236}">
                <a16:creationId xmlns:a16="http://schemas.microsoft.com/office/drawing/2014/main" id="{B5F0AA56-FA3C-4FEB-B3E4-6ADE021C5599}"/>
              </a:ext>
            </a:extLst>
          </p:cNvPr>
          <p:cNvSpPr/>
          <p:nvPr/>
        </p:nvSpPr>
        <p:spPr>
          <a:xfrm>
            <a:off x="4714040" y="1565264"/>
            <a:ext cx="3674308" cy="1191151"/>
          </a:xfrm>
          <a:prstGeom prst="roundRect">
            <a:avLst>
              <a:gd name="adj" fmla="val 21428"/>
            </a:avLst>
          </a:prstGeom>
          <a:solidFill>
            <a:srgbClr val="B9D36E"/>
          </a:solidFill>
        </p:spPr>
        <p:txBody>
          <a:bodyPr wrap="square" lIns="108000" tIns="108000" rIns="108000" bIns="108000">
            <a:spAutoFit/>
          </a:bodyPr>
          <a:lstStyle/>
          <a:p>
            <a:r>
              <a:rPr lang="en-GB" dirty="0"/>
              <a:t>She would often grind them in a pestle and mortar, mix them in a bowl or heat them over a fire.</a:t>
            </a:r>
          </a:p>
        </p:txBody>
      </p:sp>
      <p:sp>
        <p:nvSpPr>
          <p:cNvPr id="15" name="Rectangle 14">
            <a:extLst>
              <a:ext uri="{FF2B5EF4-FFF2-40B4-BE49-F238E27FC236}">
                <a16:creationId xmlns:a16="http://schemas.microsoft.com/office/drawing/2014/main" id="{2FBA85EC-BD66-4A98-83F6-7E384F0D8798}"/>
              </a:ext>
            </a:extLst>
          </p:cNvPr>
          <p:cNvSpPr/>
          <p:nvPr/>
        </p:nvSpPr>
        <p:spPr>
          <a:xfrm>
            <a:off x="643416" y="2828186"/>
            <a:ext cx="5893725" cy="2157102"/>
          </a:xfrm>
          <a:prstGeom prst="rect">
            <a:avLst/>
          </a:prstGeom>
          <a:noFill/>
        </p:spPr>
        <p:txBody>
          <a:bodyPr wrap="square" lIns="108000" tIns="108000" rIns="108000" bIns="108000">
            <a:spAutoFit/>
          </a:bodyPr>
          <a:lstStyle/>
          <a:p>
            <a:pPr marL="0" lvl="2"/>
            <a:r>
              <a:rPr lang="en-GB" dirty="0"/>
              <a:t>Some of the ingredients she used included:</a:t>
            </a:r>
          </a:p>
          <a:p>
            <a:pPr marL="285750" lvl="2" indent="-285750">
              <a:buFont typeface="Arial" panose="020B0604020202020204" pitchFamily="34" charset="0"/>
              <a:buChar char="•"/>
            </a:pPr>
            <a:r>
              <a:rPr lang="en-GB" dirty="0"/>
              <a:t>Aloe Vera – mixed to help heal cuts and wounds.</a:t>
            </a:r>
          </a:p>
          <a:p>
            <a:pPr marL="285750" lvl="2" indent="-285750">
              <a:buFont typeface="Arial" panose="020B0604020202020204" pitchFamily="34" charset="0"/>
              <a:buChar char="•"/>
            </a:pPr>
            <a:r>
              <a:rPr lang="en-GB" dirty="0"/>
              <a:t>Lemongrass – boiled to help a fever.</a:t>
            </a:r>
          </a:p>
          <a:p>
            <a:pPr marL="285750" lvl="2" indent="-285750">
              <a:buFont typeface="Arial" panose="020B0604020202020204" pitchFamily="34" charset="0"/>
              <a:buChar char="•"/>
            </a:pPr>
            <a:r>
              <a:rPr lang="en-GB" dirty="0"/>
              <a:t>Ginger – ground to help with an upset</a:t>
            </a:r>
          </a:p>
          <a:p>
            <a:pPr marL="0" lvl="2"/>
            <a:r>
              <a:rPr lang="en-GB" dirty="0"/>
              <a:t>    stomach.</a:t>
            </a:r>
          </a:p>
          <a:p>
            <a:pPr marL="285750" lvl="2" indent="-285750">
              <a:buFont typeface="Arial" panose="020B0604020202020204" pitchFamily="34" charset="0"/>
              <a:buChar char="•"/>
            </a:pPr>
            <a:r>
              <a:rPr lang="en-GB" dirty="0"/>
              <a:t>Lemons – mixed to help coughs.</a:t>
            </a:r>
          </a:p>
          <a:p>
            <a:pPr marL="285750" lvl="2" indent="-285750">
              <a:buFont typeface="Arial" panose="020B0604020202020204" pitchFamily="34" charset="0"/>
              <a:buChar char="•"/>
            </a:pPr>
            <a:r>
              <a:rPr lang="en-GB" dirty="0"/>
              <a:t>Okra – chopped to help heal boils.</a:t>
            </a:r>
          </a:p>
        </p:txBody>
      </p:sp>
      <p:grpSp>
        <p:nvGrpSpPr>
          <p:cNvPr id="10" name="Group 9">
            <a:extLst>
              <a:ext uri="{FF2B5EF4-FFF2-40B4-BE49-F238E27FC236}">
                <a16:creationId xmlns:a16="http://schemas.microsoft.com/office/drawing/2014/main" id="{B559EC8F-50D1-41F3-8FC3-A0979BD1BD59}"/>
              </a:ext>
            </a:extLst>
          </p:cNvPr>
          <p:cNvGrpSpPr/>
          <p:nvPr/>
        </p:nvGrpSpPr>
        <p:grpSpPr>
          <a:xfrm>
            <a:off x="4990392" y="3749681"/>
            <a:ext cx="3317966" cy="1503521"/>
            <a:chOff x="914233" y="2485998"/>
            <a:chExt cx="7350202" cy="3330709"/>
          </a:xfrm>
        </p:grpSpPr>
        <p:pic>
          <p:nvPicPr>
            <p:cNvPr id="16" name="Picture 15">
              <a:extLst>
                <a:ext uri="{FF2B5EF4-FFF2-40B4-BE49-F238E27FC236}">
                  <a16:creationId xmlns:a16="http://schemas.microsoft.com/office/drawing/2014/main" id="{9E619AF5-95E0-4BDC-AC19-DCAAE4A5C2B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53671" y="2485998"/>
              <a:ext cx="3777531" cy="2148963"/>
            </a:xfrm>
            <a:prstGeom prst="rect">
              <a:avLst/>
            </a:prstGeom>
          </p:spPr>
        </p:pic>
        <p:pic>
          <p:nvPicPr>
            <p:cNvPr id="17" name="Picture 16">
              <a:extLst>
                <a:ext uri="{FF2B5EF4-FFF2-40B4-BE49-F238E27FC236}">
                  <a16:creationId xmlns:a16="http://schemas.microsoft.com/office/drawing/2014/main" id="{E9503986-28D5-4A31-BD18-7C952D3CB20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14233" y="2485998"/>
              <a:ext cx="4236686" cy="3265122"/>
            </a:xfrm>
            <a:prstGeom prst="rect">
              <a:avLst/>
            </a:prstGeom>
          </p:spPr>
        </p:pic>
        <p:pic>
          <p:nvPicPr>
            <p:cNvPr id="18" name="Picture 17">
              <a:extLst>
                <a:ext uri="{FF2B5EF4-FFF2-40B4-BE49-F238E27FC236}">
                  <a16:creationId xmlns:a16="http://schemas.microsoft.com/office/drawing/2014/main" id="{6794E816-E89F-4EA1-A14C-EDB1ABF840D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957665" y="4064427"/>
              <a:ext cx="1620428" cy="1354364"/>
            </a:xfrm>
            <a:prstGeom prst="rect">
              <a:avLst/>
            </a:prstGeom>
          </p:spPr>
        </p:pic>
        <p:pic>
          <p:nvPicPr>
            <p:cNvPr id="19" name="Picture 18">
              <a:extLst>
                <a:ext uri="{FF2B5EF4-FFF2-40B4-BE49-F238E27FC236}">
                  <a16:creationId xmlns:a16="http://schemas.microsoft.com/office/drawing/2014/main" id="{3564C3A8-402C-42B0-847C-832862D6D3C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7100000">
              <a:off x="6351768" y="3904040"/>
              <a:ext cx="1480407" cy="2344927"/>
            </a:xfrm>
            <a:prstGeom prst="rect">
              <a:avLst/>
            </a:prstGeom>
          </p:spPr>
        </p:pic>
      </p:grpSp>
      <p:pic>
        <p:nvPicPr>
          <p:cNvPr id="5" name="Audio 4">
            <a:hlinkClick r:id="" action="ppaction://media"/>
            <a:extLst>
              <a:ext uri="{FF2B5EF4-FFF2-40B4-BE49-F238E27FC236}">
                <a16:creationId xmlns:a16="http://schemas.microsoft.com/office/drawing/2014/main" id="{9FE97C0D-951C-4186-8B4D-9AF9D58D7331}"/>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802442491"/>
      </p:ext>
    </p:extLst>
  </p:cSld>
  <p:clrMapOvr>
    <a:masterClrMapping/>
  </p:clrMapOvr>
  <mc:AlternateContent xmlns:mc="http://schemas.openxmlformats.org/markup-compatibility/2006">
    <mc:Choice xmlns:p14="http://schemas.microsoft.com/office/powerpoint/2010/main" Requires="p14">
      <p:transition spd="slow" p14:dur="2000" advTm="49932"/>
    </mc:Choice>
    <mc:Fallback>
      <p:transition spd="slow" advTm="499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61962" y="278968"/>
            <a:ext cx="8220075" cy="994306"/>
          </a:xfrm>
        </p:spPr>
        <p:txBody>
          <a:bodyPr/>
          <a:lstStyle/>
          <a:p>
            <a:r>
              <a:rPr lang="en-GB" sz="3600" dirty="0">
                <a:latin typeface="+mn-lt"/>
              </a:rPr>
              <a:t>After the War</a:t>
            </a:r>
          </a:p>
        </p:txBody>
      </p:sp>
      <p:sp>
        <p:nvSpPr>
          <p:cNvPr id="5" name="Rectangle 4"/>
          <p:cNvSpPr/>
          <p:nvPr/>
        </p:nvSpPr>
        <p:spPr>
          <a:xfrm>
            <a:off x="738941" y="3636375"/>
            <a:ext cx="7632700" cy="2523768"/>
          </a:xfrm>
          <a:prstGeom prst="rect">
            <a:avLst/>
          </a:prstGeom>
        </p:spPr>
        <p:txBody>
          <a:bodyPr wrap="square" lIns="0" tIns="0" rIns="0" bIns="0">
            <a:spAutoFit/>
          </a:bodyPr>
          <a:lstStyle/>
          <a:p>
            <a:pPr>
              <a:spcAft>
                <a:spcPts val="600"/>
              </a:spcAft>
            </a:pPr>
            <a:r>
              <a:rPr lang="en-GB" dirty="0"/>
              <a:t>In 1857 Mary wrote about her life in a book called </a:t>
            </a:r>
          </a:p>
          <a:p>
            <a:pPr>
              <a:spcAft>
                <a:spcPts val="600"/>
              </a:spcAft>
            </a:pPr>
            <a:r>
              <a:rPr lang="en-GB" i="1" dirty="0"/>
              <a:t>The Wonderful Adventures of Mrs Seacole in Many Lands </a:t>
            </a:r>
            <a:r>
              <a:rPr lang="en-GB" dirty="0"/>
              <a:t>.</a:t>
            </a:r>
          </a:p>
          <a:p>
            <a:pPr>
              <a:spcAft>
                <a:spcPts val="600"/>
              </a:spcAft>
            </a:pPr>
            <a:endParaRPr lang="en-GB" dirty="0"/>
          </a:p>
          <a:p>
            <a:pPr>
              <a:spcAft>
                <a:spcPts val="600"/>
              </a:spcAft>
            </a:pPr>
            <a:r>
              <a:rPr lang="en-GB" dirty="0"/>
              <a:t>Mary died on 14</a:t>
            </a:r>
            <a:r>
              <a:rPr lang="en-GB" baseline="30000" dirty="0"/>
              <a:t>th</a:t>
            </a:r>
            <a:r>
              <a:rPr lang="en-GB" dirty="0"/>
              <a:t> May 1881, aged 76, at her home in Paddington, London.</a:t>
            </a:r>
          </a:p>
          <a:p>
            <a:pPr>
              <a:spcAft>
                <a:spcPts val="600"/>
              </a:spcAft>
            </a:pPr>
            <a:r>
              <a:rPr lang="en-GB" dirty="0"/>
              <a:t>Her work was sadly forgotten until around 100 years after her death, when a group of Jamaican nurses wanted to know more about her and started making her name famous again. Mary Seacole will forever be remembered as an  incredible woman and inspiring role model. </a:t>
            </a:r>
          </a:p>
        </p:txBody>
      </p:sp>
      <p:sp>
        <p:nvSpPr>
          <p:cNvPr id="8" name="Rectangle: Rounded Corners 7">
            <a:extLst>
              <a:ext uri="{FF2B5EF4-FFF2-40B4-BE49-F238E27FC236}">
                <a16:creationId xmlns:a16="http://schemas.microsoft.com/office/drawing/2014/main" id="{E5B189FB-4B10-4332-B914-FAFE3160128E}"/>
              </a:ext>
            </a:extLst>
          </p:cNvPr>
          <p:cNvSpPr/>
          <p:nvPr/>
        </p:nvSpPr>
        <p:spPr>
          <a:xfrm>
            <a:off x="755649" y="1074438"/>
            <a:ext cx="3674308" cy="1170859"/>
          </a:xfrm>
          <a:prstGeom prst="roundRect">
            <a:avLst>
              <a:gd name="adj" fmla="val 18747"/>
            </a:avLst>
          </a:prstGeom>
          <a:solidFill>
            <a:srgbClr val="F9C4BF"/>
          </a:solidFill>
        </p:spPr>
        <p:txBody>
          <a:bodyPr wrap="square" lIns="108000" tIns="108000" rIns="108000" bIns="108000">
            <a:spAutoFit/>
          </a:bodyPr>
          <a:lstStyle/>
          <a:p>
            <a:pPr>
              <a:spcAft>
                <a:spcPts val="600"/>
              </a:spcAft>
            </a:pPr>
            <a:r>
              <a:rPr lang="en-GB" dirty="0"/>
              <a:t>Mary returned to Britain after the war but she was in poor health and had no home.</a:t>
            </a:r>
          </a:p>
        </p:txBody>
      </p:sp>
      <p:sp>
        <p:nvSpPr>
          <p:cNvPr id="9" name="Rectangle: Rounded Corners 8">
            <a:extLst>
              <a:ext uri="{FF2B5EF4-FFF2-40B4-BE49-F238E27FC236}">
                <a16:creationId xmlns:a16="http://schemas.microsoft.com/office/drawing/2014/main" id="{C187A448-276F-4CBA-8C0C-0E9EE9F21146}"/>
              </a:ext>
            </a:extLst>
          </p:cNvPr>
          <p:cNvSpPr/>
          <p:nvPr/>
        </p:nvSpPr>
        <p:spPr>
          <a:xfrm>
            <a:off x="4714044" y="1074438"/>
            <a:ext cx="3674308" cy="1191151"/>
          </a:xfrm>
          <a:prstGeom prst="roundRect">
            <a:avLst>
              <a:gd name="adj" fmla="val 21428"/>
            </a:avLst>
          </a:prstGeom>
          <a:solidFill>
            <a:srgbClr val="B9D36E"/>
          </a:solidFill>
        </p:spPr>
        <p:txBody>
          <a:bodyPr wrap="square" lIns="108000" tIns="108000" rIns="108000" bIns="108000">
            <a:spAutoFit/>
          </a:bodyPr>
          <a:lstStyle/>
          <a:p>
            <a:pPr>
              <a:spcAft>
                <a:spcPts val="600"/>
              </a:spcAft>
            </a:pPr>
            <a:r>
              <a:rPr lang="en-GB" dirty="0"/>
              <a:t>Many people had heard about her good work and raised money to help her.</a:t>
            </a:r>
          </a:p>
        </p:txBody>
      </p:sp>
      <p:sp>
        <p:nvSpPr>
          <p:cNvPr id="12" name="Rectangle 11">
            <a:extLst>
              <a:ext uri="{FF2B5EF4-FFF2-40B4-BE49-F238E27FC236}">
                <a16:creationId xmlns:a16="http://schemas.microsoft.com/office/drawing/2014/main" id="{6598C0E5-AE50-4DD8-B969-A683A31A8B67}"/>
              </a:ext>
            </a:extLst>
          </p:cNvPr>
          <p:cNvSpPr/>
          <p:nvPr/>
        </p:nvSpPr>
        <p:spPr>
          <a:xfrm>
            <a:off x="755650" y="2864279"/>
            <a:ext cx="7632700" cy="630942"/>
          </a:xfrm>
          <a:prstGeom prst="rect">
            <a:avLst/>
          </a:prstGeom>
        </p:spPr>
        <p:txBody>
          <a:bodyPr wrap="square" lIns="0" tIns="0" rIns="0" bIns="0">
            <a:spAutoFit/>
          </a:bodyPr>
          <a:lstStyle/>
          <a:p>
            <a:pPr>
              <a:spcAft>
                <a:spcPts val="600"/>
              </a:spcAft>
            </a:pPr>
            <a:r>
              <a:rPr lang="en-GB" dirty="0"/>
              <a:t>Mary was awarded military medals for her </a:t>
            </a:r>
          </a:p>
          <a:p>
            <a:pPr>
              <a:spcAft>
                <a:spcPts val="600"/>
              </a:spcAft>
            </a:pPr>
            <a:r>
              <a:rPr lang="en-GB" dirty="0"/>
              <a:t>bravery during the war.</a:t>
            </a:r>
          </a:p>
        </p:txBody>
      </p:sp>
      <p:pic>
        <p:nvPicPr>
          <p:cNvPr id="7" name="Picture 2">
            <a:extLst>
              <a:ext uri="{FF2B5EF4-FFF2-40B4-BE49-F238E27FC236}">
                <a16:creationId xmlns:a16="http://schemas.microsoft.com/office/drawing/2014/main" id="{FD89FDE3-EF86-4FB2-8436-20DFE754D287}"/>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0243265">
            <a:off x="5538649" y="2676831"/>
            <a:ext cx="924042" cy="834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04A2F94B-19DC-4BBB-AEEB-0319C2408B0C}"/>
              </a:ext>
            </a:extLst>
          </p:cNvPr>
          <p:cNvPicPr>
            <a:picLocks noChangeAspect="1"/>
          </p:cNvPicPr>
          <p:nvPr/>
        </p:nvPicPr>
        <p:blipFill>
          <a:blip r:embed="rId5"/>
          <a:stretch>
            <a:fillRect/>
          </a:stretch>
        </p:blipFill>
        <p:spPr>
          <a:xfrm>
            <a:off x="6718188" y="2531252"/>
            <a:ext cx="1686871" cy="1626410"/>
          </a:xfrm>
          <a:prstGeom prst="rect">
            <a:avLst/>
          </a:prstGeom>
        </p:spPr>
      </p:pic>
      <p:pic>
        <p:nvPicPr>
          <p:cNvPr id="4" name="Audio 3">
            <a:hlinkClick r:id="" action="ppaction://media"/>
            <a:extLst>
              <a:ext uri="{FF2B5EF4-FFF2-40B4-BE49-F238E27FC236}">
                <a16:creationId xmlns:a16="http://schemas.microsoft.com/office/drawing/2014/main" id="{7343FD0A-1240-43F4-BFD7-9F95E240057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2958625572"/>
      </p:ext>
    </p:extLst>
  </p:cSld>
  <p:clrMapOvr>
    <a:masterClrMapping/>
  </p:clrMapOvr>
  <mc:AlternateContent xmlns:mc="http://schemas.openxmlformats.org/markup-compatibility/2006">
    <mc:Choice xmlns:p14="http://schemas.microsoft.com/office/powerpoint/2010/main" Requires="p14">
      <p:transition spd="slow" p14:dur="2000" advTm="61569"/>
    </mc:Choice>
    <mc:Fallback>
      <p:transition spd="slow" advTm="615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5081EA1-7C9A-4493-94D5-3A37FD9D8AF2}"/>
              </a:ext>
            </a:extLst>
          </p:cNvPr>
          <p:cNvPicPr>
            <a:picLocks noChangeAspect="1"/>
          </p:cNvPicPr>
          <p:nvPr/>
        </p:nvPicPr>
        <p:blipFill>
          <a:blip r:embed="rId4"/>
          <a:stretch>
            <a:fillRect/>
          </a:stretch>
        </p:blipFill>
        <p:spPr>
          <a:xfrm>
            <a:off x="2633411" y="1305018"/>
            <a:ext cx="3554326" cy="4827770"/>
          </a:xfrm>
          <a:prstGeom prst="rect">
            <a:avLst/>
          </a:prstGeom>
        </p:spPr>
      </p:pic>
      <p:sp>
        <p:nvSpPr>
          <p:cNvPr id="4" name="TextBox 3">
            <a:extLst>
              <a:ext uri="{FF2B5EF4-FFF2-40B4-BE49-F238E27FC236}">
                <a16:creationId xmlns:a16="http://schemas.microsoft.com/office/drawing/2014/main" id="{81981F06-CC1D-4B81-9AA6-AED18895369D}"/>
              </a:ext>
            </a:extLst>
          </p:cNvPr>
          <p:cNvSpPr txBox="1"/>
          <p:nvPr/>
        </p:nvSpPr>
        <p:spPr>
          <a:xfrm>
            <a:off x="840850" y="656948"/>
            <a:ext cx="7462299" cy="400110"/>
          </a:xfrm>
          <a:prstGeom prst="rect">
            <a:avLst/>
          </a:prstGeom>
          <a:noFill/>
        </p:spPr>
        <p:txBody>
          <a:bodyPr wrap="none" rtlCol="0">
            <a:spAutoFit/>
          </a:bodyPr>
          <a:lstStyle/>
          <a:p>
            <a:r>
              <a:rPr lang="en-GB" sz="2000" dirty="0"/>
              <a:t>Now you are going to make a fact file about Mary Seacole’s life.</a:t>
            </a:r>
          </a:p>
        </p:txBody>
      </p:sp>
      <p:pic>
        <p:nvPicPr>
          <p:cNvPr id="12" name="Audio 11">
            <a:hlinkClick r:id="" action="ppaction://media"/>
            <a:extLst>
              <a:ext uri="{FF2B5EF4-FFF2-40B4-BE49-F238E27FC236}">
                <a16:creationId xmlns:a16="http://schemas.microsoft.com/office/drawing/2014/main" id="{B8A53749-1E67-4927-AE8B-679D6F2AA1B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3573567896"/>
      </p:ext>
    </p:extLst>
  </p:cSld>
  <p:clrMapOvr>
    <a:masterClrMapping/>
  </p:clrMapOvr>
  <mc:AlternateContent xmlns:mc="http://schemas.openxmlformats.org/markup-compatibility/2006">
    <mc:Choice xmlns:p14="http://schemas.microsoft.com/office/powerpoint/2010/main" Requires="p14">
      <p:transition spd="slow" p14:dur="2000" advTm="56257"/>
    </mc:Choice>
    <mc:Fallback>
      <p:transition spd="slow" advTm="562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349</TotalTime>
  <Words>587</Words>
  <Application>Microsoft Office PowerPoint</Application>
  <PresentationFormat>On-screen Show (4:3)</PresentationFormat>
  <Paragraphs>40</Paragraphs>
  <Slides>8</Slides>
  <Notes>0</Notes>
  <HiddenSlides>0</HiddenSlides>
  <MMClips>8</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Twinkl</vt:lpstr>
      <vt:lpstr>Arial</vt:lpstr>
      <vt:lpstr>Calibri</vt:lpstr>
      <vt:lpstr>Office Theme</vt:lpstr>
      <vt:lpstr>PowerPoint Presentation</vt:lpstr>
      <vt:lpstr>Who Was Mary Seacole?</vt:lpstr>
      <vt:lpstr>The Life of Mary Seacole</vt:lpstr>
      <vt:lpstr>The Crimean War</vt:lpstr>
      <vt:lpstr>The Crimean War</vt:lpstr>
      <vt:lpstr>Mary’s Herbal Remedies</vt:lpstr>
      <vt:lpstr>After the War</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Tarjinder Momi</dc:creator>
  <cp:lastModifiedBy>Michelle Edwards</cp:lastModifiedBy>
  <cp:revision>284</cp:revision>
  <dcterms:created xsi:type="dcterms:W3CDTF">2019-09-30T14:58:57Z</dcterms:created>
  <dcterms:modified xsi:type="dcterms:W3CDTF">2021-01-23T11:36:43Z</dcterms:modified>
</cp:coreProperties>
</file>