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68" r:id="rId4"/>
    <p:sldId id="269" r:id="rId5"/>
    <p:sldId id="270" r:id="rId6"/>
    <p:sldId id="271" r:id="rId7"/>
    <p:sldId id="272" r:id="rId8"/>
    <p:sldId id="273" r:id="rId9"/>
    <p:sldId id="274" r:id="rId10"/>
    <p:sldId id="276" r:id="rId11"/>
    <p:sldId id="277" r:id="rId12"/>
    <p:sldId id="278" r:id="rId13"/>
    <p:sldId id="279" r:id="rId14"/>
    <p:sldId id="280" r:id="rId15"/>
    <p:sldId id="281" r:id="rId16"/>
    <p:sldId id="282"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97" userDrawn="1">
          <p15:clr>
            <a:srgbClr val="A4A3A4"/>
          </p15:clr>
        </p15:guide>
        <p15:guide id="6" pos="5420" userDrawn="1">
          <p15:clr>
            <a:srgbClr val="A4A3A4"/>
          </p15:clr>
        </p15:guide>
        <p15:guide id="7" orient="horz" pos="323" userDrawn="1">
          <p15:clr>
            <a:srgbClr val="A4A3A4"/>
          </p15:clr>
        </p15:guide>
        <p15:guide id="8" pos="476" userDrawn="1">
          <p15:clr>
            <a:srgbClr val="A4A3A4"/>
          </p15:clr>
        </p15:guide>
        <p15:guide id="9" orient="horz" pos="82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4AA1D9"/>
    <a:srgbClr val="1C1C1C"/>
    <a:srgbClr val="4DB1E3"/>
    <a:srgbClr val="18A0DB"/>
    <a:srgbClr val="DE1E5A"/>
    <a:srgbClr val="BC0105"/>
    <a:srgbClr val="ACDDFC"/>
    <a:srgbClr val="FFFFFF"/>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1" autoAdjust="0"/>
    <p:restoredTop sz="94660"/>
  </p:normalViewPr>
  <p:slideViewPr>
    <p:cSldViewPr snapToGrid="0" showGuides="1">
      <p:cViewPr varScale="1">
        <p:scale>
          <a:sx n="86" d="100"/>
          <a:sy n="86" d="100"/>
        </p:scale>
        <p:origin x="1243" y="72"/>
      </p:cViewPr>
      <p:guideLst>
        <p:guide orient="horz" pos="2160"/>
        <p:guide pos="2880"/>
        <p:guide pos="340"/>
        <p:guide orient="horz" pos="3997"/>
        <p:guide pos="5420"/>
        <p:guide orient="horz" pos="323"/>
        <p:guide pos="476"/>
        <p:guide orient="horz" pos="82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summer-eyfs-white-rose-maths-supporting-resources/measure-summer-eyfs-white-rose-maths-supporting-resources/length-height-and-distance-measure-summer-eyfs-white-rose-maths-supporting-resources" TargetMode="External"/><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7.png"/><Relationship Id="rId7" Type="http://schemas.openxmlformats.org/officeDocument/2006/relationships/image" Target="../media/image12.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slide" Target="slide5.xml"/><Relationship Id="rId4" Type="http://schemas.openxmlformats.org/officeDocument/2006/relationships/image" Target="../media/image10.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8.png"/><Relationship Id="rId4" Type="http://schemas.openxmlformats.org/officeDocument/2006/relationships/slide" Target="slide6.xml"/><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1.png"/><Relationship Id="rId7"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slide" Target="slide7.xml"/><Relationship Id="rId4" Type="http://schemas.openxmlformats.org/officeDocument/2006/relationships/image" Target="../media/image12.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image" Target="../media/image22.png"/><Relationship Id="rId7"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4.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 Target="slide8.xml"/><Relationship Id="rId7" Type="http://schemas.openxmlformats.org/officeDocument/2006/relationships/image" Target="../media/image14.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slide" Target="slide9.xml"/><Relationship Id="rId5" Type="http://schemas.openxmlformats.org/officeDocument/2006/relationships/image" Target="../media/image22.png"/><Relationship Id="rId10" Type="http://schemas.openxmlformats.org/officeDocument/2006/relationships/image" Target="../media/image19.png"/><Relationship Id="rId4" Type="http://schemas.openxmlformats.org/officeDocument/2006/relationships/image" Target="../media/image25.png"/><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6.png"/><Relationship Id="rId7"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28.png"/><Relationship Id="rId11" Type="http://schemas.openxmlformats.org/officeDocument/2006/relationships/slide" Target="slide10.xml"/><Relationship Id="rId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27.png"/><Relationship Id="rId9" Type="http://schemas.openxmlformats.org/officeDocument/2006/relationships/image" Target="../media/image29.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32.png"/><Relationship Id="rId11" Type="http://schemas.openxmlformats.org/officeDocument/2006/relationships/slide" Target="slide11.xm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image" Target="../media/image30.png"/><Relationship Id="rId9" Type="http://schemas.openxmlformats.org/officeDocument/2006/relationships/image" Target="../media/image33.png"/></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5.png"/><Relationship Id="rId7"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29.png"/><Relationship Id="rId10" Type="http://schemas.openxmlformats.org/officeDocument/2006/relationships/slide" Target="slide12.xml"/><Relationship Id="rId4" Type="http://schemas.openxmlformats.org/officeDocument/2006/relationships/image" Target="../media/image17.png"/><Relationship Id="rId9"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slide" Target="slide13.xm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slide" Target="slide14.xm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slide" Target="slide15.xm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summer-eyfs-white-rose-maths-supporting-resources/measure-summer-eyfs-white-rose-maths-supporting-resources/length-height-and-distance-measure-summer-eyfs-white-rose-maths-supporting-resources" TargetMode="External"/><Relationship Id="rId2" Type="http://schemas.openxmlformats.org/officeDocument/2006/relationships/image" Target="../media/image46.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70BDD912-A84E-4335-B925-1534A6D2ADB1}"/>
              </a:ext>
            </a:extLst>
          </p:cNvPr>
          <p:cNvSpPr/>
          <p:nvPr/>
        </p:nvSpPr>
        <p:spPr>
          <a:xfrm>
            <a:off x="4071257" y="5562601"/>
            <a:ext cx="1012372" cy="5519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1" y="709136"/>
            <a:ext cx="7632700" cy="854246"/>
          </a:xfrm>
          <a:prstGeom prst="roundRect">
            <a:avLst>
              <a:gd name="adj"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Mystery Mouse loves superheroes! He likes to track their footprints</a:t>
            </a:r>
            <a:br>
              <a:rPr lang="en-GB" dirty="0">
                <a:latin typeface="Twinkl" pitchFamily="2" charset="0"/>
              </a:rPr>
            </a:br>
            <a:r>
              <a:rPr lang="en-GB" dirty="0">
                <a:latin typeface="Twinkl" pitchFamily="2" charset="0"/>
              </a:rPr>
              <a:t>to find out which superheroes have completed their missions.</a:t>
            </a:r>
            <a:endParaRPr lang="en-GB" dirty="0"/>
          </a:p>
        </p:txBody>
      </p:sp>
      <p:sp>
        <p:nvSpPr>
          <p:cNvPr id="6" name="Rectangle: Rounded Corners 5">
            <a:extLst>
              <a:ext uri="{FF2B5EF4-FFF2-40B4-BE49-F238E27FC236}">
                <a16:creationId xmlns:a16="http://schemas.microsoft.com/office/drawing/2014/main" id="{457EC2D8-F0D2-4DA0-BB91-64896764EFEA}"/>
              </a:ext>
            </a:extLst>
          </p:cNvPr>
          <p:cNvSpPr/>
          <p:nvPr/>
        </p:nvSpPr>
        <p:spPr>
          <a:xfrm>
            <a:off x="755650" y="5294618"/>
            <a:ext cx="7632700" cy="854246"/>
          </a:xfrm>
          <a:prstGeom prst="roundRect">
            <a:avLst>
              <a:gd name="adj"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Can you help Mystery Mouse to work out which superheroes</a:t>
            </a:r>
            <a:br>
              <a:rPr lang="en-GB" dirty="0">
                <a:latin typeface="Twinkl" pitchFamily="2" charset="0"/>
              </a:rPr>
            </a:br>
            <a:r>
              <a:rPr lang="en-GB" dirty="0">
                <a:latin typeface="Twinkl" pitchFamily="2" charset="0"/>
              </a:rPr>
              <a:t>have been leaving their footprints behind?</a:t>
            </a:r>
          </a:p>
        </p:txBody>
      </p:sp>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016" y="1665170"/>
            <a:ext cx="3748984" cy="3676457"/>
          </a:xfrm>
          <a:prstGeom prst="rect">
            <a:avLst/>
          </a:prstGeom>
        </p:spPr>
      </p:pic>
      <p:pic>
        <p:nvPicPr>
          <p:cNvPr id="8" name="Picture 7">
            <a:extLst>
              <a:ext uri="{FF2B5EF4-FFF2-40B4-BE49-F238E27FC236}">
                <a16:creationId xmlns:a16="http://schemas.microsoft.com/office/drawing/2014/main" id="{A54C5ABF-8AD1-40DE-BDEE-75EFB80AEC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7949">
            <a:off x="4656217" y="3242761"/>
            <a:ext cx="718844" cy="1495776"/>
          </a:xfrm>
          <a:prstGeom prst="rect">
            <a:avLst/>
          </a:prstGeom>
        </p:spPr>
      </p:pic>
      <p:pic>
        <p:nvPicPr>
          <p:cNvPr id="10" name="Picture 9">
            <a:extLst>
              <a:ext uri="{FF2B5EF4-FFF2-40B4-BE49-F238E27FC236}">
                <a16:creationId xmlns:a16="http://schemas.microsoft.com/office/drawing/2014/main" id="{B4B27D69-4AC2-4A03-B895-636E45B87F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76545">
            <a:off x="6103020" y="3735460"/>
            <a:ext cx="714892" cy="1489868"/>
          </a:xfrm>
          <a:prstGeom prst="rect">
            <a:avLst/>
          </a:prstGeom>
        </p:spPr>
      </p:pic>
      <p:pic>
        <p:nvPicPr>
          <p:cNvPr id="12" name="Picture 11">
            <a:extLst>
              <a:ext uri="{FF2B5EF4-FFF2-40B4-BE49-F238E27FC236}">
                <a16:creationId xmlns:a16="http://schemas.microsoft.com/office/drawing/2014/main" id="{B09F6909-6BBC-4D6E-B25F-2BC46477AC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037949">
            <a:off x="6680357" y="2282660"/>
            <a:ext cx="636755" cy="1324965"/>
          </a:xfrm>
          <a:prstGeom prst="rect">
            <a:avLst/>
          </a:prstGeom>
        </p:spPr>
      </p:pic>
      <p:pic>
        <p:nvPicPr>
          <p:cNvPr id="13" name="Picture 12">
            <a:extLst>
              <a:ext uri="{FF2B5EF4-FFF2-40B4-BE49-F238E27FC236}">
                <a16:creationId xmlns:a16="http://schemas.microsoft.com/office/drawing/2014/main" id="{FA5DAEC7-E262-4B13-B8C9-E8B46EE537D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3976545">
            <a:off x="8030653" y="2765691"/>
            <a:ext cx="636559" cy="1326618"/>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1911117" y="605891"/>
            <a:ext cx="6485751" cy="547779"/>
          </a:xfrm>
          <a:prstGeom prst="wedgeRoundRectCallout">
            <a:avLst>
              <a:gd name="adj1" fmla="val -54570"/>
              <a:gd name="adj2" fmla="val -469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Which superhero left this footprint? How do you know? </a:t>
            </a:r>
            <a:endParaRPr lang="en-GB" dirty="0"/>
          </a:p>
        </p:txBody>
      </p:sp>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pic>
        <p:nvPicPr>
          <p:cNvPr id="17" name="Footprint">
            <a:extLst>
              <a:ext uri="{FF2B5EF4-FFF2-40B4-BE49-F238E27FC236}">
                <a16:creationId xmlns:a16="http://schemas.microsoft.com/office/drawing/2014/main" id="{5255CE9D-FDE1-476A-B012-9DA71E9FB1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059033" y="893401"/>
            <a:ext cx="1025933" cy="2138096"/>
          </a:xfrm>
          <a:prstGeom prst="rect">
            <a:avLst/>
          </a:prstGeom>
        </p:spPr>
      </p:pic>
      <p:sp>
        <p:nvSpPr>
          <p:cNvPr id="33" name="Rectangle: Rounded Corners 32">
            <a:extLst>
              <a:ext uri="{FF2B5EF4-FFF2-40B4-BE49-F238E27FC236}">
                <a16:creationId xmlns:a16="http://schemas.microsoft.com/office/drawing/2014/main" id="{F350A283-E929-4CFF-A5B7-62EF4EC7AE9B}"/>
              </a:ext>
            </a:extLst>
          </p:cNvPr>
          <p:cNvSpPr/>
          <p:nvPr/>
        </p:nvSpPr>
        <p:spPr>
          <a:xfrm>
            <a:off x="575187" y="2964426"/>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a">
            <a:extLst>
              <a:ext uri="{FF2B5EF4-FFF2-40B4-BE49-F238E27FC236}">
                <a16:creationId xmlns:a16="http://schemas.microsoft.com/office/drawing/2014/main" id="{542EFD60-F758-4190-B290-0C2451017353}"/>
              </a:ext>
            </a:extLst>
          </p:cNvPr>
          <p:cNvGrpSpPr/>
          <p:nvPr/>
        </p:nvGrpSpPr>
        <p:grpSpPr>
          <a:xfrm>
            <a:off x="888077" y="3215573"/>
            <a:ext cx="1780045" cy="2906441"/>
            <a:chOff x="878500" y="3215573"/>
            <a:chExt cx="1780045" cy="2906441"/>
          </a:xfrm>
        </p:grpSpPr>
        <p:pic>
          <p:nvPicPr>
            <p:cNvPr id="7" name="Picture 6">
              <a:extLst>
                <a:ext uri="{FF2B5EF4-FFF2-40B4-BE49-F238E27FC236}">
                  <a16:creationId xmlns:a16="http://schemas.microsoft.com/office/drawing/2014/main" id="{4B93CC65-A7B9-4D26-89E9-06D65DB226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89715" y="4285339"/>
              <a:ext cx="1157618" cy="1836675"/>
            </a:xfrm>
            <a:prstGeom prst="rect">
              <a:avLst/>
            </a:prstGeom>
          </p:spPr>
        </p:pic>
        <p:pic>
          <p:nvPicPr>
            <p:cNvPr id="27" name="Footprint a">
              <a:extLst>
                <a:ext uri="{FF2B5EF4-FFF2-40B4-BE49-F238E27FC236}">
                  <a16:creationId xmlns:a16="http://schemas.microsoft.com/office/drawing/2014/main" id="{8CA9918C-2BBF-49AB-A542-3CC1254040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341459" y="2752614"/>
              <a:ext cx="854128" cy="1780045"/>
            </a:xfrm>
            <a:prstGeom prst="rect">
              <a:avLst/>
            </a:prstGeom>
          </p:spPr>
        </p:pic>
      </p:grpSp>
      <p:sp>
        <p:nvSpPr>
          <p:cNvPr id="40" name="Rectangle: Rounded Corners 39">
            <a:extLst>
              <a:ext uri="{FF2B5EF4-FFF2-40B4-BE49-F238E27FC236}">
                <a16:creationId xmlns:a16="http://schemas.microsoft.com/office/drawing/2014/main" id="{89C63627-E0A3-4594-992D-4516708FDDC9}"/>
              </a:ext>
            </a:extLst>
          </p:cNvPr>
          <p:cNvSpPr/>
          <p:nvPr/>
        </p:nvSpPr>
        <p:spPr>
          <a:xfrm>
            <a:off x="6173034" y="2964424"/>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c">
            <a:extLst>
              <a:ext uri="{FF2B5EF4-FFF2-40B4-BE49-F238E27FC236}">
                <a16:creationId xmlns:a16="http://schemas.microsoft.com/office/drawing/2014/main" id="{5D415A3F-BAEB-423C-BB30-531D10382DA7}"/>
              </a:ext>
            </a:extLst>
          </p:cNvPr>
          <p:cNvGrpSpPr/>
          <p:nvPr/>
        </p:nvGrpSpPr>
        <p:grpSpPr>
          <a:xfrm>
            <a:off x="6666227" y="3302087"/>
            <a:ext cx="1419444" cy="2819926"/>
            <a:chOff x="6654073" y="3302087"/>
            <a:chExt cx="1419444" cy="2819926"/>
          </a:xfrm>
        </p:grpSpPr>
        <p:pic>
          <p:nvPicPr>
            <p:cNvPr id="15" name="Picture 14">
              <a:extLst>
                <a:ext uri="{FF2B5EF4-FFF2-40B4-BE49-F238E27FC236}">
                  <a16:creationId xmlns:a16="http://schemas.microsoft.com/office/drawing/2014/main" id="{BABE8086-D6D3-423F-ABDB-1059AD1082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0658" y="4402818"/>
              <a:ext cx="1006275" cy="1719195"/>
            </a:xfrm>
            <a:prstGeom prst="rect">
              <a:avLst/>
            </a:prstGeom>
          </p:spPr>
        </p:pic>
        <p:pic>
          <p:nvPicPr>
            <p:cNvPr id="28" name="Footprint c">
              <a:extLst>
                <a:ext uri="{FF2B5EF4-FFF2-40B4-BE49-F238E27FC236}">
                  <a16:creationId xmlns:a16="http://schemas.microsoft.com/office/drawing/2014/main" id="{38BF0F5E-0EAF-4305-B6A4-A99F6F9C8E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023245" y="2932915"/>
              <a:ext cx="681099" cy="1419444"/>
            </a:xfrm>
            <a:prstGeom prst="rect">
              <a:avLst/>
            </a:prstGeom>
          </p:spPr>
        </p:pic>
      </p:grpSp>
      <p:sp>
        <p:nvSpPr>
          <p:cNvPr id="39" name="Rectangle: Rounded Corners 38">
            <a:extLst>
              <a:ext uri="{FF2B5EF4-FFF2-40B4-BE49-F238E27FC236}">
                <a16:creationId xmlns:a16="http://schemas.microsoft.com/office/drawing/2014/main" id="{BB247672-A62D-4F6B-9860-798248AC03C0}"/>
              </a:ext>
            </a:extLst>
          </p:cNvPr>
          <p:cNvSpPr/>
          <p:nvPr/>
        </p:nvSpPr>
        <p:spPr>
          <a:xfrm>
            <a:off x="3379134" y="2964424"/>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1" name="Group b">
            <a:extLst>
              <a:ext uri="{FF2B5EF4-FFF2-40B4-BE49-F238E27FC236}">
                <a16:creationId xmlns:a16="http://schemas.microsoft.com/office/drawing/2014/main" id="{D702C440-38D7-459E-8785-F825082181DD}"/>
              </a:ext>
            </a:extLst>
          </p:cNvPr>
          <p:cNvGrpSpPr/>
          <p:nvPr/>
        </p:nvGrpSpPr>
        <p:grpSpPr>
          <a:xfrm>
            <a:off x="3512999" y="3129670"/>
            <a:ext cx="2138096" cy="2992343"/>
            <a:chOff x="3535517" y="3129670"/>
            <a:chExt cx="2138096" cy="2992343"/>
          </a:xfrm>
        </p:grpSpPr>
        <p:pic>
          <p:nvPicPr>
            <p:cNvPr id="11" name="Picture 10">
              <a:hlinkClick r:id="rId8" action="ppaction://hlinksldjump"/>
              <a:extLst>
                <a:ext uri="{FF2B5EF4-FFF2-40B4-BE49-F238E27FC236}">
                  <a16:creationId xmlns:a16="http://schemas.microsoft.com/office/drawing/2014/main" id="{36C89683-BE24-4829-96C8-016871031A9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27187" y="4438181"/>
              <a:ext cx="1165389" cy="1683832"/>
            </a:xfrm>
            <a:prstGeom prst="rect">
              <a:avLst/>
            </a:prstGeom>
          </p:spPr>
        </p:pic>
        <p:pic>
          <p:nvPicPr>
            <p:cNvPr id="29" name="Footprint b">
              <a:hlinkClick r:id="rId8" action="ppaction://hlinksldjump"/>
              <a:extLst>
                <a:ext uri="{FF2B5EF4-FFF2-40B4-BE49-F238E27FC236}">
                  <a16:creationId xmlns:a16="http://schemas.microsoft.com/office/drawing/2014/main" id="{29FA393B-FE39-461F-9368-C4DBB05131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091598" y="2573589"/>
              <a:ext cx="1025933" cy="2138096"/>
            </a:xfrm>
            <a:prstGeom prst="rect">
              <a:avLst/>
            </a:prstGeom>
          </p:spPr>
        </p:pic>
      </p:grpSp>
      <p:sp>
        <p:nvSpPr>
          <p:cNvPr id="38" name="Speech Bubble: Rectangle with Corners Rounded 37">
            <a:extLst>
              <a:ext uri="{FF2B5EF4-FFF2-40B4-BE49-F238E27FC236}">
                <a16:creationId xmlns:a16="http://schemas.microsoft.com/office/drawing/2014/main" id="{179C8AB4-30D3-42D1-866F-FEC2186F92B6}"/>
              </a:ext>
            </a:extLst>
          </p:cNvPr>
          <p:cNvSpPr/>
          <p:nvPr/>
        </p:nvSpPr>
        <p:spPr>
          <a:xfrm>
            <a:off x="708417" y="3128941"/>
            <a:ext cx="2138097" cy="854246"/>
          </a:xfrm>
          <a:prstGeom prst="wedgeRoundRectCallout">
            <a:avLst>
              <a:gd name="adj1" fmla="val 9203"/>
              <a:gd name="adj2" fmla="val 80854"/>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It wasn’t me!</a:t>
            </a:r>
          </a:p>
          <a:p>
            <a:pPr algn="ctr"/>
            <a:r>
              <a:rPr lang="en-GB" dirty="0">
                <a:solidFill>
                  <a:schemeClr val="bg1"/>
                </a:solidFill>
                <a:latin typeface="Twinkl" pitchFamily="2" charset="0"/>
              </a:rPr>
              <a:t>Try again.</a:t>
            </a:r>
            <a:endParaRPr lang="en-GB" dirty="0">
              <a:solidFill>
                <a:schemeClr val="bg1"/>
              </a:solidFill>
            </a:endParaRPr>
          </a:p>
        </p:txBody>
      </p:sp>
      <p:sp>
        <p:nvSpPr>
          <p:cNvPr id="41" name="Speech Bubble: Rectangle with Corners Rounded 40">
            <a:extLst>
              <a:ext uri="{FF2B5EF4-FFF2-40B4-BE49-F238E27FC236}">
                <a16:creationId xmlns:a16="http://schemas.microsoft.com/office/drawing/2014/main" id="{35BAF328-C426-46B3-88E3-0A8912267AAE}"/>
              </a:ext>
            </a:extLst>
          </p:cNvPr>
          <p:cNvSpPr/>
          <p:nvPr/>
        </p:nvSpPr>
        <p:spPr>
          <a:xfrm>
            <a:off x="6329919" y="3128941"/>
            <a:ext cx="2138097" cy="854246"/>
          </a:xfrm>
          <a:prstGeom prst="wedgeRoundRectCallout">
            <a:avLst>
              <a:gd name="adj1" fmla="val 9203"/>
              <a:gd name="adj2" fmla="val 80854"/>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It wasn’t me!</a:t>
            </a:r>
          </a:p>
          <a:p>
            <a:pPr algn="ctr"/>
            <a:r>
              <a:rPr lang="en-GB" dirty="0">
                <a:solidFill>
                  <a:schemeClr val="bg1"/>
                </a:solidFill>
                <a:latin typeface="Twinkl" pitchFamily="2" charset="0"/>
              </a:rPr>
              <a:t>Try again.</a:t>
            </a:r>
            <a:endParaRPr lang="en-GB" dirty="0">
              <a:solidFill>
                <a:schemeClr val="bg1"/>
              </a:solidFill>
            </a:endParaRPr>
          </a:p>
        </p:txBody>
      </p:sp>
    </p:spTree>
    <p:extLst>
      <p:ext uri="{BB962C8B-B14F-4D97-AF65-F5344CB8AC3E}">
        <p14:creationId xmlns:p14="http://schemas.microsoft.com/office/powerpoint/2010/main" val="22539215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par>
                          <p:cTn id="7" fill="hold">
                            <p:stCondLst>
                              <p:cond delay="0"/>
                            </p:stCondLst>
                            <p:childTnLst>
                              <p:par>
                                <p:cTn id="8" presetID="10" presetClass="exit" presetSubtype="0" fill="hold" grpId="1" nodeType="afterEffect">
                                  <p:stCondLst>
                                    <p:cond delay="1000"/>
                                  </p:stCondLst>
                                  <p:childTnLst>
                                    <p:animEffect transition="out" filter="fade">
                                      <p:cBhvr>
                                        <p:cTn id="9" dur="1000"/>
                                        <p:tgtEl>
                                          <p:spTgt spid="38"/>
                                        </p:tgtEl>
                                      </p:cBhvr>
                                    </p:animEffect>
                                    <p:set>
                                      <p:cBhvr>
                                        <p:cTn id="10"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1" restart="whenNotActive" fill="hold" evtFilter="cancelBubble" nodeType="interactiveSeq">
                <p:stCondLst>
                  <p:cond evt="onClick" delay="0">
                    <p:tgtEl>
                      <p:spTgt spid="32"/>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1"/>
                                        </p:tgtEl>
                                        <p:attrNameLst>
                                          <p:attrName>style.visibility</p:attrName>
                                        </p:attrNameLst>
                                      </p:cBhvr>
                                      <p:to>
                                        <p:strVal val="visible"/>
                                      </p:to>
                                    </p:set>
                                  </p:childTnLst>
                                </p:cTn>
                              </p:par>
                            </p:childTnLst>
                          </p:cTn>
                        </p:par>
                        <p:par>
                          <p:cTn id="16" fill="hold">
                            <p:stCondLst>
                              <p:cond delay="0"/>
                            </p:stCondLst>
                            <p:childTnLst>
                              <p:par>
                                <p:cTn id="17" presetID="10" presetClass="exit" presetSubtype="0" fill="hold" grpId="1" nodeType="afterEffect">
                                  <p:stCondLst>
                                    <p:cond delay="1000"/>
                                  </p:stCondLst>
                                  <p:childTnLst>
                                    <p:animEffect transition="out" filter="fade">
                                      <p:cBhvr>
                                        <p:cTn id="18" dur="1000"/>
                                        <p:tgtEl>
                                          <p:spTgt spid="41"/>
                                        </p:tgtEl>
                                      </p:cBhvr>
                                    </p:animEffect>
                                    <p:set>
                                      <p:cBhvr>
                                        <p:cTn id="19"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38" grpId="0" animBg="1"/>
      <p:bldP spid="38" grpId="1" animBg="1"/>
      <p:bldP spid="41" grpId="0" animBg="1"/>
      <p:bldP spid="41"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5938355" y="1347200"/>
            <a:ext cx="2423981" cy="1773647"/>
          </a:xfrm>
          <a:prstGeom prst="wedgeRoundRectCallout">
            <a:avLst>
              <a:gd name="adj1" fmla="val -61845"/>
              <a:gd name="adj2" fmla="val 35493"/>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Correct!</a:t>
            </a:r>
          </a:p>
          <a:p>
            <a:pPr algn="ctr"/>
            <a:r>
              <a:rPr lang="en-GB" b="1" dirty="0">
                <a:solidFill>
                  <a:schemeClr val="bg1"/>
                </a:solidFill>
                <a:latin typeface="Twinkl" pitchFamily="2" charset="0"/>
              </a:rPr>
              <a:t>How many cubes long do you think my footprint is</a:t>
            </a:r>
            <a:r>
              <a:rPr lang="en-GB" dirty="0">
                <a:solidFill>
                  <a:schemeClr val="bg1"/>
                </a:solidFill>
                <a:latin typeface="Twinkl" pitchFamily="2" charset="0"/>
              </a:rPr>
              <a:t>?</a:t>
            </a:r>
          </a:p>
          <a:p>
            <a:pPr algn="ctr"/>
            <a:r>
              <a:rPr lang="en-GB" dirty="0">
                <a:solidFill>
                  <a:schemeClr val="bg1"/>
                </a:solidFill>
                <a:latin typeface="Twinkl" pitchFamily="2" charset="0"/>
              </a:rPr>
              <a:t>Click it to find out.</a:t>
            </a:r>
            <a:endParaRPr lang="en-GB" dirty="0">
              <a:solidFill>
                <a:schemeClr val="bg1"/>
              </a:solidFill>
            </a:endParaRPr>
          </a:p>
        </p:txBody>
      </p:sp>
      <p:pic>
        <p:nvPicPr>
          <p:cNvPr id="11" name="Picture 10">
            <a:extLst>
              <a:ext uri="{FF2B5EF4-FFF2-40B4-BE49-F238E27FC236}">
                <a16:creationId xmlns:a16="http://schemas.microsoft.com/office/drawing/2014/main" id="{36C89683-BE24-4829-96C8-016871031A9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3648" y="3183473"/>
            <a:ext cx="1956701" cy="2827173"/>
          </a:xfrm>
          <a:prstGeom prst="rect">
            <a:avLst/>
          </a:prstGeom>
        </p:spPr>
      </p:pic>
      <p:pic>
        <p:nvPicPr>
          <p:cNvPr id="19" name="Picture 18">
            <a:extLst>
              <a:ext uri="{FF2B5EF4-FFF2-40B4-BE49-F238E27FC236}">
                <a16:creationId xmlns:a16="http://schemas.microsoft.com/office/drawing/2014/main" id="{52E748D4-F1B8-4DC8-93EF-8C9E26C09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530759" y="913914"/>
            <a:ext cx="363882" cy="419494"/>
          </a:xfrm>
          <a:prstGeom prst="rect">
            <a:avLst/>
          </a:prstGeom>
        </p:spPr>
      </p:pic>
      <p:pic>
        <p:nvPicPr>
          <p:cNvPr id="20" name="Picture 19">
            <a:extLst>
              <a:ext uri="{FF2B5EF4-FFF2-40B4-BE49-F238E27FC236}">
                <a16:creationId xmlns:a16="http://schemas.microsoft.com/office/drawing/2014/main" id="{8AB885D9-7D3A-4FE7-869F-99ADA495CC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890091" y="913914"/>
            <a:ext cx="363882" cy="419494"/>
          </a:xfrm>
          <a:prstGeom prst="rect">
            <a:avLst/>
          </a:prstGeom>
        </p:spPr>
      </p:pic>
      <p:pic>
        <p:nvPicPr>
          <p:cNvPr id="21" name="Picture 20">
            <a:extLst>
              <a:ext uri="{FF2B5EF4-FFF2-40B4-BE49-F238E27FC236}">
                <a16:creationId xmlns:a16="http://schemas.microsoft.com/office/drawing/2014/main" id="{44105F4A-8051-4EF8-AE39-EB5422B9F0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49424" y="913914"/>
            <a:ext cx="363882" cy="419494"/>
          </a:xfrm>
          <a:prstGeom prst="rect">
            <a:avLst/>
          </a:prstGeom>
        </p:spPr>
      </p:pic>
      <p:pic>
        <p:nvPicPr>
          <p:cNvPr id="22" name="Picture 21">
            <a:extLst>
              <a:ext uri="{FF2B5EF4-FFF2-40B4-BE49-F238E27FC236}">
                <a16:creationId xmlns:a16="http://schemas.microsoft.com/office/drawing/2014/main" id="{ACCCCDDA-61DE-4BCA-87C5-7C5F205EFA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608756" y="913914"/>
            <a:ext cx="363882" cy="419494"/>
          </a:xfrm>
          <a:prstGeom prst="rect">
            <a:avLst/>
          </a:prstGeom>
        </p:spPr>
      </p:pic>
      <p:pic>
        <p:nvPicPr>
          <p:cNvPr id="23" name="Picture 22">
            <a:extLst>
              <a:ext uri="{FF2B5EF4-FFF2-40B4-BE49-F238E27FC236}">
                <a16:creationId xmlns:a16="http://schemas.microsoft.com/office/drawing/2014/main" id="{1F8372C1-58F8-411F-8DAF-0D6CFE44EF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968089" y="913914"/>
            <a:ext cx="363882" cy="419494"/>
          </a:xfrm>
          <a:prstGeom prst="rect">
            <a:avLst/>
          </a:prstGeom>
        </p:spPr>
      </p:pic>
      <p:pic>
        <p:nvPicPr>
          <p:cNvPr id="24" name="Picture 23">
            <a:extLst>
              <a:ext uri="{FF2B5EF4-FFF2-40B4-BE49-F238E27FC236}">
                <a16:creationId xmlns:a16="http://schemas.microsoft.com/office/drawing/2014/main" id="{D52BDDE3-8063-488B-9416-282CB072CE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327420" y="913914"/>
            <a:ext cx="363882" cy="419494"/>
          </a:xfrm>
          <a:prstGeom prst="rect">
            <a:avLst/>
          </a:prstGeom>
        </p:spPr>
      </p:pic>
      <p:pic>
        <p:nvPicPr>
          <p:cNvPr id="30" name="Footprint">
            <a:extLst>
              <a:ext uri="{FF2B5EF4-FFF2-40B4-BE49-F238E27FC236}">
                <a16:creationId xmlns:a16="http://schemas.microsoft.com/office/drawing/2014/main" id="{CCCBB8CD-95E4-4461-A86D-21B7C382F8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059033" y="886848"/>
            <a:ext cx="1025933" cy="2138096"/>
          </a:xfrm>
          <a:prstGeom prst="rect">
            <a:avLst/>
          </a:prstGeom>
        </p:spPr>
      </p:pic>
      <p:sp>
        <p:nvSpPr>
          <p:cNvPr id="2" name="Arrow: Right 1">
            <a:hlinkClick r:id="rId5" action="ppaction://hlinksldjump"/>
            <a:extLst>
              <a:ext uri="{FF2B5EF4-FFF2-40B4-BE49-F238E27FC236}">
                <a16:creationId xmlns:a16="http://schemas.microsoft.com/office/drawing/2014/main" id="{F1BC3599-9DE5-4A5D-A8CA-C07EB148161F}"/>
              </a:ext>
            </a:extLst>
          </p:cNvPr>
          <p:cNvSpPr/>
          <p:nvPr/>
        </p:nvSpPr>
        <p:spPr>
          <a:xfrm>
            <a:off x="7789008" y="5700469"/>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grpSp>
        <p:nvGrpSpPr>
          <p:cNvPr id="13" name="Group a">
            <a:extLst>
              <a:ext uri="{FF2B5EF4-FFF2-40B4-BE49-F238E27FC236}">
                <a16:creationId xmlns:a16="http://schemas.microsoft.com/office/drawing/2014/main" id="{210D93C3-DC2C-4E7F-BAEA-08038DF3433D}"/>
              </a:ext>
            </a:extLst>
          </p:cNvPr>
          <p:cNvGrpSpPr/>
          <p:nvPr/>
        </p:nvGrpSpPr>
        <p:grpSpPr>
          <a:xfrm>
            <a:off x="888077" y="3215573"/>
            <a:ext cx="1780045" cy="2906441"/>
            <a:chOff x="878500" y="3215573"/>
            <a:chExt cx="1780045" cy="2906441"/>
          </a:xfrm>
        </p:grpSpPr>
        <p:pic>
          <p:nvPicPr>
            <p:cNvPr id="14" name="Picture 13">
              <a:extLst>
                <a:ext uri="{FF2B5EF4-FFF2-40B4-BE49-F238E27FC236}">
                  <a16:creationId xmlns:a16="http://schemas.microsoft.com/office/drawing/2014/main" id="{09B24C9A-CE8D-4C8F-9A3F-51AC28C981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89715" y="4285339"/>
              <a:ext cx="1157618" cy="1836675"/>
            </a:xfrm>
            <a:prstGeom prst="rect">
              <a:avLst/>
            </a:prstGeom>
          </p:spPr>
        </p:pic>
        <p:pic>
          <p:nvPicPr>
            <p:cNvPr id="15" name="Footprint a">
              <a:extLst>
                <a:ext uri="{FF2B5EF4-FFF2-40B4-BE49-F238E27FC236}">
                  <a16:creationId xmlns:a16="http://schemas.microsoft.com/office/drawing/2014/main" id="{BB57999D-2D82-47CE-837D-F2D96A6709C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341459" y="2752614"/>
              <a:ext cx="854128" cy="1780045"/>
            </a:xfrm>
            <a:prstGeom prst="rect">
              <a:avLst/>
            </a:prstGeom>
          </p:spPr>
        </p:pic>
      </p:grpSp>
      <p:grpSp>
        <p:nvGrpSpPr>
          <p:cNvPr id="17" name="Group c">
            <a:extLst>
              <a:ext uri="{FF2B5EF4-FFF2-40B4-BE49-F238E27FC236}">
                <a16:creationId xmlns:a16="http://schemas.microsoft.com/office/drawing/2014/main" id="{993DFFA6-C7B9-4978-82FC-6776C6A397BF}"/>
              </a:ext>
            </a:extLst>
          </p:cNvPr>
          <p:cNvGrpSpPr/>
          <p:nvPr/>
        </p:nvGrpSpPr>
        <p:grpSpPr>
          <a:xfrm>
            <a:off x="6666227" y="3302087"/>
            <a:ext cx="1419444" cy="2819926"/>
            <a:chOff x="6654073" y="3302087"/>
            <a:chExt cx="1419444" cy="2819926"/>
          </a:xfrm>
        </p:grpSpPr>
        <p:pic>
          <p:nvPicPr>
            <p:cNvPr id="18" name="Picture 17">
              <a:extLst>
                <a:ext uri="{FF2B5EF4-FFF2-40B4-BE49-F238E27FC236}">
                  <a16:creationId xmlns:a16="http://schemas.microsoft.com/office/drawing/2014/main" id="{BBA378A2-3B80-4839-B441-A338E77A3E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60658" y="4402818"/>
              <a:ext cx="1006275" cy="1719195"/>
            </a:xfrm>
            <a:prstGeom prst="rect">
              <a:avLst/>
            </a:prstGeom>
          </p:spPr>
        </p:pic>
        <p:pic>
          <p:nvPicPr>
            <p:cNvPr id="25" name="Footprint c">
              <a:extLst>
                <a:ext uri="{FF2B5EF4-FFF2-40B4-BE49-F238E27FC236}">
                  <a16:creationId xmlns:a16="http://schemas.microsoft.com/office/drawing/2014/main" id="{6A9E6802-C3AC-448E-B076-CF8829EB8BF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7023245" y="2932915"/>
              <a:ext cx="681099" cy="1419444"/>
            </a:xfrm>
            <a:prstGeom prst="rect">
              <a:avLst/>
            </a:prstGeom>
          </p:spPr>
        </p:pic>
      </p:grpSp>
    </p:spTree>
    <p:extLst>
      <p:ext uri="{BB962C8B-B14F-4D97-AF65-F5344CB8AC3E}">
        <p14:creationId xmlns:p14="http://schemas.microsoft.com/office/powerpoint/2010/main" val="1146695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53" presetClass="exit" presetSubtype="32" fill="hold" nodeType="withEffect">
                                  <p:stCondLst>
                                    <p:cond delay="0"/>
                                  </p:stCondLst>
                                  <p:childTnLst>
                                    <p:anim calcmode="lin" valueType="num">
                                      <p:cBhvr>
                                        <p:cTn id="9" dur="1000"/>
                                        <p:tgtEl>
                                          <p:spTgt spid="13"/>
                                        </p:tgtEl>
                                        <p:attrNameLst>
                                          <p:attrName>ppt_w</p:attrName>
                                        </p:attrNameLst>
                                      </p:cBhvr>
                                      <p:tavLst>
                                        <p:tav tm="0">
                                          <p:val>
                                            <p:strVal val="ppt_w"/>
                                          </p:val>
                                        </p:tav>
                                        <p:tav tm="100000">
                                          <p:val>
                                            <p:fltVal val="0"/>
                                          </p:val>
                                        </p:tav>
                                      </p:tavLst>
                                    </p:anim>
                                    <p:anim calcmode="lin" valueType="num">
                                      <p:cBhvr>
                                        <p:cTn id="10" dur="1000"/>
                                        <p:tgtEl>
                                          <p:spTgt spid="13"/>
                                        </p:tgtEl>
                                        <p:attrNameLst>
                                          <p:attrName>ppt_h</p:attrName>
                                        </p:attrNameLst>
                                      </p:cBhvr>
                                      <p:tavLst>
                                        <p:tav tm="0">
                                          <p:val>
                                            <p:strVal val="ppt_h"/>
                                          </p:val>
                                        </p:tav>
                                        <p:tav tm="100000">
                                          <p:val>
                                            <p:fltVal val="0"/>
                                          </p:val>
                                        </p:tav>
                                      </p:tavLst>
                                    </p:anim>
                                    <p:animEffect transition="out" filter="fade">
                                      <p:cBhvr>
                                        <p:cTn id="11" dur="1000"/>
                                        <p:tgtEl>
                                          <p:spTgt spid="13"/>
                                        </p:tgtEl>
                                      </p:cBhvr>
                                    </p:animEffect>
                                    <p:set>
                                      <p:cBhvr>
                                        <p:cTn id="12" dur="1" fill="hold">
                                          <p:stCondLst>
                                            <p:cond delay="999"/>
                                          </p:stCondLst>
                                        </p:cTn>
                                        <p:tgtEl>
                                          <p:spTgt spid="13"/>
                                        </p:tgtEl>
                                        <p:attrNameLst>
                                          <p:attrName>style.visibility</p:attrName>
                                        </p:attrNameLst>
                                      </p:cBhvr>
                                      <p:to>
                                        <p:strVal val="hidden"/>
                                      </p:to>
                                    </p:set>
                                  </p:childTnLst>
                                </p:cTn>
                              </p:par>
                              <p:par>
                                <p:cTn id="13" presetID="53" presetClass="exit" presetSubtype="32" fill="hold" nodeType="withEffect">
                                  <p:stCondLst>
                                    <p:cond delay="0"/>
                                  </p:stCondLst>
                                  <p:childTnLst>
                                    <p:anim calcmode="lin" valueType="num">
                                      <p:cBhvr>
                                        <p:cTn id="14" dur="1000"/>
                                        <p:tgtEl>
                                          <p:spTgt spid="17"/>
                                        </p:tgtEl>
                                        <p:attrNameLst>
                                          <p:attrName>ppt_w</p:attrName>
                                        </p:attrNameLst>
                                      </p:cBhvr>
                                      <p:tavLst>
                                        <p:tav tm="0">
                                          <p:val>
                                            <p:strVal val="ppt_w"/>
                                          </p:val>
                                        </p:tav>
                                        <p:tav tm="100000">
                                          <p:val>
                                            <p:fltVal val="0"/>
                                          </p:val>
                                        </p:tav>
                                      </p:tavLst>
                                    </p:anim>
                                    <p:anim calcmode="lin" valueType="num">
                                      <p:cBhvr>
                                        <p:cTn id="15" dur="1000"/>
                                        <p:tgtEl>
                                          <p:spTgt spid="17"/>
                                        </p:tgtEl>
                                        <p:attrNameLst>
                                          <p:attrName>ppt_h</p:attrName>
                                        </p:attrNameLst>
                                      </p:cBhvr>
                                      <p:tavLst>
                                        <p:tav tm="0">
                                          <p:val>
                                            <p:strVal val="ppt_h"/>
                                          </p:val>
                                        </p:tav>
                                        <p:tav tm="100000">
                                          <p:val>
                                            <p:fltVal val="0"/>
                                          </p:val>
                                        </p:tav>
                                      </p:tavLst>
                                    </p:anim>
                                    <p:animEffect transition="out" filter="fade">
                                      <p:cBhvr>
                                        <p:cTn id="16" dur="1000"/>
                                        <p:tgtEl>
                                          <p:spTgt spid="17"/>
                                        </p:tgtEl>
                                      </p:cBhvr>
                                    </p:animEffect>
                                    <p:set>
                                      <p:cBhvr>
                                        <p:cTn id="17" dur="1" fill="hold">
                                          <p:stCondLst>
                                            <p:cond delay="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30"/>
                    </p:tgtEl>
                  </p:cond>
                </p:stCondLst>
                <p:endSync evt="end" delay="0">
                  <p:rtn val="all"/>
                </p:endSync>
                <p:childTnLst>
                  <p:par>
                    <p:cTn id="19" fill="hold">
                      <p:stCondLst>
                        <p:cond delay="0"/>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par>
                                <p:cTn id="23" presetID="1" presetClass="entr" presetSubtype="0" fill="hold" nodeType="withEffect">
                                  <p:stCondLst>
                                    <p:cond delay="50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nodeType="withEffect">
                                  <p:stCondLst>
                                    <p:cond delay="100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nodeType="withEffect">
                                  <p:stCondLst>
                                    <p:cond delay="150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nodeType="withEffect">
                                  <p:stCondLst>
                                    <p:cond delay="200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nodeType="withEffect">
                                  <p:stCondLst>
                                    <p:cond delay="250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30"/>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1911117" y="605891"/>
            <a:ext cx="6485751" cy="547779"/>
          </a:xfrm>
          <a:prstGeom prst="wedgeRoundRectCallout">
            <a:avLst>
              <a:gd name="adj1" fmla="val -54570"/>
              <a:gd name="adj2" fmla="val -469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Which superhero left this footprint? How do you know? </a:t>
            </a:r>
            <a:endParaRPr lang="en-GB" dirty="0"/>
          </a:p>
        </p:txBody>
      </p:sp>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pic>
        <p:nvPicPr>
          <p:cNvPr id="17" name="Footprint">
            <a:extLst>
              <a:ext uri="{FF2B5EF4-FFF2-40B4-BE49-F238E27FC236}">
                <a16:creationId xmlns:a16="http://schemas.microsoft.com/office/drawing/2014/main" id="{5255CE9D-FDE1-476A-B012-9DA71E9FB1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144936" y="1050983"/>
            <a:ext cx="854128" cy="1780046"/>
          </a:xfrm>
          <a:prstGeom prst="rect">
            <a:avLst/>
          </a:prstGeom>
        </p:spPr>
      </p:pic>
      <p:sp>
        <p:nvSpPr>
          <p:cNvPr id="33" name="Rectangle: Rounded Corners 32">
            <a:extLst>
              <a:ext uri="{FF2B5EF4-FFF2-40B4-BE49-F238E27FC236}">
                <a16:creationId xmlns:a16="http://schemas.microsoft.com/office/drawing/2014/main" id="{F350A283-E929-4CFF-A5B7-62EF4EC7AE9B}"/>
              </a:ext>
            </a:extLst>
          </p:cNvPr>
          <p:cNvSpPr/>
          <p:nvPr/>
        </p:nvSpPr>
        <p:spPr>
          <a:xfrm>
            <a:off x="575187" y="2964426"/>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Rounded Corners 39">
            <a:extLst>
              <a:ext uri="{FF2B5EF4-FFF2-40B4-BE49-F238E27FC236}">
                <a16:creationId xmlns:a16="http://schemas.microsoft.com/office/drawing/2014/main" id="{89C63627-E0A3-4594-992D-4516708FDDC9}"/>
              </a:ext>
            </a:extLst>
          </p:cNvPr>
          <p:cNvSpPr/>
          <p:nvPr/>
        </p:nvSpPr>
        <p:spPr>
          <a:xfrm>
            <a:off x="6173034" y="2964424"/>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Rounded Corners 38">
            <a:extLst>
              <a:ext uri="{FF2B5EF4-FFF2-40B4-BE49-F238E27FC236}">
                <a16:creationId xmlns:a16="http://schemas.microsoft.com/office/drawing/2014/main" id="{BB247672-A62D-4F6B-9860-798248AC03C0}"/>
              </a:ext>
            </a:extLst>
          </p:cNvPr>
          <p:cNvSpPr/>
          <p:nvPr/>
        </p:nvSpPr>
        <p:spPr>
          <a:xfrm>
            <a:off x="3374110" y="2964424"/>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a">
            <a:extLst>
              <a:ext uri="{FF2B5EF4-FFF2-40B4-BE49-F238E27FC236}">
                <a16:creationId xmlns:a16="http://schemas.microsoft.com/office/drawing/2014/main" id="{D78F1077-91E0-48B3-A0C4-7039E6BA2A69}"/>
              </a:ext>
            </a:extLst>
          </p:cNvPr>
          <p:cNvGrpSpPr/>
          <p:nvPr/>
        </p:nvGrpSpPr>
        <p:grpSpPr>
          <a:xfrm>
            <a:off x="888076" y="3215574"/>
            <a:ext cx="1780045" cy="2873390"/>
            <a:chOff x="888076" y="3215574"/>
            <a:chExt cx="1780045" cy="2873390"/>
          </a:xfrm>
        </p:grpSpPr>
        <p:pic>
          <p:nvPicPr>
            <p:cNvPr id="27" name="Footprint a">
              <a:hlinkClick r:id="rId4" action="ppaction://hlinksldjump"/>
              <a:extLst>
                <a:ext uri="{FF2B5EF4-FFF2-40B4-BE49-F238E27FC236}">
                  <a16:creationId xmlns:a16="http://schemas.microsoft.com/office/drawing/2014/main" id="{8CA9918C-2BBF-49AB-A542-3CC1254040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351035" y="2752615"/>
              <a:ext cx="854128" cy="1780045"/>
            </a:xfrm>
            <a:prstGeom prst="rect">
              <a:avLst/>
            </a:prstGeom>
          </p:spPr>
        </p:pic>
        <p:pic>
          <p:nvPicPr>
            <p:cNvPr id="5" name="Picture 4">
              <a:hlinkClick r:id="rId4" action="ppaction://hlinksldjump"/>
              <a:extLst>
                <a:ext uri="{FF2B5EF4-FFF2-40B4-BE49-F238E27FC236}">
                  <a16:creationId xmlns:a16="http://schemas.microsoft.com/office/drawing/2014/main" id="{4E4A0964-6E52-4FBF-A004-FF53F4E139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51384" y="4410450"/>
              <a:ext cx="853429" cy="1678514"/>
            </a:xfrm>
            <a:prstGeom prst="rect">
              <a:avLst/>
            </a:prstGeom>
          </p:spPr>
        </p:pic>
      </p:grpSp>
      <p:grpSp>
        <p:nvGrpSpPr>
          <p:cNvPr id="13" name="Group b">
            <a:extLst>
              <a:ext uri="{FF2B5EF4-FFF2-40B4-BE49-F238E27FC236}">
                <a16:creationId xmlns:a16="http://schemas.microsoft.com/office/drawing/2014/main" id="{CC961887-851A-4F45-B04C-CE67BFA9FA5D}"/>
              </a:ext>
            </a:extLst>
          </p:cNvPr>
          <p:cNvGrpSpPr/>
          <p:nvPr/>
        </p:nvGrpSpPr>
        <p:grpSpPr>
          <a:xfrm>
            <a:off x="3867301" y="3302086"/>
            <a:ext cx="1419444" cy="2786878"/>
            <a:chOff x="3821728" y="3302086"/>
            <a:chExt cx="1419444" cy="2786878"/>
          </a:xfrm>
        </p:grpSpPr>
        <p:pic>
          <p:nvPicPr>
            <p:cNvPr id="28" name="Footprint b">
              <a:extLst>
                <a:ext uri="{FF2B5EF4-FFF2-40B4-BE49-F238E27FC236}">
                  <a16:creationId xmlns:a16="http://schemas.microsoft.com/office/drawing/2014/main" id="{38BF0F5E-0EAF-4305-B6A4-A99F6F9C8E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190900" y="2932914"/>
              <a:ext cx="681099" cy="1419444"/>
            </a:xfrm>
            <a:prstGeom prst="rect">
              <a:avLst/>
            </a:prstGeom>
          </p:spPr>
        </p:pic>
        <p:pic>
          <p:nvPicPr>
            <p:cNvPr id="8" name="Picture 7">
              <a:extLst>
                <a:ext uri="{FF2B5EF4-FFF2-40B4-BE49-F238E27FC236}">
                  <a16:creationId xmlns:a16="http://schemas.microsoft.com/office/drawing/2014/main" id="{B2109443-388C-44D8-8E6E-BAA74AAEA18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32324" y="4320849"/>
              <a:ext cx="1291649" cy="1768115"/>
            </a:xfrm>
            <a:prstGeom prst="rect">
              <a:avLst/>
            </a:prstGeom>
          </p:spPr>
        </p:pic>
      </p:grpSp>
      <p:grpSp>
        <p:nvGrpSpPr>
          <p:cNvPr id="14" name="Group c">
            <a:extLst>
              <a:ext uri="{FF2B5EF4-FFF2-40B4-BE49-F238E27FC236}">
                <a16:creationId xmlns:a16="http://schemas.microsoft.com/office/drawing/2014/main" id="{F222AE72-601C-4308-94FB-C0286CF34920}"/>
              </a:ext>
            </a:extLst>
          </p:cNvPr>
          <p:cNvGrpSpPr/>
          <p:nvPr/>
        </p:nvGrpSpPr>
        <p:grpSpPr>
          <a:xfrm>
            <a:off x="6306899" y="3129669"/>
            <a:ext cx="2138096" cy="2992344"/>
            <a:chOff x="6235751" y="3129669"/>
            <a:chExt cx="2138096" cy="2992344"/>
          </a:xfrm>
        </p:grpSpPr>
        <p:pic>
          <p:nvPicPr>
            <p:cNvPr id="19" name="Footprint c">
              <a:extLst>
                <a:ext uri="{FF2B5EF4-FFF2-40B4-BE49-F238E27FC236}">
                  <a16:creationId xmlns:a16="http://schemas.microsoft.com/office/drawing/2014/main" id="{49D228EB-B10A-424F-B81A-B0496F342DF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6791832" y="2573588"/>
              <a:ext cx="1025933" cy="2138096"/>
            </a:xfrm>
            <a:prstGeom prst="rect">
              <a:avLst/>
            </a:prstGeom>
          </p:spPr>
        </p:pic>
        <p:pic>
          <p:nvPicPr>
            <p:cNvPr id="26" name="Picture 25">
              <a:extLst>
                <a:ext uri="{FF2B5EF4-FFF2-40B4-BE49-F238E27FC236}">
                  <a16:creationId xmlns:a16="http://schemas.microsoft.com/office/drawing/2014/main" id="{DCE1D2F7-EEF0-4C20-B78B-AEB877B03C2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45124" y="4438181"/>
              <a:ext cx="1165389" cy="1683832"/>
            </a:xfrm>
            <a:prstGeom prst="rect">
              <a:avLst/>
            </a:prstGeom>
          </p:spPr>
        </p:pic>
      </p:grpSp>
      <p:sp>
        <p:nvSpPr>
          <p:cNvPr id="38" name="Speech Bubble: Rectangle with Corners Rounded 37">
            <a:extLst>
              <a:ext uri="{FF2B5EF4-FFF2-40B4-BE49-F238E27FC236}">
                <a16:creationId xmlns:a16="http://schemas.microsoft.com/office/drawing/2014/main" id="{179C8AB4-30D3-42D1-866F-FEC2186F92B6}"/>
              </a:ext>
            </a:extLst>
          </p:cNvPr>
          <p:cNvSpPr/>
          <p:nvPr/>
        </p:nvSpPr>
        <p:spPr>
          <a:xfrm>
            <a:off x="3507975" y="3128941"/>
            <a:ext cx="2138097" cy="854246"/>
          </a:xfrm>
          <a:prstGeom prst="wedgeRoundRectCallout">
            <a:avLst>
              <a:gd name="adj1" fmla="val 9203"/>
              <a:gd name="adj2" fmla="val 80854"/>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It wasn’t me!</a:t>
            </a:r>
          </a:p>
          <a:p>
            <a:pPr algn="ctr"/>
            <a:r>
              <a:rPr lang="en-GB" dirty="0">
                <a:solidFill>
                  <a:schemeClr val="bg1"/>
                </a:solidFill>
                <a:latin typeface="Twinkl" pitchFamily="2" charset="0"/>
              </a:rPr>
              <a:t>Try again.</a:t>
            </a:r>
            <a:endParaRPr lang="en-GB" dirty="0">
              <a:solidFill>
                <a:schemeClr val="bg1"/>
              </a:solidFill>
            </a:endParaRPr>
          </a:p>
        </p:txBody>
      </p:sp>
      <p:sp>
        <p:nvSpPr>
          <p:cNvPr id="41" name="Speech Bubble: Rectangle with Corners Rounded 40">
            <a:extLst>
              <a:ext uri="{FF2B5EF4-FFF2-40B4-BE49-F238E27FC236}">
                <a16:creationId xmlns:a16="http://schemas.microsoft.com/office/drawing/2014/main" id="{35BAF328-C426-46B3-88E3-0A8912267AAE}"/>
              </a:ext>
            </a:extLst>
          </p:cNvPr>
          <p:cNvSpPr/>
          <p:nvPr/>
        </p:nvSpPr>
        <p:spPr>
          <a:xfrm>
            <a:off x="6306897" y="3128941"/>
            <a:ext cx="2138097" cy="854246"/>
          </a:xfrm>
          <a:prstGeom prst="wedgeRoundRectCallout">
            <a:avLst>
              <a:gd name="adj1" fmla="val 9203"/>
              <a:gd name="adj2" fmla="val 80854"/>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It wasn’t me!</a:t>
            </a:r>
          </a:p>
          <a:p>
            <a:pPr algn="ctr"/>
            <a:r>
              <a:rPr lang="en-GB" dirty="0">
                <a:solidFill>
                  <a:schemeClr val="bg1"/>
                </a:solidFill>
                <a:latin typeface="Twinkl" pitchFamily="2" charset="0"/>
              </a:rPr>
              <a:t>Try again.</a:t>
            </a:r>
            <a:endParaRPr lang="en-GB" dirty="0">
              <a:solidFill>
                <a:schemeClr val="bg1"/>
              </a:solidFill>
            </a:endParaRPr>
          </a:p>
        </p:txBody>
      </p:sp>
    </p:spTree>
    <p:extLst>
      <p:ext uri="{BB962C8B-B14F-4D97-AF65-F5344CB8AC3E}">
        <p14:creationId xmlns:p14="http://schemas.microsoft.com/office/powerpoint/2010/main" val="42698230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par>
                          <p:cTn id="7" fill="hold">
                            <p:stCondLst>
                              <p:cond delay="0"/>
                            </p:stCondLst>
                            <p:childTnLst>
                              <p:par>
                                <p:cTn id="8" presetID="10" presetClass="exit" presetSubtype="0" fill="hold" grpId="1" nodeType="afterEffect">
                                  <p:stCondLst>
                                    <p:cond delay="1000"/>
                                  </p:stCondLst>
                                  <p:childTnLst>
                                    <p:animEffect transition="out" filter="fade">
                                      <p:cBhvr>
                                        <p:cTn id="9" dur="1000"/>
                                        <p:tgtEl>
                                          <p:spTgt spid="38"/>
                                        </p:tgtEl>
                                      </p:cBhvr>
                                    </p:animEffect>
                                    <p:set>
                                      <p:cBhvr>
                                        <p:cTn id="10"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1"/>
                                        </p:tgtEl>
                                        <p:attrNameLst>
                                          <p:attrName>style.visibility</p:attrName>
                                        </p:attrNameLst>
                                      </p:cBhvr>
                                      <p:to>
                                        <p:strVal val="visible"/>
                                      </p:to>
                                    </p:set>
                                  </p:childTnLst>
                                </p:cTn>
                              </p:par>
                            </p:childTnLst>
                          </p:cTn>
                        </p:par>
                        <p:par>
                          <p:cTn id="16" fill="hold">
                            <p:stCondLst>
                              <p:cond delay="0"/>
                            </p:stCondLst>
                            <p:childTnLst>
                              <p:par>
                                <p:cTn id="17" presetID="10" presetClass="exit" presetSubtype="0" fill="hold" grpId="1" nodeType="afterEffect">
                                  <p:stCondLst>
                                    <p:cond delay="1000"/>
                                  </p:stCondLst>
                                  <p:childTnLst>
                                    <p:animEffect transition="out" filter="fade">
                                      <p:cBhvr>
                                        <p:cTn id="18" dur="1000"/>
                                        <p:tgtEl>
                                          <p:spTgt spid="41"/>
                                        </p:tgtEl>
                                      </p:cBhvr>
                                    </p:animEffect>
                                    <p:set>
                                      <p:cBhvr>
                                        <p:cTn id="19"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38" grpId="0" animBg="1"/>
      <p:bldP spid="38" grpId="1" animBg="1"/>
      <p:bldP spid="41" grpId="0" animBg="1"/>
      <p:bldP spid="41"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5821063" y="1207060"/>
            <a:ext cx="2423981" cy="1773647"/>
          </a:xfrm>
          <a:prstGeom prst="wedgeRoundRectCallout">
            <a:avLst>
              <a:gd name="adj1" fmla="val -68919"/>
              <a:gd name="adj2" fmla="val 39520"/>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Correct!</a:t>
            </a:r>
          </a:p>
          <a:p>
            <a:pPr algn="ctr"/>
            <a:r>
              <a:rPr lang="en-GB" b="1" dirty="0">
                <a:solidFill>
                  <a:schemeClr val="bg1"/>
                </a:solidFill>
                <a:latin typeface="Twinkl" pitchFamily="2" charset="0"/>
              </a:rPr>
              <a:t>How many cubes long do you think my footprint is</a:t>
            </a:r>
            <a:r>
              <a:rPr lang="en-GB" dirty="0">
                <a:solidFill>
                  <a:schemeClr val="bg1"/>
                </a:solidFill>
                <a:latin typeface="Twinkl" pitchFamily="2" charset="0"/>
              </a:rPr>
              <a:t>?</a:t>
            </a:r>
          </a:p>
          <a:p>
            <a:pPr algn="ctr"/>
            <a:r>
              <a:rPr lang="en-GB" dirty="0">
                <a:solidFill>
                  <a:schemeClr val="bg1"/>
                </a:solidFill>
                <a:latin typeface="Twinkl" pitchFamily="2" charset="0"/>
              </a:rPr>
              <a:t>Click it to find out.</a:t>
            </a:r>
            <a:endParaRPr lang="en-GB" dirty="0">
              <a:solidFill>
                <a:schemeClr val="bg1"/>
              </a:solidFill>
            </a:endParaRPr>
          </a:p>
        </p:txBody>
      </p:sp>
      <p:pic>
        <p:nvPicPr>
          <p:cNvPr id="19" name="Picture 18">
            <a:extLst>
              <a:ext uri="{FF2B5EF4-FFF2-40B4-BE49-F238E27FC236}">
                <a16:creationId xmlns:a16="http://schemas.microsoft.com/office/drawing/2014/main" id="{52E748D4-F1B8-4DC8-93EF-8C9E26C09D9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3692875" y="913917"/>
            <a:ext cx="363881" cy="419494"/>
          </a:xfrm>
          <a:prstGeom prst="rect">
            <a:avLst/>
          </a:prstGeom>
        </p:spPr>
      </p:pic>
      <p:pic>
        <p:nvPicPr>
          <p:cNvPr id="20" name="Picture 19">
            <a:extLst>
              <a:ext uri="{FF2B5EF4-FFF2-40B4-BE49-F238E27FC236}">
                <a16:creationId xmlns:a16="http://schemas.microsoft.com/office/drawing/2014/main" id="{8AB885D9-7D3A-4FE7-869F-99ADA495CC9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4052207" y="913917"/>
            <a:ext cx="363881" cy="419494"/>
          </a:xfrm>
          <a:prstGeom prst="rect">
            <a:avLst/>
          </a:prstGeom>
        </p:spPr>
      </p:pic>
      <p:pic>
        <p:nvPicPr>
          <p:cNvPr id="21" name="Picture 20">
            <a:extLst>
              <a:ext uri="{FF2B5EF4-FFF2-40B4-BE49-F238E27FC236}">
                <a16:creationId xmlns:a16="http://schemas.microsoft.com/office/drawing/2014/main" id="{44105F4A-8051-4EF8-AE39-EB5422B9F04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4411540" y="913917"/>
            <a:ext cx="363881" cy="419494"/>
          </a:xfrm>
          <a:prstGeom prst="rect">
            <a:avLst/>
          </a:prstGeom>
        </p:spPr>
      </p:pic>
      <p:pic>
        <p:nvPicPr>
          <p:cNvPr id="22" name="Picture 21">
            <a:extLst>
              <a:ext uri="{FF2B5EF4-FFF2-40B4-BE49-F238E27FC236}">
                <a16:creationId xmlns:a16="http://schemas.microsoft.com/office/drawing/2014/main" id="{ACCCCDDA-61DE-4BCA-87C5-7C5F205EFAE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4770872" y="913917"/>
            <a:ext cx="363881" cy="419494"/>
          </a:xfrm>
          <a:prstGeom prst="rect">
            <a:avLst/>
          </a:prstGeom>
        </p:spPr>
      </p:pic>
      <p:pic>
        <p:nvPicPr>
          <p:cNvPr id="23" name="Picture 22">
            <a:extLst>
              <a:ext uri="{FF2B5EF4-FFF2-40B4-BE49-F238E27FC236}">
                <a16:creationId xmlns:a16="http://schemas.microsoft.com/office/drawing/2014/main" id="{1F8372C1-58F8-411F-8DAF-0D6CFE44EF5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5130205" y="913917"/>
            <a:ext cx="363881" cy="419494"/>
          </a:xfrm>
          <a:prstGeom prst="rect">
            <a:avLst/>
          </a:prstGeom>
        </p:spPr>
      </p:pic>
      <p:pic>
        <p:nvPicPr>
          <p:cNvPr id="12" name="Picture 11">
            <a:extLst>
              <a:ext uri="{FF2B5EF4-FFF2-40B4-BE49-F238E27FC236}">
                <a16:creationId xmlns:a16="http://schemas.microsoft.com/office/drawing/2014/main" id="{62452F7B-1550-4EEA-B3DB-D1CAA1FDAE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2171" y="2915440"/>
            <a:ext cx="1585937" cy="3119202"/>
          </a:xfrm>
          <a:prstGeom prst="rect">
            <a:avLst/>
          </a:prstGeom>
        </p:spPr>
      </p:pic>
      <p:pic>
        <p:nvPicPr>
          <p:cNvPr id="13" name="Footprint">
            <a:extLst>
              <a:ext uri="{FF2B5EF4-FFF2-40B4-BE49-F238E27FC236}">
                <a16:creationId xmlns:a16="http://schemas.microsoft.com/office/drawing/2014/main" id="{669547F1-2D49-4E44-A539-5ECB45F631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558076" y="1065878"/>
            <a:ext cx="854128" cy="1780045"/>
          </a:xfrm>
          <a:prstGeom prst="rect">
            <a:avLst/>
          </a:prstGeom>
        </p:spPr>
      </p:pic>
      <p:sp>
        <p:nvSpPr>
          <p:cNvPr id="10" name="Arrow: Right 9">
            <a:hlinkClick r:id="rId5" action="ppaction://hlinksldjump"/>
            <a:extLst>
              <a:ext uri="{FF2B5EF4-FFF2-40B4-BE49-F238E27FC236}">
                <a16:creationId xmlns:a16="http://schemas.microsoft.com/office/drawing/2014/main" id="{48D01746-6824-439F-B879-25EC395CDB90}"/>
              </a:ext>
            </a:extLst>
          </p:cNvPr>
          <p:cNvSpPr/>
          <p:nvPr/>
        </p:nvSpPr>
        <p:spPr>
          <a:xfrm>
            <a:off x="7875124" y="5700469"/>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grpSp>
        <p:nvGrpSpPr>
          <p:cNvPr id="11" name="Group b">
            <a:extLst>
              <a:ext uri="{FF2B5EF4-FFF2-40B4-BE49-F238E27FC236}">
                <a16:creationId xmlns:a16="http://schemas.microsoft.com/office/drawing/2014/main" id="{B317A3E4-B4D3-4494-973D-B3E01A0EF462}"/>
              </a:ext>
            </a:extLst>
          </p:cNvPr>
          <p:cNvGrpSpPr/>
          <p:nvPr/>
        </p:nvGrpSpPr>
        <p:grpSpPr>
          <a:xfrm>
            <a:off x="3867301" y="3302086"/>
            <a:ext cx="1419444" cy="2786878"/>
            <a:chOff x="3821728" y="3302086"/>
            <a:chExt cx="1419444" cy="2786878"/>
          </a:xfrm>
        </p:grpSpPr>
        <p:pic>
          <p:nvPicPr>
            <p:cNvPr id="14" name="Footprint b">
              <a:extLst>
                <a:ext uri="{FF2B5EF4-FFF2-40B4-BE49-F238E27FC236}">
                  <a16:creationId xmlns:a16="http://schemas.microsoft.com/office/drawing/2014/main" id="{FFACB48D-639D-477E-A835-D37E8B5D5A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190900" y="2932914"/>
              <a:ext cx="681099" cy="1419444"/>
            </a:xfrm>
            <a:prstGeom prst="rect">
              <a:avLst/>
            </a:prstGeom>
          </p:spPr>
        </p:pic>
        <p:pic>
          <p:nvPicPr>
            <p:cNvPr id="15" name="Picture 14">
              <a:extLst>
                <a:ext uri="{FF2B5EF4-FFF2-40B4-BE49-F238E27FC236}">
                  <a16:creationId xmlns:a16="http://schemas.microsoft.com/office/drawing/2014/main" id="{2C30BFB6-81BF-4419-A580-B4E1BF608B9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32324" y="4320849"/>
              <a:ext cx="1291649" cy="1768115"/>
            </a:xfrm>
            <a:prstGeom prst="rect">
              <a:avLst/>
            </a:prstGeom>
          </p:spPr>
        </p:pic>
      </p:grpSp>
      <p:grpSp>
        <p:nvGrpSpPr>
          <p:cNvPr id="16" name="Group c">
            <a:extLst>
              <a:ext uri="{FF2B5EF4-FFF2-40B4-BE49-F238E27FC236}">
                <a16:creationId xmlns:a16="http://schemas.microsoft.com/office/drawing/2014/main" id="{37B419E0-0B37-40A6-9262-C65E81AFA75A}"/>
              </a:ext>
            </a:extLst>
          </p:cNvPr>
          <p:cNvGrpSpPr/>
          <p:nvPr/>
        </p:nvGrpSpPr>
        <p:grpSpPr>
          <a:xfrm>
            <a:off x="6306899" y="3129669"/>
            <a:ext cx="2138096" cy="2992344"/>
            <a:chOff x="6235751" y="3129669"/>
            <a:chExt cx="2138096" cy="2992344"/>
          </a:xfrm>
        </p:grpSpPr>
        <p:pic>
          <p:nvPicPr>
            <p:cNvPr id="17" name="Footprint c">
              <a:extLst>
                <a:ext uri="{FF2B5EF4-FFF2-40B4-BE49-F238E27FC236}">
                  <a16:creationId xmlns:a16="http://schemas.microsoft.com/office/drawing/2014/main" id="{50FCF01C-3AAD-4847-B29A-09AB4FD56E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6791832" y="2573588"/>
              <a:ext cx="1025933" cy="2138096"/>
            </a:xfrm>
            <a:prstGeom prst="rect">
              <a:avLst/>
            </a:prstGeom>
          </p:spPr>
        </p:pic>
        <p:pic>
          <p:nvPicPr>
            <p:cNvPr id="18" name="Picture 17">
              <a:extLst>
                <a:ext uri="{FF2B5EF4-FFF2-40B4-BE49-F238E27FC236}">
                  <a16:creationId xmlns:a16="http://schemas.microsoft.com/office/drawing/2014/main" id="{F8BED4C0-E6D2-4411-9872-8EFB9EDA7C5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45124" y="4438181"/>
              <a:ext cx="1165389" cy="1683832"/>
            </a:xfrm>
            <a:prstGeom prst="rect">
              <a:avLst/>
            </a:prstGeom>
          </p:spPr>
        </p:pic>
      </p:grpSp>
    </p:spTree>
    <p:extLst>
      <p:ext uri="{BB962C8B-B14F-4D97-AF65-F5344CB8AC3E}">
        <p14:creationId xmlns:p14="http://schemas.microsoft.com/office/powerpoint/2010/main" val="108464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0"/>
                                  </p:stCondLst>
                                  <p:childTnLst>
                                    <p:anim calcmode="lin" valueType="num">
                                      <p:cBhvr>
                                        <p:cTn id="6" dur="1000"/>
                                        <p:tgtEl>
                                          <p:spTgt spid="11"/>
                                        </p:tgtEl>
                                        <p:attrNameLst>
                                          <p:attrName>ppt_w</p:attrName>
                                        </p:attrNameLst>
                                      </p:cBhvr>
                                      <p:tavLst>
                                        <p:tav tm="0">
                                          <p:val>
                                            <p:strVal val="ppt_w"/>
                                          </p:val>
                                        </p:tav>
                                        <p:tav tm="100000">
                                          <p:val>
                                            <p:fltVal val="0"/>
                                          </p:val>
                                        </p:tav>
                                      </p:tavLst>
                                    </p:anim>
                                    <p:anim calcmode="lin" valueType="num">
                                      <p:cBhvr>
                                        <p:cTn id="7" dur="1000"/>
                                        <p:tgtEl>
                                          <p:spTgt spid="11"/>
                                        </p:tgtEl>
                                        <p:attrNameLst>
                                          <p:attrName>ppt_h</p:attrName>
                                        </p:attrNameLst>
                                      </p:cBhvr>
                                      <p:tavLst>
                                        <p:tav tm="0">
                                          <p:val>
                                            <p:strVal val="ppt_h"/>
                                          </p:val>
                                        </p:tav>
                                        <p:tav tm="100000">
                                          <p:val>
                                            <p:fltVal val="0"/>
                                          </p:val>
                                        </p:tav>
                                      </p:tavLst>
                                    </p:anim>
                                    <p:animEffect transition="out" filter="fade">
                                      <p:cBhvr>
                                        <p:cTn id="8" dur="1000"/>
                                        <p:tgtEl>
                                          <p:spTgt spid="11"/>
                                        </p:tgtEl>
                                      </p:cBhvr>
                                    </p:animEffect>
                                    <p:set>
                                      <p:cBhvr>
                                        <p:cTn id="9" dur="1" fill="hold">
                                          <p:stCondLst>
                                            <p:cond delay="999"/>
                                          </p:stCondLst>
                                        </p:cTn>
                                        <p:tgtEl>
                                          <p:spTgt spid="11"/>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1000"/>
                                        <p:tgtEl>
                                          <p:spTgt spid="16"/>
                                        </p:tgtEl>
                                        <p:attrNameLst>
                                          <p:attrName>ppt_w</p:attrName>
                                        </p:attrNameLst>
                                      </p:cBhvr>
                                      <p:tavLst>
                                        <p:tav tm="0">
                                          <p:val>
                                            <p:strVal val="ppt_w"/>
                                          </p:val>
                                        </p:tav>
                                        <p:tav tm="100000">
                                          <p:val>
                                            <p:fltVal val="0"/>
                                          </p:val>
                                        </p:tav>
                                      </p:tavLst>
                                    </p:anim>
                                    <p:anim calcmode="lin" valueType="num">
                                      <p:cBhvr>
                                        <p:cTn id="12" dur="1000"/>
                                        <p:tgtEl>
                                          <p:spTgt spid="16"/>
                                        </p:tgtEl>
                                        <p:attrNameLst>
                                          <p:attrName>ppt_h</p:attrName>
                                        </p:attrNameLst>
                                      </p:cBhvr>
                                      <p:tavLst>
                                        <p:tav tm="0">
                                          <p:val>
                                            <p:strVal val="ppt_h"/>
                                          </p:val>
                                        </p:tav>
                                        <p:tav tm="100000">
                                          <p:val>
                                            <p:fltVal val="0"/>
                                          </p:val>
                                        </p:tav>
                                      </p:tavLst>
                                    </p:anim>
                                    <p:animEffect transition="out" filter="fade">
                                      <p:cBhvr>
                                        <p:cTn id="13" dur="1000"/>
                                        <p:tgtEl>
                                          <p:spTgt spid="16"/>
                                        </p:tgtEl>
                                      </p:cBhvr>
                                    </p:animEffect>
                                    <p:set>
                                      <p:cBhvr>
                                        <p:cTn id="14" dur="1" fill="hold">
                                          <p:stCondLst>
                                            <p:cond delay="999"/>
                                          </p:stCondLst>
                                        </p:cTn>
                                        <p:tgtEl>
                                          <p:spTgt spid="16"/>
                                        </p:tgtEl>
                                        <p:attrNameLst>
                                          <p:attrName>style.visibility</p:attrName>
                                        </p:attrNameLst>
                                      </p:cBhvr>
                                      <p:to>
                                        <p:strVal val="hidden"/>
                                      </p:to>
                                    </p:set>
                                  </p:childTnLst>
                                </p:cTn>
                              </p:par>
                            </p:childTnLst>
                          </p:cTn>
                        </p:par>
                        <p:par>
                          <p:cTn id="15" fill="hold">
                            <p:stCondLst>
                              <p:cond delay="1000"/>
                            </p:stCondLst>
                            <p:childTnLst>
                              <p:par>
                                <p:cTn id="16" presetID="63" presetClass="path" presetSubtype="0" accel="50000" decel="50000" fill="hold" nodeType="afterEffect">
                                  <p:stCondLst>
                                    <p:cond delay="0"/>
                                  </p:stCondLst>
                                  <p:childTnLst>
                                    <p:animMotion origin="layout" path="M -3.88889E-6 -4.81481E-6 L 0.28299 -4.81481E-6 " pathEditMode="relative" rAng="0" ptsTypes="AA">
                                      <p:cBhvr>
                                        <p:cTn id="17" dur="2000" fill="hold"/>
                                        <p:tgtEl>
                                          <p:spTgt spid="12"/>
                                        </p:tgtEl>
                                        <p:attrNameLst>
                                          <p:attrName>ppt_x</p:attrName>
                                          <p:attrName>ppt_y</p:attrName>
                                        </p:attrNameLst>
                                      </p:cBhvr>
                                      <p:rCtr x="14149" y="0"/>
                                    </p:animMotion>
                                  </p:childTnLst>
                                </p:cTn>
                              </p:par>
                              <p:par>
                                <p:cTn id="18" presetID="63" presetClass="path" presetSubtype="0" accel="50000" decel="50000" fill="hold" nodeType="withEffect">
                                  <p:stCondLst>
                                    <p:cond delay="0"/>
                                  </p:stCondLst>
                                  <p:childTnLst>
                                    <p:animMotion origin="layout" path="M -3.88889E-6 4.81481E-6 L 0.28542 4.81481E-6 " pathEditMode="relative" rAng="0" ptsTypes="AA">
                                      <p:cBhvr>
                                        <p:cTn id="19" dur="2000" fill="hold"/>
                                        <p:tgtEl>
                                          <p:spTgt spid="13"/>
                                        </p:tgtEl>
                                        <p:attrNameLst>
                                          <p:attrName>ppt_x</p:attrName>
                                          <p:attrName>ppt_y</p:attrName>
                                        </p:attrNameLst>
                                      </p:cBhvr>
                                      <p:rCtr x="14271" y="0"/>
                                    </p:animMotion>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13"/>
                    </p:tgtEl>
                  </p:cond>
                </p:stCondLst>
                <p:endSync evt="end" delay="0">
                  <p:rtn val="all"/>
                </p:endSync>
                <p:childTnLst>
                  <p:par>
                    <p:cTn id="25" fill="hold">
                      <p:stCondLst>
                        <p:cond delay="0"/>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50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nodeType="withEffect">
                                  <p:stCondLst>
                                    <p:cond delay="100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nodeType="withEffect">
                                  <p:stCondLst>
                                    <p:cond delay="150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nodeType="withEffect">
                                  <p:stCondLst>
                                    <p:cond delay="2000"/>
                                  </p:stCondLst>
                                  <p:childTnLst>
                                    <p:set>
                                      <p:cBhvr>
                                        <p:cTn id="36"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1911117" y="605891"/>
            <a:ext cx="6485751" cy="547779"/>
          </a:xfrm>
          <a:prstGeom prst="wedgeRoundRectCallout">
            <a:avLst>
              <a:gd name="adj1" fmla="val -54570"/>
              <a:gd name="adj2" fmla="val -469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Which superhero left this footprint? How do you know? </a:t>
            </a:r>
            <a:endParaRPr lang="en-GB" dirty="0"/>
          </a:p>
        </p:txBody>
      </p:sp>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sp>
        <p:nvSpPr>
          <p:cNvPr id="33" name="Rectangle: Rounded Corners 32">
            <a:extLst>
              <a:ext uri="{FF2B5EF4-FFF2-40B4-BE49-F238E27FC236}">
                <a16:creationId xmlns:a16="http://schemas.microsoft.com/office/drawing/2014/main" id="{F350A283-E929-4CFF-A5B7-62EF4EC7AE9B}"/>
              </a:ext>
            </a:extLst>
          </p:cNvPr>
          <p:cNvSpPr/>
          <p:nvPr/>
        </p:nvSpPr>
        <p:spPr>
          <a:xfrm>
            <a:off x="575187" y="2964426"/>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Rounded Corners 39">
            <a:extLst>
              <a:ext uri="{FF2B5EF4-FFF2-40B4-BE49-F238E27FC236}">
                <a16:creationId xmlns:a16="http://schemas.microsoft.com/office/drawing/2014/main" id="{89C63627-E0A3-4594-992D-4516708FDDC9}"/>
              </a:ext>
            </a:extLst>
          </p:cNvPr>
          <p:cNvSpPr/>
          <p:nvPr/>
        </p:nvSpPr>
        <p:spPr>
          <a:xfrm>
            <a:off x="6171011" y="2964424"/>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Rounded Corners 38">
            <a:extLst>
              <a:ext uri="{FF2B5EF4-FFF2-40B4-BE49-F238E27FC236}">
                <a16:creationId xmlns:a16="http://schemas.microsoft.com/office/drawing/2014/main" id="{BB247672-A62D-4F6B-9860-798248AC03C0}"/>
              </a:ext>
            </a:extLst>
          </p:cNvPr>
          <p:cNvSpPr/>
          <p:nvPr/>
        </p:nvSpPr>
        <p:spPr>
          <a:xfrm>
            <a:off x="3373099" y="2964424"/>
            <a:ext cx="2405827" cy="3287683"/>
          </a:xfrm>
          <a:prstGeom prst="roundRect">
            <a:avLst>
              <a:gd name="adj" fmla="val 12989"/>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Footprint">
            <a:extLst>
              <a:ext uri="{FF2B5EF4-FFF2-40B4-BE49-F238E27FC236}">
                <a16:creationId xmlns:a16="http://schemas.microsoft.com/office/drawing/2014/main" id="{8C89F8BF-622E-4965-BD94-01C698BC5B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312663" y="1232808"/>
            <a:ext cx="518673" cy="1080941"/>
          </a:xfrm>
          <a:prstGeom prst="rect">
            <a:avLst/>
          </a:prstGeom>
        </p:spPr>
      </p:pic>
      <p:grpSp>
        <p:nvGrpSpPr>
          <p:cNvPr id="8" name="Group b">
            <a:extLst>
              <a:ext uri="{FF2B5EF4-FFF2-40B4-BE49-F238E27FC236}">
                <a16:creationId xmlns:a16="http://schemas.microsoft.com/office/drawing/2014/main" id="{38ED887A-16F9-4AF8-8F38-518CC65DB8A8}"/>
              </a:ext>
            </a:extLst>
          </p:cNvPr>
          <p:cNvGrpSpPr/>
          <p:nvPr/>
        </p:nvGrpSpPr>
        <p:grpSpPr>
          <a:xfrm>
            <a:off x="3866291" y="3302089"/>
            <a:ext cx="1419444" cy="2819925"/>
            <a:chOff x="3835848" y="3302089"/>
            <a:chExt cx="1419444" cy="2819925"/>
          </a:xfrm>
        </p:grpSpPr>
        <p:pic>
          <p:nvPicPr>
            <p:cNvPr id="28" name="Footprint b">
              <a:extLst>
                <a:ext uri="{FF2B5EF4-FFF2-40B4-BE49-F238E27FC236}">
                  <a16:creationId xmlns:a16="http://schemas.microsoft.com/office/drawing/2014/main" id="{38BF0F5E-0EAF-4305-B6A4-A99F6F9C8E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205020" y="2932917"/>
              <a:ext cx="681099" cy="1419444"/>
            </a:xfrm>
            <a:prstGeom prst="rect">
              <a:avLst/>
            </a:prstGeom>
          </p:spPr>
        </p:pic>
        <p:pic>
          <p:nvPicPr>
            <p:cNvPr id="22" name="Picture 21">
              <a:extLst>
                <a:ext uri="{FF2B5EF4-FFF2-40B4-BE49-F238E27FC236}">
                  <a16:creationId xmlns:a16="http://schemas.microsoft.com/office/drawing/2014/main" id="{1D76D7F0-2F00-4769-8141-AD57B9A558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2641" y="4285339"/>
              <a:ext cx="1157618" cy="1836675"/>
            </a:xfrm>
            <a:prstGeom prst="rect">
              <a:avLst/>
            </a:prstGeom>
          </p:spPr>
        </p:pic>
      </p:grpSp>
      <p:grpSp>
        <p:nvGrpSpPr>
          <p:cNvPr id="6" name="Group a">
            <a:extLst>
              <a:ext uri="{FF2B5EF4-FFF2-40B4-BE49-F238E27FC236}">
                <a16:creationId xmlns:a16="http://schemas.microsoft.com/office/drawing/2014/main" id="{4E8DBEAC-5921-4933-BB19-D335EC40E427}"/>
              </a:ext>
            </a:extLst>
          </p:cNvPr>
          <p:cNvGrpSpPr/>
          <p:nvPr/>
        </p:nvGrpSpPr>
        <p:grpSpPr>
          <a:xfrm>
            <a:off x="888077" y="3215580"/>
            <a:ext cx="1780045" cy="2873384"/>
            <a:chOff x="888077" y="3215580"/>
            <a:chExt cx="1780045" cy="2873384"/>
          </a:xfrm>
        </p:grpSpPr>
        <p:pic>
          <p:nvPicPr>
            <p:cNvPr id="27" name="Footprint a">
              <a:extLst>
                <a:ext uri="{FF2B5EF4-FFF2-40B4-BE49-F238E27FC236}">
                  <a16:creationId xmlns:a16="http://schemas.microsoft.com/office/drawing/2014/main" id="{8CA9918C-2BBF-49AB-A542-3CC1254040D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351036" y="2752621"/>
              <a:ext cx="854128" cy="1780045"/>
            </a:xfrm>
            <a:prstGeom prst="rect">
              <a:avLst/>
            </a:prstGeom>
          </p:spPr>
        </p:pic>
        <p:pic>
          <p:nvPicPr>
            <p:cNvPr id="23" name="Picture 22">
              <a:extLst>
                <a:ext uri="{FF2B5EF4-FFF2-40B4-BE49-F238E27FC236}">
                  <a16:creationId xmlns:a16="http://schemas.microsoft.com/office/drawing/2014/main" id="{CBA2B277-8EE6-4C60-B090-378DB223DC3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1640" y="4320849"/>
              <a:ext cx="1291649" cy="1768115"/>
            </a:xfrm>
            <a:prstGeom prst="rect">
              <a:avLst/>
            </a:prstGeom>
          </p:spPr>
        </p:pic>
      </p:grpSp>
      <p:grpSp>
        <p:nvGrpSpPr>
          <p:cNvPr id="9" name="Group c">
            <a:extLst>
              <a:ext uri="{FF2B5EF4-FFF2-40B4-BE49-F238E27FC236}">
                <a16:creationId xmlns:a16="http://schemas.microsoft.com/office/drawing/2014/main" id="{F1BF9238-0D32-4C42-85EA-934304D81402}"/>
              </a:ext>
            </a:extLst>
          </p:cNvPr>
          <p:cNvGrpSpPr/>
          <p:nvPr/>
        </p:nvGrpSpPr>
        <p:grpSpPr>
          <a:xfrm>
            <a:off x="6647573" y="3383303"/>
            <a:ext cx="1452701" cy="2738711"/>
            <a:chOff x="6578448" y="3383303"/>
            <a:chExt cx="1452701" cy="2738711"/>
          </a:xfrm>
        </p:grpSpPr>
        <p:pic>
          <p:nvPicPr>
            <p:cNvPr id="20" name="Footprint c">
              <a:hlinkClick r:id="rId8" action="ppaction://hlinksldjump"/>
              <a:extLst>
                <a:ext uri="{FF2B5EF4-FFF2-40B4-BE49-F238E27FC236}">
                  <a16:creationId xmlns:a16="http://schemas.microsoft.com/office/drawing/2014/main" id="{B7702507-4C70-4509-8C71-A7DCA740BF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045463" y="3102169"/>
              <a:ext cx="518673" cy="1080941"/>
            </a:xfrm>
            <a:prstGeom prst="rect">
              <a:avLst/>
            </a:prstGeom>
          </p:spPr>
        </p:pic>
        <p:pic>
          <p:nvPicPr>
            <p:cNvPr id="5" name="Picture 4">
              <a:hlinkClick r:id="rId8" action="ppaction://hlinksldjump"/>
              <a:extLst>
                <a:ext uri="{FF2B5EF4-FFF2-40B4-BE49-F238E27FC236}">
                  <a16:creationId xmlns:a16="http://schemas.microsoft.com/office/drawing/2014/main" id="{B145A568-F95B-4B68-8D96-AD731054DCD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78448" y="4411226"/>
              <a:ext cx="1452701" cy="1710788"/>
            </a:xfrm>
            <a:prstGeom prst="rect">
              <a:avLst/>
            </a:prstGeom>
          </p:spPr>
        </p:pic>
      </p:grpSp>
      <p:sp>
        <p:nvSpPr>
          <p:cNvPr id="38" name="Speech Bubble: Rectangle with Corners Rounded 37">
            <a:extLst>
              <a:ext uri="{FF2B5EF4-FFF2-40B4-BE49-F238E27FC236}">
                <a16:creationId xmlns:a16="http://schemas.microsoft.com/office/drawing/2014/main" id="{179C8AB4-30D3-42D1-866F-FEC2186F92B6}"/>
              </a:ext>
            </a:extLst>
          </p:cNvPr>
          <p:cNvSpPr/>
          <p:nvPr/>
        </p:nvSpPr>
        <p:spPr>
          <a:xfrm>
            <a:off x="708417" y="3128941"/>
            <a:ext cx="2138097" cy="854246"/>
          </a:xfrm>
          <a:prstGeom prst="wedgeRoundRectCallout">
            <a:avLst>
              <a:gd name="adj1" fmla="val 9203"/>
              <a:gd name="adj2" fmla="val 80854"/>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It wasn’t me!</a:t>
            </a:r>
          </a:p>
          <a:p>
            <a:pPr algn="ctr"/>
            <a:r>
              <a:rPr lang="en-GB" dirty="0">
                <a:solidFill>
                  <a:schemeClr val="bg1"/>
                </a:solidFill>
                <a:latin typeface="Twinkl" pitchFamily="2" charset="0"/>
              </a:rPr>
              <a:t>Try again.</a:t>
            </a:r>
            <a:endParaRPr lang="en-GB" dirty="0">
              <a:solidFill>
                <a:schemeClr val="bg1"/>
              </a:solidFill>
            </a:endParaRPr>
          </a:p>
        </p:txBody>
      </p:sp>
      <p:sp>
        <p:nvSpPr>
          <p:cNvPr id="41" name="Speech Bubble: Rectangle with Corners Rounded 40">
            <a:extLst>
              <a:ext uri="{FF2B5EF4-FFF2-40B4-BE49-F238E27FC236}">
                <a16:creationId xmlns:a16="http://schemas.microsoft.com/office/drawing/2014/main" id="{35BAF328-C426-46B3-88E3-0A8912267AAE}"/>
              </a:ext>
            </a:extLst>
          </p:cNvPr>
          <p:cNvSpPr/>
          <p:nvPr/>
        </p:nvSpPr>
        <p:spPr>
          <a:xfrm>
            <a:off x="3502844" y="3128941"/>
            <a:ext cx="2138097" cy="854246"/>
          </a:xfrm>
          <a:prstGeom prst="wedgeRoundRectCallout">
            <a:avLst>
              <a:gd name="adj1" fmla="val 9203"/>
              <a:gd name="adj2" fmla="val 80854"/>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It wasn’t me!</a:t>
            </a:r>
          </a:p>
          <a:p>
            <a:pPr algn="ctr"/>
            <a:r>
              <a:rPr lang="en-GB" dirty="0">
                <a:solidFill>
                  <a:schemeClr val="bg1"/>
                </a:solidFill>
                <a:latin typeface="Twinkl" pitchFamily="2" charset="0"/>
              </a:rPr>
              <a:t>Try again.</a:t>
            </a:r>
            <a:endParaRPr lang="en-GB" dirty="0">
              <a:solidFill>
                <a:schemeClr val="bg1"/>
              </a:solidFill>
            </a:endParaRPr>
          </a:p>
        </p:txBody>
      </p:sp>
    </p:spTree>
    <p:extLst>
      <p:ext uri="{BB962C8B-B14F-4D97-AF65-F5344CB8AC3E}">
        <p14:creationId xmlns:p14="http://schemas.microsoft.com/office/powerpoint/2010/main" val="9373696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childTnLst>
                                </p:cTn>
                              </p:par>
                            </p:childTnLst>
                          </p:cTn>
                        </p:par>
                        <p:par>
                          <p:cTn id="7" fill="hold">
                            <p:stCondLst>
                              <p:cond delay="0"/>
                            </p:stCondLst>
                            <p:childTnLst>
                              <p:par>
                                <p:cTn id="8" presetID="10" presetClass="exit" presetSubtype="0" fill="hold" grpId="1" nodeType="afterEffect">
                                  <p:stCondLst>
                                    <p:cond delay="1000"/>
                                  </p:stCondLst>
                                  <p:childTnLst>
                                    <p:animEffect transition="out" filter="fade">
                                      <p:cBhvr>
                                        <p:cTn id="9" dur="1000"/>
                                        <p:tgtEl>
                                          <p:spTgt spid="41"/>
                                        </p:tgtEl>
                                      </p:cBhvr>
                                    </p:animEffect>
                                    <p:set>
                                      <p:cBhvr>
                                        <p:cTn id="10"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8"/>
                                        </p:tgtEl>
                                        <p:attrNameLst>
                                          <p:attrName>style.visibility</p:attrName>
                                        </p:attrNameLst>
                                      </p:cBhvr>
                                      <p:to>
                                        <p:strVal val="visible"/>
                                      </p:to>
                                    </p:set>
                                  </p:childTnLst>
                                </p:cTn>
                              </p:par>
                            </p:childTnLst>
                          </p:cTn>
                        </p:par>
                        <p:par>
                          <p:cTn id="16" fill="hold">
                            <p:stCondLst>
                              <p:cond delay="0"/>
                            </p:stCondLst>
                            <p:childTnLst>
                              <p:par>
                                <p:cTn id="17" presetID="10" presetClass="exit" presetSubtype="0" fill="hold" grpId="1" nodeType="afterEffect">
                                  <p:stCondLst>
                                    <p:cond delay="1000"/>
                                  </p:stCondLst>
                                  <p:childTnLst>
                                    <p:animEffect transition="out" filter="fade">
                                      <p:cBhvr>
                                        <p:cTn id="18" dur="1000"/>
                                        <p:tgtEl>
                                          <p:spTgt spid="38"/>
                                        </p:tgtEl>
                                      </p:cBhvr>
                                    </p:animEffect>
                                    <p:set>
                                      <p:cBhvr>
                                        <p:cTn id="19"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38" grpId="0" animBg="1"/>
      <p:bldP spid="38" grpId="1" animBg="1"/>
      <p:bldP spid="41" grpId="0" animBg="1"/>
      <p:bldP spid="41"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2E748D4-F1B8-4DC8-93EF-8C9E26C09D9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4059334" y="1104833"/>
            <a:ext cx="363881" cy="419493"/>
          </a:xfrm>
          <a:prstGeom prst="rect">
            <a:avLst/>
          </a:prstGeom>
        </p:spPr>
      </p:pic>
      <p:pic>
        <p:nvPicPr>
          <p:cNvPr id="20" name="Picture 19">
            <a:extLst>
              <a:ext uri="{FF2B5EF4-FFF2-40B4-BE49-F238E27FC236}">
                <a16:creationId xmlns:a16="http://schemas.microsoft.com/office/drawing/2014/main" id="{8AB885D9-7D3A-4FE7-869F-99ADA495CC9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4418666" y="1104833"/>
            <a:ext cx="363881" cy="419493"/>
          </a:xfrm>
          <a:prstGeom prst="rect">
            <a:avLst/>
          </a:prstGeom>
        </p:spPr>
      </p:pic>
      <p:pic>
        <p:nvPicPr>
          <p:cNvPr id="21" name="Picture 20">
            <a:extLst>
              <a:ext uri="{FF2B5EF4-FFF2-40B4-BE49-F238E27FC236}">
                <a16:creationId xmlns:a16="http://schemas.microsoft.com/office/drawing/2014/main" id="{44105F4A-8051-4EF8-AE39-EB5422B9F04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5400000">
            <a:off x="4777999" y="1104833"/>
            <a:ext cx="363881" cy="419493"/>
          </a:xfrm>
          <a:prstGeom prst="rect">
            <a:avLst/>
          </a:prstGeom>
        </p:spPr>
      </p:pic>
      <p:pic>
        <p:nvPicPr>
          <p:cNvPr id="11" name="Picture 10">
            <a:hlinkClick r:id="rId3" action="ppaction://hlinksldjump"/>
            <a:extLst>
              <a:ext uri="{FF2B5EF4-FFF2-40B4-BE49-F238E27FC236}">
                <a16:creationId xmlns:a16="http://schemas.microsoft.com/office/drawing/2014/main" id="{5505804A-DF6D-4F69-B1C4-FCEBE65E78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73567" y="3148195"/>
            <a:ext cx="2451000" cy="2886445"/>
          </a:xfrm>
          <a:prstGeom prst="rect">
            <a:avLst/>
          </a:prstGeom>
        </p:spPr>
      </p:pic>
      <p:sp>
        <p:nvSpPr>
          <p:cNvPr id="3" name="Speech Bubble: Rectangle with Corners Rounded 2"/>
          <p:cNvSpPr/>
          <p:nvPr/>
        </p:nvSpPr>
        <p:spPr>
          <a:xfrm>
            <a:off x="5964369" y="1655353"/>
            <a:ext cx="2423981" cy="1773647"/>
          </a:xfrm>
          <a:prstGeom prst="wedgeRoundRectCallout">
            <a:avLst>
              <a:gd name="adj1" fmla="val -61845"/>
              <a:gd name="adj2" fmla="val 33077"/>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2" charset="0"/>
              </a:rPr>
              <a:t>Correct!</a:t>
            </a:r>
          </a:p>
          <a:p>
            <a:pPr algn="ctr"/>
            <a:r>
              <a:rPr lang="en-GB" b="1" dirty="0">
                <a:solidFill>
                  <a:schemeClr val="bg1"/>
                </a:solidFill>
                <a:latin typeface="Twinkl" pitchFamily="2" charset="0"/>
              </a:rPr>
              <a:t>How many cubes long do you think my footprint is</a:t>
            </a:r>
            <a:r>
              <a:rPr lang="en-GB" dirty="0">
                <a:solidFill>
                  <a:schemeClr val="bg1"/>
                </a:solidFill>
                <a:latin typeface="Twinkl" pitchFamily="2" charset="0"/>
              </a:rPr>
              <a:t>?</a:t>
            </a:r>
          </a:p>
          <a:p>
            <a:pPr algn="ctr"/>
            <a:r>
              <a:rPr lang="en-GB" dirty="0">
                <a:solidFill>
                  <a:schemeClr val="bg1"/>
                </a:solidFill>
                <a:latin typeface="Twinkl" pitchFamily="2" charset="0"/>
              </a:rPr>
              <a:t>Click it to find out.</a:t>
            </a:r>
            <a:endParaRPr lang="en-GB" dirty="0">
              <a:solidFill>
                <a:schemeClr val="bg1"/>
              </a:solidFill>
            </a:endParaRPr>
          </a:p>
        </p:txBody>
      </p:sp>
      <p:pic>
        <p:nvPicPr>
          <p:cNvPr id="13" name="Footprint">
            <a:extLst>
              <a:ext uri="{FF2B5EF4-FFF2-40B4-BE49-F238E27FC236}">
                <a16:creationId xmlns:a16="http://schemas.microsoft.com/office/drawing/2014/main" id="{669547F1-2D49-4E44-A539-5ECB45F631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039731" y="1425332"/>
            <a:ext cx="518673" cy="1080941"/>
          </a:xfrm>
          <a:prstGeom prst="rect">
            <a:avLst/>
          </a:prstGeom>
        </p:spPr>
      </p:pic>
      <p:sp>
        <p:nvSpPr>
          <p:cNvPr id="8" name="Arrow: Right 7">
            <a:hlinkClick r:id="rId6" action="ppaction://hlinksldjump"/>
            <a:extLst>
              <a:ext uri="{FF2B5EF4-FFF2-40B4-BE49-F238E27FC236}">
                <a16:creationId xmlns:a16="http://schemas.microsoft.com/office/drawing/2014/main" id="{01FC8F00-8BCA-41B0-8FD4-CEC0701699DE}"/>
              </a:ext>
            </a:extLst>
          </p:cNvPr>
          <p:cNvSpPr/>
          <p:nvPr/>
        </p:nvSpPr>
        <p:spPr>
          <a:xfrm>
            <a:off x="7789008" y="5700469"/>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grpSp>
        <p:nvGrpSpPr>
          <p:cNvPr id="9" name="Group b">
            <a:extLst>
              <a:ext uri="{FF2B5EF4-FFF2-40B4-BE49-F238E27FC236}">
                <a16:creationId xmlns:a16="http://schemas.microsoft.com/office/drawing/2014/main" id="{A9D18D9C-AB0B-4EC3-94CC-811164E30E5C}"/>
              </a:ext>
            </a:extLst>
          </p:cNvPr>
          <p:cNvGrpSpPr/>
          <p:nvPr/>
        </p:nvGrpSpPr>
        <p:grpSpPr>
          <a:xfrm>
            <a:off x="3866291" y="3302089"/>
            <a:ext cx="1419444" cy="2819925"/>
            <a:chOff x="3835848" y="3302089"/>
            <a:chExt cx="1419444" cy="2819925"/>
          </a:xfrm>
        </p:grpSpPr>
        <p:pic>
          <p:nvPicPr>
            <p:cNvPr id="10" name="Footprint b">
              <a:extLst>
                <a:ext uri="{FF2B5EF4-FFF2-40B4-BE49-F238E27FC236}">
                  <a16:creationId xmlns:a16="http://schemas.microsoft.com/office/drawing/2014/main" id="{F1EB2544-0E8E-4254-A7C4-703F8FDEC2F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205020" y="2932917"/>
              <a:ext cx="681099" cy="1419444"/>
            </a:xfrm>
            <a:prstGeom prst="rect">
              <a:avLst/>
            </a:prstGeom>
          </p:spPr>
        </p:pic>
        <p:pic>
          <p:nvPicPr>
            <p:cNvPr id="12" name="Picture 11">
              <a:extLst>
                <a:ext uri="{FF2B5EF4-FFF2-40B4-BE49-F238E27FC236}">
                  <a16:creationId xmlns:a16="http://schemas.microsoft.com/office/drawing/2014/main" id="{CAE0784F-1E82-4469-8296-A46E9FF917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62641" y="4285339"/>
              <a:ext cx="1157618" cy="1836675"/>
            </a:xfrm>
            <a:prstGeom prst="rect">
              <a:avLst/>
            </a:prstGeom>
          </p:spPr>
        </p:pic>
      </p:grpSp>
      <p:grpSp>
        <p:nvGrpSpPr>
          <p:cNvPr id="14" name="Group a">
            <a:extLst>
              <a:ext uri="{FF2B5EF4-FFF2-40B4-BE49-F238E27FC236}">
                <a16:creationId xmlns:a16="http://schemas.microsoft.com/office/drawing/2014/main" id="{817BE769-BB27-4405-8C35-44164FC8562B}"/>
              </a:ext>
            </a:extLst>
          </p:cNvPr>
          <p:cNvGrpSpPr/>
          <p:nvPr/>
        </p:nvGrpSpPr>
        <p:grpSpPr>
          <a:xfrm>
            <a:off x="888077" y="3215580"/>
            <a:ext cx="1780045" cy="2873384"/>
            <a:chOff x="888077" y="3215580"/>
            <a:chExt cx="1780045" cy="2873384"/>
          </a:xfrm>
        </p:grpSpPr>
        <p:pic>
          <p:nvPicPr>
            <p:cNvPr id="15" name="Footprint a">
              <a:extLst>
                <a:ext uri="{FF2B5EF4-FFF2-40B4-BE49-F238E27FC236}">
                  <a16:creationId xmlns:a16="http://schemas.microsoft.com/office/drawing/2014/main" id="{00728462-E5C1-49A2-A648-B9756F0B932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1351036" y="2752621"/>
              <a:ext cx="854128" cy="1780045"/>
            </a:xfrm>
            <a:prstGeom prst="rect">
              <a:avLst/>
            </a:prstGeom>
          </p:spPr>
        </p:pic>
        <p:pic>
          <p:nvPicPr>
            <p:cNvPr id="16" name="Picture 15">
              <a:extLst>
                <a:ext uri="{FF2B5EF4-FFF2-40B4-BE49-F238E27FC236}">
                  <a16:creationId xmlns:a16="http://schemas.microsoft.com/office/drawing/2014/main" id="{BACE9B4B-DF78-43C5-B814-90882A3E75B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31640" y="4320849"/>
              <a:ext cx="1291649" cy="1768115"/>
            </a:xfrm>
            <a:prstGeom prst="rect">
              <a:avLst/>
            </a:prstGeom>
          </p:spPr>
        </p:pic>
      </p:grpSp>
    </p:spTree>
    <p:extLst>
      <p:ext uri="{BB962C8B-B14F-4D97-AF65-F5344CB8AC3E}">
        <p14:creationId xmlns:p14="http://schemas.microsoft.com/office/powerpoint/2010/main" val="212120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0"/>
                                  </p:stCondLst>
                                  <p:childTnLst>
                                    <p:anim calcmode="lin" valueType="num">
                                      <p:cBhvr>
                                        <p:cTn id="6" dur="1000"/>
                                        <p:tgtEl>
                                          <p:spTgt spid="14"/>
                                        </p:tgtEl>
                                        <p:attrNameLst>
                                          <p:attrName>ppt_w</p:attrName>
                                        </p:attrNameLst>
                                      </p:cBhvr>
                                      <p:tavLst>
                                        <p:tav tm="0">
                                          <p:val>
                                            <p:strVal val="ppt_w"/>
                                          </p:val>
                                        </p:tav>
                                        <p:tav tm="100000">
                                          <p:val>
                                            <p:fltVal val="0"/>
                                          </p:val>
                                        </p:tav>
                                      </p:tavLst>
                                    </p:anim>
                                    <p:anim calcmode="lin" valueType="num">
                                      <p:cBhvr>
                                        <p:cTn id="7" dur="1000"/>
                                        <p:tgtEl>
                                          <p:spTgt spid="14"/>
                                        </p:tgtEl>
                                        <p:attrNameLst>
                                          <p:attrName>ppt_h</p:attrName>
                                        </p:attrNameLst>
                                      </p:cBhvr>
                                      <p:tavLst>
                                        <p:tav tm="0">
                                          <p:val>
                                            <p:strVal val="ppt_h"/>
                                          </p:val>
                                        </p:tav>
                                        <p:tav tm="100000">
                                          <p:val>
                                            <p:fltVal val="0"/>
                                          </p:val>
                                        </p:tav>
                                      </p:tavLst>
                                    </p:anim>
                                    <p:animEffect transition="out" filter="fade">
                                      <p:cBhvr>
                                        <p:cTn id="8" dur="1000"/>
                                        <p:tgtEl>
                                          <p:spTgt spid="14"/>
                                        </p:tgtEl>
                                      </p:cBhvr>
                                    </p:animEffect>
                                    <p:set>
                                      <p:cBhvr>
                                        <p:cTn id="9" dur="1" fill="hold">
                                          <p:stCondLst>
                                            <p:cond delay="999"/>
                                          </p:stCondLst>
                                        </p:cTn>
                                        <p:tgtEl>
                                          <p:spTgt spid="14"/>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1000"/>
                                        <p:tgtEl>
                                          <p:spTgt spid="9"/>
                                        </p:tgtEl>
                                        <p:attrNameLst>
                                          <p:attrName>ppt_w</p:attrName>
                                        </p:attrNameLst>
                                      </p:cBhvr>
                                      <p:tavLst>
                                        <p:tav tm="0">
                                          <p:val>
                                            <p:strVal val="ppt_w"/>
                                          </p:val>
                                        </p:tav>
                                        <p:tav tm="100000">
                                          <p:val>
                                            <p:fltVal val="0"/>
                                          </p:val>
                                        </p:tav>
                                      </p:tavLst>
                                    </p:anim>
                                    <p:anim calcmode="lin" valueType="num">
                                      <p:cBhvr>
                                        <p:cTn id="12" dur="1000"/>
                                        <p:tgtEl>
                                          <p:spTgt spid="9"/>
                                        </p:tgtEl>
                                        <p:attrNameLst>
                                          <p:attrName>ppt_h</p:attrName>
                                        </p:attrNameLst>
                                      </p:cBhvr>
                                      <p:tavLst>
                                        <p:tav tm="0">
                                          <p:val>
                                            <p:strVal val="ppt_h"/>
                                          </p:val>
                                        </p:tav>
                                        <p:tav tm="100000">
                                          <p:val>
                                            <p:fltVal val="0"/>
                                          </p:val>
                                        </p:tav>
                                      </p:tavLst>
                                    </p:anim>
                                    <p:animEffect transition="out" filter="fade">
                                      <p:cBhvr>
                                        <p:cTn id="13" dur="1000"/>
                                        <p:tgtEl>
                                          <p:spTgt spid="9"/>
                                        </p:tgtEl>
                                      </p:cBhvr>
                                    </p:animEffect>
                                    <p:set>
                                      <p:cBhvr>
                                        <p:cTn id="14" dur="1" fill="hold">
                                          <p:stCondLst>
                                            <p:cond delay="999"/>
                                          </p:stCondLst>
                                        </p:cTn>
                                        <p:tgtEl>
                                          <p:spTgt spid="9"/>
                                        </p:tgtEl>
                                        <p:attrNameLst>
                                          <p:attrName>style.visibility</p:attrName>
                                        </p:attrNameLst>
                                      </p:cBhvr>
                                      <p:to>
                                        <p:strVal val="hidden"/>
                                      </p:to>
                                    </p:set>
                                  </p:childTnLst>
                                </p:cTn>
                              </p:par>
                            </p:childTnLst>
                          </p:cTn>
                        </p:par>
                        <p:par>
                          <p:cTn id="15" fill="hold">
                            <p:stCondLst>
                              <p:cond delay="1000"/>
                            </p:stCondLst>
                            <p:childTnLst>
                              <p:par>
                                <p:cTn id="16" presetID="35" presetClass="path" presetSubtype="0" accel="50000" decel="50000" fill="hold" nodeType="afterEffect">
                                  <p:stCondLst>
                                    <p:cond delay="0"/>
                                  </p:stCondLst>
                                  <p:childTnLst>
                                    <p:animMotion origin="layout" path="M -3.88889E-6 -4.44444E-6 L -0.29826 -4.44444E-6 " pathEditMode="relative" rAng="0" ptsTypes="AA">
                                      <p:cBhvr>
                                        <p:cTn id="17" dur="2000" fill="hold"/>
                                        <p:tgtEl>
                                          <p:spTgt spid="11"/>
                                        </p:tgtEl>
                                        <p:attrNameLst>
                                          <p:attrName>ppt_x</p:attrName>
                                          <p:attrName>ppt_y</p:attrName>
                                        </p:attrNameLst>
                                      </p:cBhvr>
                                      <p:rCtr x="-14913" y="0"/>
                                    </p:animMotion>
                                  </p:childTnLst>
                                </p:cTn>
                              </p:par>
                              <p:par>
                                <p:cTn id="18" presetID="35" presetClass="path" presetSubtype="0" accel="50000" decel="50000" fill="hold" nodeType="withEffect">
                                  <p:stCondLst>
                                    <p:cond delay="0"/>
                                  </p:stCondLst>
                                  <p:childTnLst>
                                    <p:animMotion origin="layout" path="M -2.77778E-7 -4.07407E-6 L -0.29809 -4.07407E-6 " pathEditMode="relative" rAng="0" ptsTypes="AA">
                                      <p:cBhvr>
                                        <p:cTn id="19" dur="2000" fill="hold"/>
                                        <p:tgtEl>
                                          <p:spTgt spid="13"/>
                                        </p:tgtEl>
                                        <p:attrNameLst>
                                          <p:attrName>ppt_x</p:attrName>
                                          <p:attrName>ppt_y</p:attrName>
                                        </p:attrNameLst>
                                      </p:cBhvr>
                                      <p:rCtr x="-14913" y="0"/>
                                    </p:animMotion>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13"/>
                    </p:tgtEl>
                  </p:cond>
                </p:stCondLst>
                <p:endSync evt="end" delay="0">
                  <p:rtn val="all"/>
                </p:endSync>
                <p:childTnLst>
                  <p:par>
                    <p:cTn id="25" fill="hold">
                      <p:stCondLst>
                        <p:cond delay="0"/>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50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nodeType="withEffect">
                                  <p:stCondLst>
                                    <p:cond delay="100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1911117" y="452658"/>
            <a:ext cx="6485751" cy="854246"/>
          </a:xfrm>
          <a:prstGeom prst="wedgeRoundRectCallout">
            <a:avLst>
              <a:gd name="adj1" fmla="val -54570"/>
              <a:gd name="adj2" fmla="val -469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I found a footprint that is 6 cubes long.</a:t>
            </a:r>
          </a:p>
          <a:p>
            <a:pPr algn="ctr"/>
            <a:r>
              <a:rPr lang="en-GB" dirty="0">
                <a:latin typeface="Twinkl" pitchFamily="2" charset="0"/>
              </a:rPr>
              <a:t>Who does it belong to? How can you work it out?</a:t>
            </a:r>
            <a:endParaRPr lang="en-GB" dirty="0"/>
          </a:p>
        </p:txBody>
      </p:sp>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grpSp>
        <p:nvGrpSpPr>
          <p:cNvPr id="2" name="Group b">
            <a:extLst>
              <a:ext uri="{FF2B5EF4-FFF2-40B4-BE49-F238E27FC236}">
                <a16:creationId xmlns:a16="http://schemas.microsoft.com/office/drawing/2014/main" id="{141753C0-F22E-4770-BA70-173E658D1D86}"/>
              </a:ext>
            </a:extLst>
          </p:cNvPr>
          <p:cNvGrpSpPr/>
          <p:nvPr/>
        </p:nvGrpSpPr>
        <p:grpSpPr>
          <a:xfrm>
            <a:off x="3673327" y="2174343"/>
            <a:ext cx="1497489" cy="3918482"/>
            <a:chOff x="3673327" y="2174343"/>
            <a:chExt cx="1497489" cy="3918482"/>
          </a:xfrm>
        </p:grpSpPr>
        <p:pic>
          <p:nvPicPr>
            <p:cNvPr id="23" name="Picture 22">
              <a:extLst>
                <a:ext uri="{FF2B5EF4-FFF2-40B4-BE49-F238E27FC236}">
                  <a16:creationId xmlns:a16="http://schemas.microsoft.com/office/drawing/2014/main" id="{CBA2B277-8EE6-4C60-B090-378DB223DC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2266" y="4212065"/>
              <a:ext cx="1373939" cy="1880760"/>
            </a:xfrm>
            <a:prstGeom prst="rect">
              <a:avLst/>
            </a:prstGeom>
          </p:spPr>
        </p:pic>
        <p:pic>
          <p:nvPicPr>
            <p:cNvPr id="24" name="Footprint">
              <a:extLst>
                <a:ext uri="{FF2B5EF4-FFF2-40B4-BE49-F238E27FC236}">
                  <a16:creationId xmlns:a16="http://schemas.microsoft.com/office/drawing/2014/main" id="{38389485-0E42-4E8B-8559-2BFE72B9E17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5400000">
              <a:off x="4053100" y="2779786"/>
              <a:ext cx="689681" cy="1437327"/>
            </a:xfrm>
            <a:prstGeom prst="rect">
              <a:avLst/>
            </a:prstGeom>
          </p:spPr>
        </p:pic>
        <p:grpSp>
          <p:nvGrpSpPr>
            <p:cNvPr id="43" name="Group 42">
              <a:extLst>
                <a:ext uri="{FF2B5EF4-FFF2-40B4-BE49-F238E27FC236}">
                  <a16:creationId xmlns:a16="http://schemas.microsoft.com/office/drawing/2014/main" id="{2C8F961F-541C-471A-AF76-53D71709F4A1}"/>
                </a:ext>
              </a:extLst>
            </p:cNvPr>
            <p:cNvGrpSpPr/>
            <p:nvPr/>
          </p:nvGrpSpPr>
          <p:grpSpPr>
            <a:xfrm>
              <a:off x="3673327" y="2174343"/>
              <a:ext cx="1497489" cy="363880"/>
              <a:chOff x="3502951" y="2273192"/>
              <a:chExt cx="1497489" cy="363880"/>
            </a:xfrm>
          </p:grpSpPr>
          <p:pic>
            <p:nvPicPr>
              <p:cNvPr id="44" name="Picture 43">
                <a:extLst>
                  <a:ext uri="{FF2B5EF4-FFF2-40B4-BE49-F238E27FC236}">
                    <a16:creationId xmlns:a16="http://schemas.microsoft.com/office/drawing/2014/main" id="{717D1A34-5F5D-45A5-BE95-67E4C8FD9EE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rot="5400000">
                <a:off x="3530758" y="2245385"/>
                <a:ext cx="363880" cy="419493"/>
              </a:xfrm>
              <a:prstGeom prst="rect">
                <a:avLst/>
              </a:prstGeom>
            </p:spPr>
          </p:pic>
          <p:pic>
            <p:nvPicPr>
              <p:cNvPr id="45" name="Picture 44">
                <a:extLst>
                  <a:ext uri="{FF2B5EF4-FFF2-40B4-BE49-F238E27FC236}">
                    <a16:creationId xmlns:a16="http://schemas.microsoft.com/office/drawing/2014/main" id="{51EAD3A5-F419-4EBD-9AE5-8F715E6D0C4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rot="5400000">
                <a:off x="3890090" y="2245385"/>
                <a:ext cx="363880" cy="419493"/>
              </a:xfrm>
              <a:prstGeom prst="rect">
                <a:avLst/>
              </a:prstGeom>
            </p:spPr>
          </p:pic>
          <p:pic>
            <p:nvPicPr>
              <p:cNvPr id="46" name="Picture 45">
                <a:extLst>
                  <a:ext uri="{FF2B5EF4-FFF2-40B4-BE49-F238E27FC236}">
                    <a16:creationId xmlns:a16="http://schemas.microsoft.com/office/drawing/2014/main" id="{8F1B349A-0AA1-4D53-9B1D-3340D7606E7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rot="5400000">
                <a:off x="4249423" y="2245385"/>
                <a:ext cx="363880" cy="419493"/>
              </a:xfrm>
              <a:prstGeom prst="rect">
                <a:avLst/>
              </a:prstGeom>
            </p:spPr>
          </p:pic>
          <p:pic>
            <p:nvPicPr>
              <p:cNvPr id="47" name="Picture 46">
                <a:extLst>
                  <a:ext uri="{FF2B5EF4-FFF2-40B4-BE49-F238E27FC236}">
                    <a16:creationId xmlns:a16="http://schemas.microsoft.com/office/drawing/2014/main" id="{DA91DE06-DFA6-4AC0-9FAC-9E81865EF24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rot="5400000">
                <a:off x="4608754" y="2245385"/>
                <a:ext cx="363880" cy="419493"/>
              </a:xfrm>
              <a:prstGeom prst="rect">
                <a:avLst/>
              </a:prstGeom>
            </p:spPr>
          </p:pic>
        </p:grpSp>
      </p:grpSp>
      <p:grpSp>
        <p:nvGrpSpPr>
          <p:cNvPr id="10" name="Group a">
            <a:extLst>
              <a:ext uri="{FF2B5EF4-FFF2-40B4-BE49-F238E27FC236}">
                <a16:creationId xmlns:a16="http://schemas.microsoft.com/office/drawing/2014/main" id="{9C909C42-B44A-41A4-86B2-13C3A93B7133}"/>
              </a:ext>
            </a:extLst>
          </p:cNvPr>
          <p:cNvGrpSpPr/>
          <p:nvPr/>
        </p:nvGrpSpPr>
        <p:grpSpPr>
          <a:xfrm>
            <a:off x="539750" y="2174341"/>
            <a:ext cx="2216155" cy="3918484"/>
            <a:chOff x="539750" y="2174341"/>
            <a:chExt cx="2216155" cy="3918484"/>
          </a:xfrm>
        </p:grpSpPr>
        <p:pic>
          <p:nvPicPr>
            <p:cNvPr id="19" name="Footprint">
              <a:extLst>
                <a:ext uri="{FF2B5EF4-FFF2-40B4-BE49-F238E27FC236}">
                  <a16:creationId xmlns:a16="http://schemas.microsoft.com/office/drawing/2014/main" id="{D2792379-4BFB-4020-964B-3523851E81A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rot="5400000">
              <a:off x="1111015" y="2419531"/>
              <a:ext cx="1035409" cy="2157840"/>
            </a:xfrm>
            <a:prstGeom prst="rect">
              <a:avLst/>
            </a:prstGeom>
          </p:spPr>
        </p:pic>
        <p:grpSp>
          <p:nvGrpSpPr>
            <p:cNvPr id="31" name="Group 30">
              <a:extLst>
                <a:ext uri="{FF2B5EF4-FFF2-40B4-BE49-F238E27FC236}">
                  <a16:creationId xmlns:a16="http://schemas.microsoft.com/office/drawing/2014/main" id="{503B62ED-C9E4-43B2-BB23-A9402914DC67}"/>
                </a:ext>
              </a:extLst>
            </p:cNvPr>
            <p:cNvGrpSpPr/>
            <p:nvPr/>
          </p:nvGrpSpPr>
          <p:grpSpPr>
            <a:xfrm>
              <a:off x="539750" y="2174341"/>
              <a:ext cx="2216155" cy="363882"/>
              <a:chOff x="3502953" y="4217485"/>
              <a:chExt cx="2216155" cy="363882"/>
            </a:xfrm>
          </p:grpSpPr>
          <p:pic>
            <p:nvPicPr>
              <p:cNvPr id="32" name="Picture 31">
                <a:extLst>
                  <a:ext uri="{FF2B5EF4-FFF2-40B4-BE49-F238E27FC236}">
                    <a16:creationId xmlns:a16="http://schemas.microsoft.com/office/drawing/2014/main" id="{7F274FDC-E25E-40D2-9971-5B49E764F3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530759" y="4189679"/>
                <a:ext cx="363882" cy="419494"/>
              </a:xfrm>
              <a:prstGeom prst="rect">
                <a:avLst/>
              </a:prstGeom>
            </p:spPr>
          </p:pic>
          <p:pic>
            <p:nvPicPr>
              <p:cNvPr id="34" name="Picture 33">
                <a:extLst>
                  <a:ext uri="{FF2B5EF4-FFF2-40B4-BE49-F238E27FC236}">
                    <a16:creationId xmlns:a16="http://schemas.microsoft.com/office/drawing/2014/main" id="{6B9069EA-8A15-46FD-AFFD-58133251272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890091" y="4189679"/>
                <a:ext cx="363882" cy="419494"/>
              </a:xfrm>
              <a:prstGeom prst="rect">
                <a:avLst/>
              </a:prstGeom>
            </p:spPr>
          </p:pic>
          <p:pic>
            <p:nvPicPr>
              <p:cNvPr id="35" name="Picture 34">
                <a:extLst>
                  <a:ext uri="{FF2B5EF4-FFF2-40B4-BE49-F238E27FC236}">
                    <a16:creationId xmlns:a16="http://schemas.microsoft.com/office/drawing/2014/main" id="{6D279D25-393B-4EE2-894F-653F8A18EE2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249424" y="4189679"/>
                <a:ext cx="363882" cy="419494"/>
              </a:xfrm>
              <a:prstGeom prst="rect">
                <a:avLst/>
              </a:prstGeom>
            </p:spPr>
          </p:pic>
          <p:pic>
            <p:nvPicPr>
              <p:cNvPr id="36" name="Picture 35">
                <a:extLst>
                  <a:ext uri="{FF2B5EF4-FFF2-40B4-BE49-F238E27FC236}">
                    <a16:creationId xmlns:a16="http://schemas.microsoft.com/office/drawing/2014/main" id="{D76984E2-5B72-457F-A857-7826696789F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608756" y="4189679"/>
                <a:ext cx="363882" cy="419494"/>
              </a:xfrm>
              <a:prstGeom prst="rect">
                <a:avLst/>
              </a:prstGeom>
            </p:spPr>
          </p:pic>
          <p:pic>
            <p:nvPicPr>
              <p:cNvPr id="37" name="Picture 36">
                <a:extLst>
                  <a:ext uri="{FF2B5EF4-FFF2-40B4-BE49-F238E27FC236}">
                    <a16:creationId xmlns:a16="http://schemas.microsoft.com/office/drawing/2014/main" id="{A4645370-23E4-4AD7-8251-2D01028B1B7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968089" y="4189679"/>
                <a:ext cx="363882" cy="419494"/>
              </a:xfrm>
              <a:prstGeom prst="rect">
                <a:avLst/>
              </a:prstGeom>
            </p:spPr>
          </p:pic>
          <p:pic>
            <p:nvPicPr>
              <p:cNvPr id="42" name="Picture 41">
                <a:extLst>
                  <a:ext uri="{FF2B5EF4-FFF2-40B4-BE49-F238E27FC236}">
                    <a16:creationId xmlns:a16="http://schemas.microsoft.com/office/drawing/2014/main" id="{397DFA44-9CFD-47C0-9005-6D5D2430C1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327420" y="4189679"/>
                <a:ext cx="363882" cy="419494"/>
              </a:xfrm>
              <a:prstGeom prst="rect">
                <a:avLst/>
              </a:prstGeom>
            </p:spPr>
          </p:pic>
        </p:grpSp>
        <p:pic>
          <p:nvPicPr>
            <p:cNvPr id="56" name="Picture 55">
              <a:extLst>
                <a:ext uri="{FF2B5EF4-FFF2-40B4-BE49-F238E27FC236}">
                  <a16:creationId xmlns:a16="http://schemas.microsoft.com/office/drawing/2014/main" id="{ACC463E4-C6E3-4342-A39A-096813E514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49910" y="4256150"/>
              <a:ext cx="1157618" cy="1836675"/>
            </a:xfrm>
            <a:prstGeom prst="rect">
              <a:avLst/>
            </a:prstGeom>
          </p:spPr>
        </p:pic>
      </p:grpSp>
      <p:grpSp>
        <p:nvGrpSpPr>
          <p:cNvPr id="7" name="Group c">
            <a:extLst>
              <a:ext uri="{FF2B5EF4-FFF2-40B4-BE49-F238E27FC236}">
                <a16:creationId xmlns:a16="http://schemas.microsoft.com/office/drawing/2014/main" id="{CC0689C4-1458-4296-AA31-10E46FA80BB2}"/>
              </a:ext>
            </a:extLst>
          </p:cNvPr>
          <p:cNvGrpSpPr/>
          <p:nvPr/>
        </p:nvGrpSpPr>
        <p:grpSpPr>
          <a:xfrm>
            <a:off x="6027953" y="2174341"/>
            <a:ext cx="2577339" cy="3918484"/>
            <a:chOff x="6027953" y="2174341"/>
            <a:chExt cx="2577339" cy="3918484"/>
          </a:xfrm>
        </p:grpSpPr>
        <p:pic>
          <p:nvPicPr>
            <p:cNvPr id="25" name="Footprint">
              <a:extLst>
                <a:ext uri="{FF2B5EF4-FFF2-40B4-BE49-F238E27FC236}">
                  <a16:creationId xmlns:a16="http://schemas.microsoft.com/office/drawing/2014/main" id="{678C9C2E-46CC-4ECA-A6E8-5ADD5A98FCEA}"/>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rot="5400000">
              <a:off x="6682323" y="2240449"/>
              <a:ext cx="1207269" cy="2516004"/>
            </a:xfrm>
            <a:prstGeom prst="rect">
              <a:avLst/>
            </a:prstGeom>
          </p:spPr>
        </p:pic>
        <p:grpSp>
          <p:nvGrpSpPr>
            <p:cNvPr id="48" name="Group 47">
              <a:extLst>
                <a:ext uri="{FF2B5EF4-FFF2-40B4-BE49-F238E27FC236}">
                  <a16:creationId xmlns:a16="http://schemas.microsoft.com/office/drawing/2014/main" id="{7E52E8C8-73C3-4D25-86AA-5DBD7501DAB1}"/>
                </a:ext>
              </a:extLst>
            </p:cNvPr>
            <p:cNvGrpSpPr/>
            <p:nvPr/>
          </p:nvGrpSpPr>
          <p:grpSpPr>
            <a:xfrm>
              <a:off x="6027953" y="2174341"/>
              <a:ext cx="2577339" cy="363882"/>
              <a:chOff x="3502952" y="4768001"/>
              <a:chExt cx="2577339" cy="363882"/>
            </a:xfrm>
          </p:grpSpPr>
          <p:pic>
            <p:nvPicPr>
              <p:cNvPr id="49" name="Picture 48">
                <a:extLst>
                  <a:ext uri="{FF2B5EF4-FFF2-40B4-BE49-F238E27FC236}">
                    <a16:creationId xmlns:a16="http://schemas.microsoft.com/office/drawing/2014/main" id="{ACFCE89E-1F13-41BA-A137-C4FAB36F4A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530758" y="4740195"/>
                <a:ext cx="363882" cy="419494"/>
              </a:xfrm>
              <a:prstGeom prst="rect">
                <a:avLst/>
              </a:prstGeom>
            </p:spPr>
          </p:pic>
          <p:pic>
            <p:nvPicPr>
              <p:cNvPr id="50" name="Picture 49">
                <a:extLst>
                  <a:ext uri="{FF2B5EF4-FFF2-40B4-BE49-F238E27FC236}">
                    <a16:creationId xmlns:a16="http://schemas.microsoft.com/office/drawing/2014/main" id="{C1DB1D1A-2EFF-4797-82EF-35BBA75649A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890090" y="4740195"/>
                <a:ext cx="363882" cy="419494"/>
              </a:xfrm>
              <a:prstGeom prst="rect">
                <a:avLst/>
              </a:prstGeom>
            </p:spPr>
          </p:pic>
          <p:pic>
            <p:nvPicPr>
              <p:cNvPr id="51" name="Picture 50">
                <a:extLst>
                  <a:ext uri="{FF2B5EF4-FFF2-40B4-BE49-F238E27FC236}">
                    <a16:creationId xmlns:a16="http://schemas.microsoft.com/office/drawing/2014/main" id="{98F38F52-4D3E-4F87-8F70-AE1A6D8DB7A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249423" y="4740195"/>
                <a:ext cx="363882" cy="419494"/>
              </a:xfrm>
              <a:prstGeom prst="rect">
                <a:avLst/>
              </a:prstGeom>
            </p:spPr>
          </p:pic>
          <p:pic>
            <p:nvPicPr>
              <p:cNvPr id="52" name="Picture 51">
                <a:extLst>
                  <a:ext uri="{FF2B5EF4-FFF2-40B4-BE49-F238E27FC236}">
                    <a16:creationId xmlns:a16="http://schemas.microsoft.com/office/drawing/2014/main" id="{C2447E39-5DC3-44CD-81D2-BAFF942351B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608755" y="4740195"/>
                <a:ext cx="363882" cy="419494"/>
              </a:xfrm>
              <a:prstGeom prst="rect">
                <a:avLst/>
              </a:prstGeom>
            </p:spPr>
          </p:pic>
          <p:pic>
            <p:nvPicPr>
              <p:cNvPr id="53" name="Picture 52">
                <a:extLst>
                  <a:ext uri="{FF2B5EF4-FFF2-40B4-BE49-F238E27FC236}">
                    <a16:creationId xmlns:a16="http://schemas.microsoft.com/office/drawing/2014/main" id="{C2D0B3E4-0A0B-4CC2-B1C6-B89D8DCC947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968088" y="4740195"/>
                <a:ext cx="363882" cy="419494"/>
              </a:xfrm>
              <a:prstGeom prst="rect">
                <a:avLst/>
              </a:prstGeom>
            </p:spPr>
          </p:pic>
          <p:pic>
            <p:nvPicPr>
              <p:cNvPr id="54" name="Picture 53">
                <a:extLst>
                  <a:ext uri="{FF2B5EF4-FFF2-40B4-BE49-F238E27FC236}">
                    <a16:creationId xmlns:a16="http://schemas.microsoft.com/office/drawing/2014/main" id="{605A6BE8-9424-46EB-B379-A6796554E41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327419" y="4740195"/>
                <a:ext cx="363882" cy="419494"/>
              </a:xfrm>
              <a:prstGeom prst="rect">
                <a:avLst/>
              </a:prstGeom>
            </p:spPr>
          </p:pic>
          <p:pic>
            <p:nvPicPr>
              <p:cNvPr id="55" name="Picture 54">
                <a:extLst>
                  <a:ext uri="{FF2B5EF4-FFF2-40B4-BE49-F238E27FC236}">
                    <a16:creationId xmlns:a16="http://schemas.microsoft.com/office/drawing/2014/main" id="{F27A5077-7E01-4A87-9B3D-C3EB5CB61A7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688603" y="4740195"/>
                <a:ext cx="363882" cy="419494"/>
              </a:xfrm>
              <a:prstGeom prst="rect">
                <a:avLst/>
              </a:prstGeom>
            </p:spPr>
          </p:pic>
        </p:grpSp>
        <p:pic>
          <p:nvPicPr>
            <p:cNvPr id="57" name="Picture 56">
              <a:extLst>
                <a:ext uri="{FF2B5EF4-FFF2-40B4-BE49-F238E27FC236}">
                  <a16:creationId xmlns:a16="http://schemas.microsoft.com/office/drawing/2014/main" id="{6A7DE84D-1F7D-42D2-BA3D-686D33E50D9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703262" y="4408993"/>
              <a:ext cx="1165389" cy="1683832"/>
            </a:xfrm>
            <a:prstGeom prst="rect">
              <a:avLst/>
            </a:prstGeom>
          </p:spPr>
        </p:pic>
      </p:grpSp>
      <p:sp>
        <p:nvSpPr>
          <p:cNvPr id="38" name="Speech Bubble: Rectangle with Corners Rounded 37">
            <a:extLst>
              <a:ext uri="{FF2B5EF4-FFF2-40B4-BE49-F238E27FC236}">
                <a16:creationId xmlns:a16="http://schemas.microsoft.com/office/drawing/2014/main" id="{179C8AB4-30D3-42D1-866F-FEC2186F92B6}"/>
              </a:ext>
            </a:extLst>
          </p:cNvPr>
          <p:cNvSpPr/>
          <p:nvPr/>
        </p:nvSpPr>
        <p:spPr>
          <a:xfrm>
            <a:off x="3413364" y="2969121"/>
            <a:ext cx="2077578" cy="1058558"/>
          </a:xfrm>
          <a:prstGeom prst="wedgeRoundRectCallout">
            <a:avLst>
              <a:gd name="adj1" fmla="val 21294"/>
              <a:gd name="adj2" fmla="val -44446"/>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4 cubes long. Try again.</a:t>
            </a:r>
            <a:endParaRPr lang="en-GB" sz="1600" dirty="0">
              <a:solidFill>
                <a:schemeClr val="bg1"/>
              </a:solidFill>
            </a:endParaRPr>
          </a:p>
        </p:txBody>
      </p:sp>
      <p:sp>
        <p:nvSpPr>
          <p:cNvPr id="58" name="Speech Bubble: Rectangle with Corners Rounded 57">
            <a:extLst>
              <a:ext uri="{FF2B5EF4-FFF2-40B4-BE49-F238E27FC236}">
                <a16:creationId xmlns:a16="http://schemas.microsoft.com/office/drawing/2014/main" id="{A8A494C5-C34A-4873-B00D-07C1FF08949D}"/>
              </a:ext>
            </a:extLst>
          </p:cNvPr>
          <p:cNvSpPr/>
          <p:nvPr/>
        </p:nvSpPr>
        <p:spPr>
          <a:xfrm>
            <a:off x="6027953" y="2878086"/>
            <a:ext cx="2516004" cy="1224000"/>
          </a:xfrm>
          <a:prstGeom prst="wedgeRoundRectCallout">
            <a:avLst>
              <a:gd name="adj1" fmla="val -18849"/>
              <a:gd name="adj2" fmla="val -46345"/>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7 cubes long. Try again.</a:t>
            </a:r>
            <a:endParaRPr lang="en-GB" sz="1600" dirty="0">
              <a:solidFill>
                <a:schemeClr val="bg1"/>
              </a:solidFill>
            </a:endParaRPr>
          </a:p>
        </p:txBody>
      </p:sp>
      <p:sp>
        <p:nvSpPr>
          <p:cNvPr id="64" name="Speech Bubble: Rectangle with Corners Rounded 63">
            <a:extLst>
              <a:ext uri="{FF2B5EF4-FFF2-40B4-BE49-F238E27FC236}">
                <a16:creationId xmlns:a16="http://schemas.microsoft.com/office/drawing/2014/main" id="{F55DCE00-E2D5-4513-A457-8FC5BF17E2E4}"/>
              </a:ext>
            </a:extLst>
          </p:cNvPr>
          <p:cNvSpPr/>
          <p:nvPr/>
        </p:nvSpPr>
        <p:spPr>
          <a:xfrm>
            <a:off x="2166766" y="877572"/>
            <a:ext cx="4810468" cy="854246"/>
          </a:xfrm>
          <a:prstGeom prst="wedgeRoundRectCallout">
            <a:avLst>
              <a:gd name="adj1" fmla="val -30329"/>
              <a:gd name="adj2" fmla="val 4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chemeClr val="bg1"/>
                </a:solidFill>
                <a:latin typeface="Twinkl" pitchFamily="2" charset="0"/>
              </a:rPr>
              <a:t>That’s right!</a:t>
            </a:r>
          </a:p>
          <a:p>
            <a:pPr algn="ctr"/>
            <a:r>
              <a:rPr lang="en-GB" dirty="0">
                <a:solidFill>
                  <a:schemeClr val="bg1"/>
                </a:solidFill>
                <a:latin typeface="Twinkl" pitchFamily="2" charset="0"/>
              </a:rPr>
              <a:t>My footprint is 6 cubes long.</a:t>
            </a:r>
            <a:endParaRPr lang="en-GB" dirty="0">
              <a:solidFill>
                <a:schemeClr val="bg1"/>
              </a:solidFill>
            </a:endParaRPr>
          </a:p>
        </p:txBody>
      </p:sp>
      <p:sp>
        <p:nvSpPr>
          <p:cNvPr id="39" name="Arrow: Right 38">
            <a:hlinkClick r:id="rId11" action="ppaction://hlinksldjump"/>
            <a:extLst>
              <a:ext uri="{FF2B5EF4-FFF2-40B4-BE49-F238E27FC236}">
                <a16:creationId xmlns:a16="http://schemas.microsoft.com/office/drawing/2014/main" id="{001C0601-6CFB-4064-B99D-96F5B7356101}"/>
              </a:ext>
            </a:extLst>
          </p:cNvPr>
          <p:cNvSpPr/>
          <p:nvPr/>
        </p:nvSpPr>
        <p:spPr>
          <a:xfrm>
            <a:off x="7789008" y="5700469"/>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17017021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par>
                          <p:cTn id="7" fill="hold">
                            <p:stCondLst>
                              <p:cond delay="0"/>
                            </p:stCondLst>
                            <p:childTnLst>
                              <p:par>
                                <p:cTn id="8" presetID="10" presetClass="exit" presetSubtype="0" fill="hold" grpId="1" nodeType="afterEffect">
                                  <p:stCondLst>
                                    <p:cond delay="1000"/>
                                  </p:stCondLst>
                                  <p:childTnLst>
                                    <p:animEffect transition="out" filter="fade">
                                      <p:cBhvr>
                                        <p:cTn id="9" dur="1000"/>
                                        <p:tgtEl>
                                          <p:spTgt spid="38"/>
                                        </p:tgtEl>
                                      </p:cBhvr>
                                    </p:animEffect>
                                    <p:set>
                                      <p:cBhvr>
                                        <p:cTn id="10"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8"/>
                                        </p:tgtEl>
                                        <p:attrNameLst>
                                          <p:attrName>style.visibility</p:attrName>
                                        </p:attrNameLst>
                                      </p:cBhvr>
                                      <p:to>
                                        <p:strVal val="visible"/>
                                      </p:to>
                                    </p:set>
                                  </p:childTnLst>
                                </p:cTn>
                              </p:par>
                            </p:childTnLst>
                          </p:cTn>
                        </p:par>
                        <p:par>
                          <p:cTn id="16" fill="hold">
                            <p:stCondLst>
                              <p:cond delay="0"/>
                            </p:stCondLst>
                            <p:childTnLst>
                              <p:par>
                                <p:cTn id="17" presetID="10" presetClass="exit" presetSubtype="0" fill="hold" grpId="1" nodeType="afterEffect">
                                  <p:stCondLst>
                                    <p:cond delay="1000"/>
                                  </p:stCondLst>
                                  <p:childTnLst>
                                    <p:animEffect transition="out" filter="fade">
                                      <p:cBhvr>
                                        <p:cTn id="18" dur="1000"/>
                                        <p:tgtEl>
                                          <p:spTgt spid="58"/>
                                        </p:tgtEl>
                                      </p:cBhvr>
                                    </p:animEffect>
                                    <p:set>
                                      <p:cBhvr>
                                        <p:cTn id="19"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p:stCondLst>
                        <p:cond delay="0"/>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2"/>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7"/>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4"/>
                                        </p:tgtEl>
                                        <p:attrNameLst>
                                          <p:attrName>style.visibility</p:attrName>
                                        </p:attrNameLst>
                                      </p:cBhvr>
                                      <p:to>
                                        <p:strVal val="hidden"/>
                                      </p:to>
                                    </p:set>
                                  </p:childTnLst>
                                </p:cTn>
                              </p:par>
                            </p:childTnLst>
                          </p:cTn>
                        </p:par>
                        <p:par>
                          <p:cTn id="31" fill="hold">
                            <p:stCondLst>
                              <p:cond delay="0"/>
                            </p:stCondLst>
                            <p:childTnLst>
                              <p:par>
                                <p:cTn id="32" presetID="63" presetClass="path" presetSubtype="0" accel="50000" decel="50000" fill="hold" nodeType="afterEffect">
                                  <p:stCondLst>
                                    <p:cond delay="0"/>
                                  </p:stCondLst>
                                  <p:childTnLst>
                                    <p:animMotion origin="layout" path="M 1.66667E-6 2.22222E-6 L 0.31979 2.22222E-6 " pathEditMode="relative" rAng="0" ptsTypes="AA">
                                      <p:cBhvr>
                                        <p:cTn id="33" dur="1250" fill="hold"/>
                                        <p:tgtEl>
                                          <p:spTgt spid="10"/>
                                        </p:tgtEl>
                                        <p:attrNameLst>
                                          <p:attrName>ppt_x</p:attrName>
                                          <p:attrName>ppt_y</p:attrName>
                                        </p:attrNameLst>
                                      </p:cBhvr>
                                      <p:rCtr x="15990" y="0"/>
                                    </p:animMotion>
                                  </p:childTnLst>
                                </p:cTn>
                              </p:par>
                              <p:par>
                                <p:cTn id="34" presetID="10" presetClass="entr" presetSubtype="0" fill="hold" grpId="0" nodeType="with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fade">
                                      <p:cBhvr>
                                        <p:cTn id="36" dur="500"/>
                                        <p:tgtEl>
                                          <p:spTgt spid="64"/>
                                        </p:tgtEl>
                                      </p:cBhvr>
                                    </p:animEffect>
                                  </p:childTnLst>
                                </p:cTn>
                              </p:par>
                            </p:childTnLst>
                          </p:cTn>
                        </p:par>
                      </p:childTnLst>
                    </p:cTn>
                  </p:par>
                </p:childTnLst>
              </p:cTn>
              <p:nextCondLst>
                <p:cond evt="onClick" delay="0">
                  <p:tgtEl>
                    <p:spTgt spid="10"/>
                  </p:tgtEl>
                </p:cond>
              </p:nextCondLst>
            </p:seq>
          </p:childTnLst>
        </p:cTn>
      </p:par>
    </p:tnLst>
    <p:bldLst>
      <p:bldP spid="3" grpId="0" animBg="1"/>
      <p:bldP spid="38" grpId="0" animBg="1"/>
      <p:bldP spid="38" grpId="1" animBg="1"/>
      <p:bldP spid="58" grpId="0" animBg="1"/>
      <p:bldP spid="58" grpId="1"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p:cNvSpPr/>
          <p:nvPr/>
        </p:nvSpPr>
        <p:spPr>
          <a:xfrm>
            <a:off x="1911117" y="452658"/>
            <a:ext cx="6485751" cy="854246"/>
          </a:xfrm>
          <a:prstGeom prst="wedgeRoundRectCallout">
            <a:avLst>
              <a:gd name="adj1" fmla="val -54570"/>
              <a:gd name="adj2" fmla="val -469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I found a footprint that is 3 cubes long.</a:t>
            </a:r>
          </a:p>
          <a:p>
            <a:pPr algn="ctr"/>
            <a:r>
              <a:rPr lang="en-GB" dirty="0">
                <a:latin typeface="Twinkl" pitchFamily="2" charset="0"/>
              </a:rPr>
              <a:t>Who does it belong to? How can you work it out?</a:t>
            </a:r>
            <a:endParaRPr lang="en-GB" dirty="0"/>
          </a:p>
        </p:txBody>
      </p:sp>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grpSp>
        <p:nvGrpSpPr>
          <p:cNvPr id="5" name="Group c">
            <a:extLst>
              <a:ext uri="{FF2B5EF4-FFF2-40B4-BE49-F238E27FC236}">
                <a16:creationId xmlns:a16="http://schemas.microsoft.com/office/drawing/2014/main" id="{CD067F8F-AB07-4383-89F9-31DAD04BE382}"/>
              </a:ext>
            </a:extLst>
          </p:cNvPr>
          <p:cNvGrpSpPr/>
          <p:nvPr/>
        </p:nvGrpSpPr>
        <p:grpSpPr>
          <a:xfrm>
            <a:off x="6617776" y="2174342"/>
            <a:ext cx="1488051" cy="3918484"/>
            <a:chOff x="6617776" y="2174342"/>
            <a:chExt cx="1488051" cy="3918484"/>
          </a:xfrm>
        </p:grpSpPr>
        <p:grpSp>
          <p:nvGrpSpPr>
            <p:cNvPr id="48" name="Group 47">
              <a:extLst>
                <a:ext uri="{FF2B5EF4-FFF2-40B4-BE49-F238E27FC236}">
                  <a16:creationId xmlns:a16="http://schemas.microsoft.com/office/drawing/2014/main" id="{7E52E8C8-73C3-4D25-86AA-5DBD7501DAB1}"/>
                </a:ext>
              </a:extLst>
            </p:cNvPr>
            <p:cNvGrpSpPr/>
            <p:nvPr/>
          </p:nvGrpSpPr>
          <p:grpSpPr>
            <a:xfrm>
              <a:off x="7071266" y="2174342"/>
              <a:ext cx="778825" cy="363880"/>
              <a:chOff x="4373396" y="4768002"/>
              <a:chExt cx="778825" cy="363880"/>
            </a:xfrm>
          </p:grpSpPr>
          <p:pic>
            <p:nvPicPr>
              <p:cNvPr id="49" name="Picture 48">
                <a:extLst>
                  <a:ext uri="{FF2B5EF4-FFF2-40B4-BE49-F238E27FC236}">
                    <a16:creationId xmlns:a16="http://schemas.microsoft.com/office/drawing/2014/main" id="{ACFCE89E-1F13-41BA-A137-C4FAB36F4AA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5400000">
                <a:off x="4401203" y="4740195"/>
                <a:ext cx="363880" cy="419493"/>
              </a:xfrm>
              <a:prstGeom prst="rect">
                <a:avLst/>
              </a:prstGeom>
            </p:spPr>
          </p:pic>
          <p:pic>
            <p:nvPicPr>
              <p:cNvPr id="50" name="Picture 49">
                <a:extLst>
                  <a:ext uri="{FF2B5EF4-FFF2-40B4-BE49-F238E27FC236}">
                    <a16:creationId xmlns:a16="http://schemas.microsoft.com/office/drawing/2014/main" id="{C1DB1D1A-2EFF-4797-82EF-35BBA75649A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5400000">
                <a:off x="4760535" y="4740195"/>
                <a:ext cx="363880" cy="419493"/>
              </a:xfrm>
              <a:prstGeom prst="rect">
                <a:avLst/>
              </a:prstGeom>
            </p:spPr>
          </p:pic>
        </p:grpSp>
        <p:pic>
          <p:nvPicPr>
            <p:cNvPr id="57" name="Picture 56">
              <a:extLst>
                <a:ext uri="{FF2B5EF4-FFF2-40B4-BE49-F238E27FC236}">
                  <a16:creationId xmlns:a16="http://schemas.microsoft.com/office/drawing/2014/main" id="{6A7DE84D-1F7D-42D2-BA3D-686D33E50D9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617776" y="4340408"/>
              <a:ext cx="1488051" cy="1752418"/>
            </a:xfrm>
            <a:prstGeom prst="rect">
              <a:avLst/>
            </a:prstGeom>
          </p:spPr>
        </p:pic>
        <p:pic>
          <p:nvPicPr>
            <p:cNvPr id="27" name="Footprint">
              <a:extLst>
                <a:ext uri="{FF2B5EF4-FFF2-40B4-BE49-F238E27FC236}">
                  <a16:creationId xmlns:a16="http://schemas.microsoft.com/office/drawing/2014/main" id="{10F36405-94C5-4019-86E6-05A2F6E126D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286404" y="3069668"/>
              <a:ext cx="344840" cy="718665"/>
            </a:xfrm>
            <a:prstGeom prst="rect">
              <a:avLst/>
            </a:prstGeom>
          </p:spPr>
        </p:pic>
      </p:grpSp>
      <p:grpSp>
        <p:nvGrpSpPr>
          <p:cNvPr id="8" name="Group b">
            <a:extLst>
              <a:ext uri="{FF2B5EF4-FFF2-40B4-BE49-F238E27FC236}">
                <a16:creationId xmlns:a16="http://schemas.microsoft.com/office/drawing/2014/main" id="{4CEC15B8-63B5-41B6-BED6-5D4987806C86}"/>
              </a:ext>
            </a:extLst>
          </p:cNvPr>
          <p:cNvGrpSpPr/>
          <p:nvPr/>
        </p:nvGrpSpPr>
        <p:grpSpPr>
          <a:xfrm>
            <a:off x="3827296" y="2174343"/>
            <a:ext cx="1498702" cy="3918482"/>
            <a:chOff x="3827296" y="2174343"/>
            <a:chExt cx="1498702" cy="3918482"/>
          </a:xfrm>
        </p:grpSpPr>
        <p:pic>
          <p:nvPicPr>
            <p:cNvPr id="23" name="Picture 22">
              <a:extLst>
                <a:ext uri="{FF2B5EF4-FFF2-40B4-BE49-F238E27FC236}">
                  <a16:creationId xmlns:a16="http://schemas.microsoft.com/office/drawing/2014/main" id="{CBA2B277-8EE6-4C60-B090-378DB223DC3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965571" y="4340407"/>
              <a:ext cx="1212857" cy="1752418"/>
            </a:xfrm>
            <a:prstGeom prst="rect">
              <a:avLst/>
            </a:prstGeom>
          </p:spPr>
        </p:pic>
        <p:pic>
          <p:nvPicPr>
            <p:cNvPr id="24" name="Footprint">
              <a:extLst>
                <a:ext uri="{FF2B5EF4-FFF2-40B4-BE49-F238E27FC236}">
                  <a16:creationId xmlns:a16="http://schemas.microsoft.com/office/drawing/2014/main" id="{38389485-0E42-4E8B-8559-2BFE72B9E17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5400000">
              <a:off x="4212843" y="2802497"/>
              <a:ext cx="689681" cy="1437327"/>
            </a:xfrm>
            <a:prstGeom prst="rect">
              <a:avLst/>
            </a:prstGeom>
          </p:spPr>
        </p:pic>
        <p:grpSp>
          <p:nvGrpSpPr>
            <p:cNvPr id="43" name="Group 42">
              <a:extLst>
                <a:ext uri="{FF2B5EF4-FFF2-40B4-BE49-F238E27FC236}">
                  <a16:creationId xmlns:a16="http://schemas.microsoft.com/office/drawing/2014/main" id="{2C8F961F-541C-471A-AF76-53D71709F4A1}"/>
                </a:ext>
              </a:extLst>
            </p:cNvPr>
            <p:cNvGrpSpPr/>
            <p:nvPr/>
          </p:nvGrpSpPr>
          <p:grpSpPr>
            <a:xfrm>
              <a:off x="3827296" y="2174343"/>
              <a:ext cx="1498702" cy="363880"/>
              <a:chOff x="3501738" y="2273192"/>
              <a:chExt cx="1498702" cy="363880"/>
            </a:xfrm>
          </p:grpSpPr>
          <p:pic>
            <p:nvPicPr>
              <p:cNvPr id="44" name="Picture 43">
                <a:extLst>
                  <a:ext uri="{FF2B5EF4-FFF2-40B4-BE49-F238E27FC236}">
                    <a16:creationId xmlns:a16="http://schemas.microsoft.com/office/drawing/2014/main" id="{717D1A34-5F5D-45A5-BE95-67E4C8FD9EE8}"/>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rot="5400000">
                <a:off x="3529545" y="2245385"/>
                <a:ext cx="363880" cy="419493"/>
              </a:xfrm>
              <a:prstGeom prst="rect">
                <a:avLst/>
              </a:prstGeom>
            </p:spPr>
          </p:pic>
          <p:pic>
            <p:nvPicPr>
              <p:cNvPr id="45" name="Picture 44">
                <a:extLst>
                  <a:ext uri="{FF2B5EF4-FFF2-40B4-BE49-F238E27FC236}">
                    <a16:creationId xmlns:a16="http://schemas.microsoft.com/office/drawing/2014/main" id="{51EAD3A5-F419-4EBD-9AE5-8F715E6D0C4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rot="5400000">
                <a:off x="3890090" y="2245385"/>
                <a:ext cx="363880" cy="419493"/>
              </a:xfrm>
              <a:prstGeom prst="rect">
                <a:avLst/>
              </a:prstGeom>
            </p:spPr>
          </p:pic>
          <p:pic>
            <p:nvPicPr>
              <p:cNvPr id="46" name="Picture 45">
                <a:extLst>
                  <a:ext uri="{FF2B5EF4-FFF2-40B4-BE49-F238E27FC236}">
                    <a16:creationId xmlns:a16="http://schemas.microsoft.com/office/drawing/2014/main" id="{8F1B349A-0AA1-4D53-9B1D-3340D7606E7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rot="5400000">
                <a:off x="4249423" y="2245385"/>
                <a:ext cx="363880" cy="419493"/>
              </a:xfrm>
              <a:prstGeom prst="rect">
                <a:avLst/>
              </a:prstGeom>
            </p:spPr>
          </p:pic>
          <p:pic>
            <p:nvPicPr>
              <p:cNvPr id="47" name="Picture 46">
                <a:extLst>
                  <a:ext uri="{FF2B5EF4-FFF2-40B4-BE49-F238E27FC236}">
                    <a16:creationId xmlns:a16="http://schemas.microsoft.com/office/drawing/2014/main" id="{DA91DE06-DFA6-4AC0-9FAC-9E81865EF24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rot="5400000">
                <a:off x="4608754" y="2245385"/>
                <a:ext cx="363880" cy="419493"/>
              </a:xfrm>
              <a:prstGeom prst="rect">
                <a:avLst/>
              </a:prstGeom>
            </p:spPr>
          </p:pic>
        </p:grpSp>
      </p:grpSp>
      <p:grpSp>
        <p:nvGrpSpPr>
          <p:cNvPr id="6" name="Group a">
            <a:extLst>
              <a:ext uri="{FF2B5EF4-FFF2-40B4-BE49-F238E27FC236}">
                <a16:creationId xmlns:a16="http://schemas.microsoft.com/office/drawing/2014/main" id="{DF9C5453-1BB5-4221-BDC4-CD0928C12D4F}"/>
              </a:ext>
            </a:extLst>
          </p:cNvPr>
          <p:cNvGrpSpPr/>
          <p:nvPr/>
        </p:nvGrpSpPr>
        <p:grpSpPr>
          <a:xfrm>
            <a:off x="1131275" y="2174341"/>
            <a:ext cx="1139307" cy="3918484"/>
            <a:chOff x="1131275" y="2174341"/>
            <a:chExt cx="1139307" cy="3918484"/>
          </a:xfrm>
        </p:grpSpPr>
        <p:pic>
          <p:nvPicPr>
            <p:cNvPr id="19" name="Footprint">
              <a:extLst>
                <a:ext uri="{FF2B5EF4-FFF2-40B4-BE49-F238E27FC236}">
                  <a16:creationId xmlns:a16="http://schemas.microsoft.com/office/drawing/2014/main" id="{D2792379-4BFB-4020-964B-3523851E81AC}"/>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rot="5400000">
              <a:off x="1414105" y="2893490"/>
              <a:ext cx="521805" cy="1087466"/>
            </a:xfrm>
            <a:prstGeom prst="rect">
              <a:avLst/>
            </a:prstGeom>
          </p:spPr>
        </p:pic>
        <p:grpSp>
          <p:nvGrpSpPr>
            <p:cNvPr id="31" name="Group 30">
              <a:extLst>
                <a:ext uri="{FF2B5EF4-FFF2-40B4-BE49-F238E27FC236}">
                  <a16:creationId xmlns:a16="http://schemas.microsoft.com/office/drawing/2014/main" id="{503B62ED-C9E4-43B2-BB23-A9402914DC67}"/>
                </a:ext>
              </a:extLst>
            </p:cNvPr>
            <p:cNvGrpSpPr/>
            <p:nvPr/>
          </p:nvGrpSpPr>
          <p:grpSpPr>
            <a:xfrm>
              <a:off x="1132423" y="2174341"/>
              <a:ext cx="1138159" cy="363881"/>
              <a:chOff x="4032572" y="4217485"/>
              <a:chExt cx="1138159" cy="363881"/>
            </a:xfrm>
          </p:grpSpPr>
          <p:pic>
            <p:nvPicPr>
              <p:cNvPr id="32" name="Picture 31">
                <a:extLst>
                  <a:ext uri="{FF2B5EF4-FFF2-40B4-BE49-F238E27FC236}">
                    <a16:creationId xmlns:a16="http://schemas.microsoft.com/office/drawing/2014/main" id="{7F274FDC-E25E-40D2-9971-5B49E764F38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5400000">
                <a:off x="4060378" y="4189679"/>
                <a:ext cx="363881" cy="419494"/>
              </a:xfrm>
              <a:prstGeom prst="rect">
                <a:avLst/>
              </a:prstGeom>
            </p:spPr>
          </p:pic>
          <p:pic>
            <p:nvPicPr>
              <p:cNvPr id="34" name="Picture 33">
                <a:extLst>
                  <a:ext uri="{FF2B5EF4-FFF2-40B4-BE49-F238E27FC236}">
                    <a16:creationId xmlns:a16="http://schemas.microsoft.com/office/drawing/2014/main" id="{6B9069EA-8A15-46FD-AFFD-58133251272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5400000">
                <a:off x="4419710" y="4189679"/>
                <a:ext cx="363881" cy="419494"/>
              </a:xfrm>
              <a:prstGeom prst="rect">
                <a:avLst/>
              </a:prstGeom>
            </p:spPr>
          </p:pic>
          <p:pic>
            <p:nvPicPr>
              <p:cNvPr id="35" name="Picture 34">
                <a:extLst>
                  <a:ext uri="{FF2B5EF4-FFF2-40B4-BE49-F238E27FC236}">
                    <a16:creationId xmlns:a16="http://schemas.microsoft.com/office/drawing/2014/main" id="{6D279D25-393B-4EE2-894F-653F8A18EE2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5400000">
                <a:off x="4779043" y="4189679"/>
                <a:ext cx="363881" cy="419494"/>
              </a:xfrm>
              <a:prstGeom prst="rect">
                <a:avLst/>
              </a:prstGeom>
            </p:spPr>
          </p:pic>
        </p:grpSp>
        <p:pic>
          <p:nvPicPr>
            <p:cNvPr id="56" name="Picture 55">
              <a:extLst>
                <a:ext uri="{FF2B5EF4-FFF2-40B4-BE49-F238E27FC236}">
                  <a16:creationId xmlns:a16="http://schemas.microsoft.com/office/drawing/2014/main" id="{ACC463E4-C6E3-4342-A39A-096813E51404}"/>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1154254" y="4256150"/>
              <a:ext cx="1075037" cy="1836675"/>
            </a:xfrm>
            <a:prstGeom prst="rect">
              <a:avLst/>
            </a:prstGeom>
          </p:spPr>
        </p:pic>
      </p:grpSp>
      <p:sp>
        <p:nvSpPr>
          <p:cNvPr id="38" name="Speech Bubble: Rectangle with Corners Rounded 37">
            <a:extLst>
              <a:ext uri="{FF2B5EF4-FFF2-40B4-BE49-F238E27FC236}">
                <a16:creationId xmlns:a16="http://schemas.microsoft.com/office/drawing/2014/main" id="{179C8AB4-30D3-42D1-866F-FEC2186F92B6}"/>
              </a:ext>
            </a:extLst>
          </p:cNvPr>
          <p:cNvSpPr/>
          <p:nvPr/>
        </p:nvSpPr>
        <p:spPr>
          <a:xfrm>
            <a:off x="3533211" y="2914671"/>
            <a:ext cx="2077578" cy="1058558"/>
          </a:xfrm>
          <a:prstGeom prst="wedgeRoundRectCallout">
            <a:avLst>
              <a:gd name="adj1" fmla="val 21294"/>
              <a:gd name="adj2" fmla="val -44446"/>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4 cubes long. Try again.</a:t>
            </a:r>
            <a:endParaRPr lang="en-GB" sz="1600" dirty="0">
              <a:solidFill>
                <a:schemeClr val="bg1"/>
              </a:solidFill>
            </a:endParaRPr>
          </a:p>
        </p:txBody>
      </p:sp>
      <p:sp>
        <p:nvSpPr>
          <p:cNvPr id="58" name="Speech Bubble: Rectangle with Corners Rounded 57">
            <a:extLst>
              <a:ext uri="{FF2B5EF4-FFF2-40B4-BE49-F238E27FC236}">
                <a16:creationId xmlns:a16="http://schemas.microsoft.com/office/drawing/2014/main" id="{A8A494C5-C34A-4873-B00D-07C1FF08949D}"/>
              </a:ext>
            </a:extLst>
          </p:cNvPr>
          <p:cNvSpPr/>
          <p:nvPr/>
        </p:nvSpPr>
        <p:spPr>
          <a:xfrm>
            <a:off x="6391999" y="2913205"/>
            <a:ext cx="2077200" cy="1058558"/>
          </a:xfrm>
          <a:prstGeom prst="wedgeRoundRectCallout">
            <a:avLst>
              <a:gd name="adj1" fmla="val -18849"/>
              <a:gd name="adj2" fmla="val -46345"/>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2 cubes long. Try again.</a:t>
            </a:r>
            <a:endParaRPr lang="en-GB" sz="1600" dirty="0">
              <a:solidFill>
                <a:schemeClr val="bg1"/>
              </a:solidFill>
            </a:endParaRPr>
          </a:p>
        </p:txBody>
      </p:sp>
      <p:sp>
        <p:nvSpPr>
          <p:cNvPr id="64" name="Speech Bubble: Rectangle with Corners Rounded 63">
            <a:extLst>
              <a:ext uri="{FF2B5EF4-FFF2-40B4-BE49-F238E27FC236}">
                <a16:creationId xmlns:a16="http://schemas.microsoft.com/office/drawing/2014/main" id="{F55DCE00-E2D5-4513-A457-8FC5BF17E2E4}"/>
              </a:ext>
            </a:extLst>
          </p:cNvPr>
          <p:cNvSpPr/>
          <p:nvPr/>
        </p:nvSpPr>
        <p:spPr>
          <a:xfrm>
            <a:off x="2166766" y="877572"/>
            <a:ext cx="4810468" cy="854246"/>
          </a:xfrm>
          <a:prstGeom prst="wedgeRoundRectCallout">
            <a:avLst>
              <a:gd name="adj1" fmla="val -30329"/>
              <a:gd name="adj2" fmla="val 4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chemeClr val="bg1"/>
                </a:solidFill>
                <a:latin typeface="Twinkl" pitchFamily="2" charset="0"/>
              </a:rPr>
              <a:t>That’s right!</a:t>
            </a:r>
          </a:p>
          <a:p>
            <a:pPr algn="ctr"/>
            <a:r>
              <a:rPr lang="en-GB" dirty="0">
                <a:solidFill>
                  <a:schemeClr val="bg1"/>
                </a:solidFill>
                <a:latin typeface="Twinkl" pitchFamily="2" charset="0"/>
              </a:rPr>
              <a:t>My footprint is 3 cubes long.</a:t>
            </a:r>
            <a:endParaRPr lang="en-GB" dirty="0">
              <a:solidFill>
                <a:schemeClr val="bg1"/>
              </a:solidFill>
            </a:endParaRPr>
          </a:p>
        </p:txBody>
      </p:sp>
      <p:sp>
        <p:nvSpPr>
          <p:cNvPr id="33" name="Arrow: Right 32">
            <a:hlinkClick r:id="rId11" action="ppaction://hlinksldjump"/>
            <a:extLst>
              <a:ext uri="{FF2B5EF4-FFF2-40B4-BE49-F238E27FC236}">
                <a16:creationId xmlns:a16="http://schemas.microsoft.com/office/drawing/2014/main" id="{3F87920C-1AAD-4160-B5B7-7CC40E5B8DCB}"/>
              </a:ext>
            </a:extLst>
          </p:cNvPr>
          <p:cNvSpPr/>
          <p:nvPr/>
        </p:nvSpPr>
        <p:spPr>
          <a:xfrm>
            <a:off x="7789008" y="5700469"/>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5786824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par>
                          <p:cTn id="7" fill="hold">
                            <p:stCondLst>
                              <p:cond delay="0"/>
                            </p:stCondLst>
                            <p:childTnLst>
                              <p:par>
                                <p:cTn id="8" presetID="10" presetClass="exit" presetSubtype="0" fill="hold" grpId="1" nodeType="afterEffect">
                                  <p:stCondLst>
                                    <p:cond delay="1000"/>
                                  </p:stCondLst>
                                  <p:childTnLst>
                                    <p:animEffect transition="out" filter="fade">
                                      <p:cBhvr>
                                        <p:cTn id="9" dur="1000"/>
                                        <p:tgtEl>
                                          <p:spTgt spid="38"/>
                                        </p:tgtEl>
                                      </p:cBhvr>
                                    </p:animEffect>
                                    <p:set>
                                      <p:cBhvr>
                                        <p:cTn id="10"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8"/>
                                        </p:tgtEl>
                                        <p:attrNameLst>
                                          <p:attrName>style.visibility</p:attrName>
                                        </p:attrNameLst>
                                      </p:cBhvr>
                                      <p:to>
                                        <p:strVal val="visible"/>
                                      </p:to>
                                    </p:set>
                                  </p:childTnLst>
                                </p:cTn>
                              </p:par>
                            </p:childTnLst>
                          </p:cTn>
                        </p:par>
                        <p:par>
                          <p:cTn id="16" fill="hold">
                            <p:stCondLst>
                              <p:cond delay="0"/>
                            </p:stCondLst>
                            <p:childTnLst>
                              <p:par>
                                <p:cTn id="17" presetID="10" presetClass="exit" presetSubtype="0" fill="hold" grpId="1" nodeType="afterEffect">
                                  <p:stCondLst>
                                    <p:cond delay="1000"/>
                                  </p:stCondLst>
                                  <p:childTnLst>
                                    <p:animEffect transition="out" filter="fade">
                                      <p:cBhvr>
                                        <p:cTn id="18" dur="1000"/>
                                        <p:tgtEl>
                                          <p:spTgt spid="58"/>
                                        </p:tgtEl>
                                      </p:cBhvr>
                                    </p:animEffect>
                                    <p:set>
                                      <p:cBhvr>
                                        <p:cTn id="19"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20" restart="whenNotActive" fill="hold" evtFilter="cancelBubble" nodeType="interactiveSeq">
                <p:stCondLst>
                  <p:cond evt="onClick" delay="0">
                    <p:tgtEl>
                      <p:spTgt spid="6"/>
                    </p:tgtEl>
                  </p:cond>
                </p:stCondLst>
                <p:endSync evt="end" delay="0">
                  <p:rtn val="all"/>
                </p:endSync>
                <p:childTnLst>
                  <p:par>
                    <p:cTn id="21" fill="hold">
                      <p:stCondLst>
                        <p:cond delay="0"/>
                      </p:stCondLst>
                      <p:childTnLst>
                        <p:par>
                          <p:cTn id="22" fill="hold">
                            <p:stCondLst>
                              <p:cond delay="0"/>
                            </p:stCondLst>
                            <p:childTnLst>
                              <p:par>
                                <p:cTn id="23" presetID="1" presetClass="exit"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4"/>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8"/>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5"/>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500"/>
                                        <p:tgtEl>
                                          <p:spTgt spid="64"/>
                                        </p:tgtEl>
                                      </p:cBhvr>
                                    </p:animEffect>
                                  </p:childTnLst>
                                </p:cTn>
                              </p:par>
                              <p:par>
                                <p:cTn id="34" presetID="63" presetClass="path" presetSubtype="0" accel="50000" decel="50000" fill="hold" nodeType="withEffect">
                                  <p:stCondLst>
                                    <p:cond delay="0"/>
                                  </p:stCondLst>
                                  <p:childTnLst>
                                    <p:animMotion origin="layout" path="M 2.5E-6 2.22222E-6 L 0.31406 2.22222E-6 " pathEditMode="relative" rAng="0" ptsTypes="AA">
                                      <p:cBhvr>
                                        <p:cTn id="35" dur="2000" fill="hold"/>
                                        <p:tgtEl>
                                          <p:spTgt spid="6"/>
                                        </p:tgtEl>
                                        <p:attrNameLst>
                                          <p:attrName>ppt_x</p:attrName>
                                          <p:attrName>ppt_y</p:attrName>
                                        </p:attrNameLst>
                                      </p:cBhvr>
                                      <p:rCtr x="15694" y="0"/>
                                    </p:animMotion>
                                  </p:childTnLst>
                                </p:cTn>
                              </p:par>
                            </p:childTnLst>
                          </p:cTn>
                        </p:par>
                      </p:childTnLst>
                    </p:cTn>
                  </p:par>
                </p:childTnLst>
              </p:cTn>
              <p:nextCondLst>
                <p:cond evt="onClick" delay="0">
                  <p:tgtEl>
                    <p:spTgt spid="6"/>
                  </p:tgtEl>
                </p:cond>
              </p:nextCondLst>
            </p:seq>
          </p:childTnLst>
        </p:cTn>
      </p:par>
    </p:tnLst>
    <p:bldLst>
      <p:bldP spid="3" grpId="0" animBg="1"/>
      <p:bldP spid="38" grpId="0" animBg="1"/>
      <p:bldP spid="38" grpId="1" animBg="1"/>
      <p:bldP spid="58" grpId="0" animBg="1"/>
      <p:bldP spid="58" grpId="1" animBg="1"/>
      <p:bldP spid="6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grpSp>
        <p:nvGrpSpPr>
          <p:cNvPr id="2" name="Group a">
            <a:extLst>
              <a:ext uri="{FF2B5EF4-FFF2-40B4-BE49-F238E27FC236}">
                <a16:creationId xmlns:a16="http://schemas.microsoft.com/office/drawing/2014/main" id="{D9880482-4801-4799-995D-7EEFDDCBB4A3}"/>
              </a:ext>
            </a:extLst>
          </p:cNvPr>
          <p:cNvGrpSpPr/>
          <p:nvPr/>
        </p:nvGrpSpPr>
        <p:grpSpPr>
          <a:xfrm>
            <a:off x="539750" y="2174341"/>
            <a:ext cx="2577339" cy="3923461"/>
            <a:chOff x="539750" y="2174341"/>
            <a:chExt cx="2577339" cy="3923461"/>
          </a:xfrm>
        </p:grpSpPr>
        <p:pic>
          <p:nvPicPr>
            <p:cNvPr id="56" name="Picture 55">
              <a:extLst>
                <a:ext uri="{FF2B5EF4-FFF2-40B4-BE49-F238E27FC236}">
                  <a16:creationId xmlns:a16="http://schemas.microsoft.com/office/drawing/2014/main" id="{ACC463E4-C6E3-4342-A39A-096813E5140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83885" y="4392151"/>
              <a:ext cx="1075037" cy="1705651"/>
            </a:xfrm>
            <a:prstGeom prst="rect">
              <a:avLst/>
            </a:prstGeom>
          </p:spPr>
        </p:pic>
        <p:grpSp>
          <p:nvGrpSpPr>
            <p:cNvPr id="59" name="Group 58">
              <a:extLst>
                <a:ext uri="{FF2B5EF4-FFF2-40B4-BE49-F238E27FC236}">
                  <a16:creationId xmlns:a16="http://schemas.microsoft.com/office/drawing/2014/main" id="{C52FDEEE-E747-4D15-9EB9-156B75410D43}"/>
                </a:ext>
              </a:extLst>
            </p:cNvPr>
            <p:cNvGrpSpPr/>
            <p:nvPr/>
          </p:nvGrpSpPr>
          <p:grpSpPr>
            <a:xfrm>
              <a:off x="539750" y="2174341"/>
              <a:ext cx="2577339" cy="363882"/>
              <a:chOff x="3502952" y="4768001"/>
              <a:chExt cx="2577339" cy="363882"/>
            </a:xfrm>
          </p:grpSpPr>
          <p:pic>
            <p:nvPicPr>
              <p:cNvPr id="60" name="Picture 59">
                <a:extLst>
                  <a:ext uri="{FF2B5EF4-FFF2-40B4-BE49-F238E27FC236}">
                    <a16:creationId xmlns:a16="http://schemas.microsoft.com/office/drawing/2014/main" id="{8488D59D-B0F7-4162-ADE4-D231E6D04D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530758" y="4740195"/>
                <a:ext cx="363882" cy="419494"/>
              </a:xfrm>
              <a:prstGeom prst="rect">
                <a:avLst/>
              </a:prstGeom>
            </p:spPr>
          </p:pic>
          <p:pic>
            <p:nvPicPr>
              <p:cNvPr id="61" name="Picture 60">
                <a:extLst>
                  <a:ext uri="{FF2B5EF4-FFF2-40B4-BE49-F238E27FC236}">
                    <a16:creationId xmlns:a16="http://schemas.microsoft.com/office/drawing/2014/main" id="{9365EC38-42B9-4472-9279-C81C84A83E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90090" y="4740195"/>
                <a:ext cx="363882" cy="419494"/>
              </a:xfrm>
              <a:prstGeom prst="rect">
                <a:avLst/>
              </a:prstGeom>
            </p:spPr>
          </p:pic>
          <p:pic>
            <p:nvPicPr>
              <p:cNvPr id="62" name="Picture 61">
                <a:extLst>
                  <a:ext uri="{FF2B5EF4-FFF2-40B4-BE49-F238E27FC236}">
                    <a16:creationId xmlns:a16="http://schemas.microsoft.com/office/drawing/2014/main" id="{F6DE4A8A-29FE-417D-BBA1-965BD43601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249423" y="4740195"/>
                <a:ext cx="363882" cy="419494"/>
              </a:xfrm>
              <a:prstGeom prst="rect">
                <a:avLst/>
              </a:prstGeom>
            </p:spPr>
          </p:pic>
          <p:pic>
            <p:nvPicPr>
              <p:cNvPr id="63" name="Picture 62">
                <a:extLst>
                  <a:ext uri="{FF2B5EF4-FFF2-40B4-BE49-F238E27FC236}">
                    <a16:creationId xmlns:a16="http://schemas.microsoft.com/office/drawing/2014/main" id="{0D6BBC7E-612B-450A-9440-DAD4B38416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608755" y="4740195"/>
                <a:ext cx="363882" cy="419494"/>
              </a:xfrm>
              <a:prstGeom prst="rect">
                <a:avLst/>
              </a:prstGeom>
            </p:spPr>
          </p:pic>
          <p:pic>
            <p:nvPicPr>
              <p:cNvPr id="65" name="Picture 64">
                <a:extLst>
                  <a:ext uri="{FF2B5EF4-FFF2-40B4-BE49-F238E27FC236}">
                    <a16:creationId xmlns:a16="http://schemas.microsoft.com/office/drawing/2014/main" id="{81B33FD8-62A4-4702-83E7-15016B2466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968088" y="4740195"/>
                <a:ext cx="363882" cy="419494"/>
              </a:xfrm>
              <a:prstGeom prst="rect">
                <a:avLst/>
              </a:prstGeom>
            </p:spPr>
          </p:pic>
          <p:pic>
            <p:nvPicPr>
              <p:cNvPr id="66" name="Picture 65">
                <a:extLst>
                  <a:ext uri="{FF2B5EF4-FFF2-40B4-BE49-F238E27FC236}">
                    <a16:creationId xmlns:a16="http://schemas.microsoft.com/office/drawing/2014/main" id="{CC72C7C8-D783-4413-B661-07FCF59C9D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327419" y="4740195"/>
                <a:ext cx="363882" cy="419494"/>
              </a:xfrm>
              <a:prstGeom prst="rect">
                <a:avLst/>
              </a:prstGeom>
            </p:spPr>
          </p:pic>
          <p:pic>
            <p:nvPicPr>
              <p:cNvPr id="67" name="Picture 66">
                <a:extLst>
                  <a:ext uri="{FF2B5EF4-FFF2-40B4-BE49-F238E27FC236}">
                    <a16:creationId xmlns:a16="http://schemas.microsoft.com/office/drawing/2014/main" id="{52383F0F-E13C-4B8D-B9F8-83B8DA0C9F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688603" y="4740195"/>
                <a:ext cx="363882" cy="419494"/>
              </a:xfrm>
              <a:prstGeom prst="rect">
                <a:avLst/>
              </a:prstGeom>
            </p:spPr>
          </p:pic>
        </p:grpSp>
        <p:pic>
          <p:nvPicPr>
            <p:cNvPr id="68" name="Footprint">
              <a:extLst>
                <a:ext uri="{FF2B5EF4-FFF2-40B4-BE49-F238E27FC236}">
                  <a16:creationId xmlns:a16="http://schemas.microsoft.com/office/drawing/2014/main" id="{2D864444-35DC-4EE0-BE30-580AF09DC2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217768" y="2186409"/>
              <a:ext cx="1207269" cy="2516009"/>
            </a:xfrm>
            <a:prstGeom prst="rect">
              <a:avLst/>
            </a:prstGeom>
          </p:spPr>
        </p:pic>
      </p:grpSp>
      <p:grpSp>
        <p:nvGrpSpPr>
          <p:cNvPr id="7" name="Group b">
            <a:extLst>
              <a:ext uri="{FF2B5EF4-FFF2-40B4-BE49-F238E27FC236}">
                <a16:creationId xmlns:a16="http://schemas.microsoft.com/office/drawing/2014/main" id="{436C00F2-AD2A-4613-83DD-5D4E39CC0D6D}"/>
              </a:ext>
            </a:extLst>
          </p:cNvPr>
          <p:cNvGrpSpPr/>
          <p:nvPr/>
        </p:nvGrpSpPr>
        <p:grpSpPr>
          <a:xfrm>
            <a:off x="3473127" y="2174341"/>
            <a:ext cx="1856824" cy="3920676"/>
            <a:chOff x="3473127" y="2174341"/>
            <a:chExt cx="1856824" cy="3920676"/>
          </a:xfrm>
        </p:grpSpPr>
        <p:pic>
          <p:nvPicPr>
            <p:cNvPr id="23" name="Picture 22">
              <a:extLst>
                <a:ext uri="{FF2B5EF4-FFF2-40B4-BE49-F238E27FC236}">
                  <a16:creationId xmlns:a16="http://schemas.microsoft.com/office/drawing/2014/main" id="{CBA2B277-8EE6-4C60-B090-378DB223DC3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711704" y="4211282"/>
              <a:ext cx="1376112" cy="1883735"/>
            </a:xfrm>
            <a:prstGeom prst="rect">
              <a:avLst/>
            </a:prstGeom>
          </p:spPr>
        </p:pic>
        <p:grpSp>
          <p:nvGrpSpPr>
            <p:cNvPr id="42" name="Group 41">
              <a:extLst>
                <a:ext uri="{FF2B5EF4-FFF2-40B4-BE49-F238E27FC236}">
                  <a16:creationId xmlns:a16="http://schemas.microsoft.com/office/drawing/2014/main" id="{61D3EF1A-CE99-4AA9-9F52-50A0B50BBB25}"/>
                </a:ext>
              </a:extLst>
            </p:cNvPr>
            <p:cNvGrpSpPr/>
            <p:nvPr/>
          </p:nvGrpSpPr>
          <p:grpSpPr>
            <a:xfrm>
              <a:off x="3473127" y="2174341"/>
              <a:ext cx="1856824" cy="363881"/>
              <a:chOff x="3502953" y="3303087"/>
              <a:chExt cx="1856824" cy="363881"/>
            </a:xfrm>
          </p:grpSpPr>
          <p:pic>
            <p:nvPicPr>
              <p:cNvPr id="51" name="Picture 50">
                <a:extLst>
                  <a:ext uri="{FF2B5EF4-FFF2-40B4-BE49-F238E27FC236}">
                    <a16:creationId xmlns:a16="http://schemas.microsoft.com/office/drawing/2014/main" id="{66EB433F-7250-469E-A606-95607B5BD49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5400000">
                <a:off x="3530759" y="3275281"/>
                <a:ext cx="363881" cy="419494"/>
              </a:xfrm>
              <a:prstGeom prst="rect">
                <a:avLst/>
              </a:prstGeom>
            </p:spPr>
          </p:pic>
          <p:pic>
            <p:nvPicPr>
              <p:cNvPr id="52" name="Picture 51">
                <a:extLst>
                  <a:ext uri="{FF2B5EF4-FFF2-40B4-BE49-F238E27FC236}">
                    <a16:creationId xmlns:a16="http://schemas.microsoft.com/office/drawing/2014/main" id="{184C76C3-3EA7-40DE-9F3C-D0726289A91A}"/>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5400000">
                <a:off x="3890091" y="3275281"/>
                <a:ext cx="363881" cy="419494"/>
              </a:xfrm>
              <a:prstGeom prst="rect">
                <a:avLst/>
              </a:prstGeom>
            </p:spPr>
          </p:pic>
          <p:pic>
            <p:nvPicPr>
              <p:cNvPr id="53" name="Picture 52">
                <a:extLst>
                  <a:ext uri="{FF2B5EF4-FFF2-40B4-BE49-F238E27FC236}">
                    <a16:creationId xmlns:a16="http://schemas.microsoft.com/office/drawing/2014/main" id="{644CFCFC-3486-4978-8251-4F85CBB82CCD}"/>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5400000">
                <a:off x="4249424" y="3275281"/>
                <a:ext cx="363881" cy="419494"/>
              </a:xfrm>
              <a:prstGeom prst="rect">
                <a:avLst/>
              </a:prstGeom>
            </p:spPr>
          </p:pic>
          <p:pic>
            <p:nvPicPr>
              <p:cNvPr id="54" name="Picture 53">
                <a:extLst>
                  <a:ext uri="{FF2B5EF4-FFF2-40B4-BE49-F238E27FC236}">
                    <a16:creationId xmlns:a16="http://schemas.microsoft.com/office/drawing/2014/main" id="{6E4C633C-60D1-408F-8D13-2A5BE7B8E68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5400000">
                <a:off x="4608756" y="3275281"/>
                <a:ext cx="363881" cy="419494"/>
              </a:xfrm>
              <a:prstGeom prst="rect">
                <a:avLst/>
              </a:prstGeom>
            </p:spPr>
          </p:pic>
          <p:pic>
            <p:nvPicPr>
              <p:cNvPr id="55" name="Picture 54">
                <a:extLst>
                  <a:ext uri="{FF2B5EF4-FFF2-40B4-BE49-F238E27FC236}">
                    <a16:creationId xmlns:a16="http://schemas.microsoft.com/office/drawing/2014/main" id="{93B7E207-73AC-4807-8801-83E3DAC8B99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5400000">
                <a:off x="4968089" y="3275281"/>
                <a:ext cx="363881" cy="419494"/>
              </a:xfrm>
              <a:prstGeom prst="rect">
                <a:avLst/>
              </a:prstGeom>
            </p:spPr>
          </p:pic>
        </p:grpSp>
        <p:pic>
          <p:nvPicPr>
            <p:cNvPr id="69" name="Footprint">
              <a:extLst>
                <a:ext uri="{FF2B5EF4-FFF2-40B4-BE49-F238E27FC236}">
                  <a16:creationId xmlns:a16="http://schemas.microsoft.com/office/drawing/2014/main" id="{7EDEDF3F-97CB-471F-BD8A-98C58E9C886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3969143" y="2545620"/>
              <a:ext cx="862100" cy="1796660"/>
            </a:xfrm>
            <a:prstGeom prst="rect">
              <a:avLst/>
            </a:prstGeom>
          </p:spPr>
        </p:pic>
      </p:grpSp>
      <p:grpSp>
        <p:nvGrpSpPr>
          <p:cNvPr id="9" name="Group c">
            <a:extLst>
              <a:ext uri="{FF2B5EF4-FFF2-40B4-BE49-F238E27FC236}">
                <a16:creationId xmlns:a16="http://schemas.microsoft.com/office/drawing/2014/main" id="{1F3D3AB0-53AA-4989-BF3A-DDADD6F83D4E}"/>
              </a:ext>
            </a:extLst>
          </p:cNvPr>
          <p:cNvGrpSpPr/>
          <p:nvPr/>
        </p:nvGrpSpPr>
        <p:grpSpPr>
          <a:xfrm>
            <a:off x="5667276" y="2174341"/>
            <a:ext cx="2936974" cy="3918485"/>
            <a:chOff x="5667276" y="2174341"/>
            <a:chExt cx="2936974" cy="3918485"/>
          </a:xfrm>
        </p:grpSpPr>
        <p:pic>
          <p:nvPicPr>
            <p:cNvPr id="57" name="Picture 56">
              <a:extLst>
                <a:ext uri="{FF2B5EF4-FFF2-40B4-BE49-F238E27FC236}">
                  <a16:creationId xmlns:a16="http://schemas.microsoft.com/office/drawing/2014/main" id="{6A7DE84D-1F7D-42D2-BA3D-686D33E50D9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685079" y="4340408"/>
              <a:ext cx="891005" cy="1752418"/>
            </a:xfrm>
            <a:prstGeom prst="rect">
              <a:avLst/>
            </a:prstGeom>
          </p:spPr>
        </p:pic>
        <p:grpSp>
          <p:nvGrpSpPr>
            <p:cNvPr id="28" name="Group 27">
              <a:extLst>
                <a:ext uri="{FF2B5EF4-FFF2-40B4-BE49-F238E27FC236}">
                  <a16:creationId xmlns:a16="http://schemas.microsoft.com/office/drawing/2014/main" id="{74BF9EBD-A993-4683-9A66-FE80D55CC3A4}"/>
                </a:ext>
              </a:extLst>
            </p:cNvPr>
            <p:cNvGrpSpPr/>
            <p:nvPr/>
          </p:nvGrpSpPr>
          <p:grpSpPr>
            <a:xfrm>
              <a:off x="5667276" y="2174341"/>
              <a:ext cx="2936974" cy="363882"/>
              <a:chOff x="3653168" y="5371635"/>
              <a:chExt cx="2936974" cy="363882"/>
            </a:xfrm>
          </p:grpSpPr>
          <p:pic>
            <p:nvPicPr>
              <p:cNvPr id="29" name="Picture 28">
                <a:extLst>
                  <a:ext uri="{FF2B5EF4-FFF2-40B4-BE49-F238E27FC236}">
                    <a16:creationId xmlns:a16="http://schemas.microsoft.com/office/drawing/2014/main" id="{A6C4A408-6CC9-4622-A8EE-CB46483999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680974" y="5343829"/>
                <a:ext cx="363882" cy="419494"/>
              </a:xfrm>
              <a:prstGeom prst="rect">
                <a:avLst/>
              </a:prstGeom>
            </p:spPr>
          </p:pic>
          <p:pic>
            <p:nvPicPr>
              <p:cNvPr id="30" name="Picture 29">
                <a:extLst>
                  <a:ext uri="{FF2B5EF4-FFF2-40B4-BE49-F238E27FC236}">
                    <a16:creationId xmlns:a16="http://schemas.microsoft.com/office/drawing/2014/main" id="{FE79EF5D-6ED1-418E-8EBD-756169F6E02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040614" y="5343829"/>
                <a:ext cx="363882" cy="419494"/>
              </a:xfrm>
              <a:prstGeom prst="rect">
                <a:avLst/>
              </a:prstGeom>
            </p:spPr>
          </p:pic>
          <p:pic>
            <p:nvPicPr>
              <p:cNvPr id="33" name="Picture 32">
                <a:extLst>
                  <a:ext uri="{FF2B5EF4-FFF2-40B4-BE49-F238E27FC236}">
                    <a16:creationId xmlns:a16="http://schemas.microsoft.com/office/drawing/2014/main" id="{FB2E0488-85E2-4603-AE73-7EBBF70D89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400254" y="5343829"/>
                <a:ext cx="363882" cy="419494"/>
              </a:xfrm>
              <a:prstGeom prst="rect">
                <a:avLst/>
              </a:prstGeom>
            </p:spPr>
          </p:pic>
          <p:pic>
            <p:nvPicPr>
              <p:cNvPr id="36" name="Picture 35">
                <a:extLst>
                  <a:ext uri="{FF2B5EF4-FFF2-40B4-BE49-F238E27FC236}">
                    <a16:creationId xmlns:a16="http://schemas.microsoft.com/office/drawing/2014/main" id="{F671EA74-3876-461E-882F-C4E9AA12A8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759894" y="5343829"/>
                <a:ext cx="363882" cy="419494"/>
              </a:xfrm>
              <a:prstGeom prst="rect">
                <a:avLst/>
              </a:prstGeom>
            </p:spPr>
          </p:pic>
          <p:pic>
            <p:nvPicPr>
              <p:cNvPr id="37" name="Picture 36">
                <a:extLst>
                  <a:ext uri="{FF2B5EF4-FFF2-40B4-BE49-F238E27FC236}">
                    <a16:creationId xmlns:a16="http://schemas.microsoft.com/office/drawing/2014/main" id="{9AB9DA90-AA2E-407D-A7DD-F25A2D0BB0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119534" y="5343829"/>
                <a:ext cx="363882" cy="419494"/>
              </a:xfrm>
              <a:prstGeom prst="rect">
                <a:avLst/>
              </a:prstGeom>
            </p:spPr>
          </p:pic>
          <p:pic>
            <p:nvPicPr>
              <p:cNvPr id="39" name="Picture 38">
                <a:extLst>
                  <a:ext uri="{FF2B5EF4-FFF2-40B4-BE49-F238E27FC236}">
                    <a16:creationId xmlns:a16="http://schemas.microsoft.com/office/drawing/2014/main" id="{9D67FE09-4F5E-4647-ABC5-900BF97385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479174" y="5343829"/>
                <a:ext cx="363882" cy="419494"/>
              </a:xfrm>
              <a:prstGeom prst="rect">
                <a:avLst/>
              </a:prstGeom>
            </p:spPr>
          </p:pic>
          <p:pic>
            <p:nvPicPr>
              <p:cNvPr id="40" name="Picture 39">
                <a:extLst>
                  <a:ext uri="{FF2B5EF4-FFF2-40B4-BE49-F238E27FC236}">
                    <a16:creationId xmlns:a16="http://schemas.microsoft.com/office/drawing/2014/main" id="{D47380C3-7B44-451C-9F39-2377FDD41A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838814" y="5343829"/>
                <a:ext cx="363882" cy="419494"/>
              </a:xfrm>
              <a:prstGeom prst="rect">
                <a:avLst/>
              </a:prstGeom>
            </p:spPr>
          </p:pic>
          <p:pic>
            <p:nvPicPr>
              <p:cNvPr id="41" name="Picture 40">
                <a:extLst>
                  <a:ext uri="{FF2B5EF4-FFF2-40B4-BE49-F238E27FC236}">
                    <a16:creationId xmlns:a16="http://schemas.microsoft.com/office/drawing/2014/main" id="{4119F636-F7BB-4C21-95F1-47873D91BF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198454" y="5343829"/>
                <a:ext cx="363882" cy="419494"/>
              </a:xfrm>
              <a:prstGeom prst="rect">
                <a:avLst/>
              </a:prstGeom>
            </p:spPr>
          </p:pic>
        </p:grpSp>
        <p:pic>
          <p:nvPicPr>
            <p:cNvPr id="70" name="Footprint">
              <a:extLst>
                <a:ext uri="{FF2B5EF4-FFF2-40B4-BE49-F238E27FC236}">
                  <a16:creationId xmlns:a16="http://schemas.microsoft.com/office/drawing/2014/main" id="{EC169D3E-4CEC-4B72-B6EA-D3172667033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418505" y="2006885"/>
              <a:ext cx="1374661" cy="2864862"/>
            </a:xfrm>
            <a:prstGeom prst="rect">
              <a:avLst/>
            </a:prstGeom>
          </p:spPr>
        </p:pic>
      </p:grpSp>
      <p:sp>
        <p:nvSpPr>
          <p:cNvPr id="3" name="Speech Bubble: Rectangle with Corners Rounded 2"/>
          <p:cNvSpPr/>
          <p:nvPr/>
        </p:nvSpPr>
        <p:spPr>
          <a:xfrm>
            <a:off x="1911117" y="452658"/>
            <a:ext cx="6485751" cy="854246"/>
          </a:xfrm>
          <a:prstGeom prst="wedgeRoundRectCallout">
            <a:avLst>
              <a:gd name="adj1" fmla="val -54570"/>
              <a:gd name="adj2" fmla="val -469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I found a footprint that is 8 cubes long.</a:t>
            </a:r>
          </a:p>
          <a:p>
            <a:pPr algn="ctr"/>
            <a:r>
              <a:rPr lang="en-GB" dirty="0">
                <a:latin typeface="Twinkl" pitchFamily="2" charset="0"/>
              </a:rPr>
              <a:t>Who does it belong to? How can you work it out?</a:t>
            </a:r>
            <a:endParaRPr lang="en-GB" dirty="0"/>
          </a:p>
        </p:txBody>
      </p:sp>
      <p:sp>
        <p:nvSpPr>
          <p:cNvPr id="38" name="Speech Bubble: Rectangle with Corners Rounded 37">
            <a:extLst>
              <a:ext uri="{FF2B5EF4-FFF2-40B4-BE49-F238E27FC236}">
                <a16:creationId xmlns:a16="http://schemas.microsoft.com/office/drawing/2014/main" id="{179C8AB4-30D3-42D1-866F-FEC2186F92B6}"/>
              </a:ext>
            </a:extLst>
          </p:cNvPr>
          <p:cNvSpPr/>
          <p:nvPr/>
        </p:nvSpPr>
        <p:spPr>
          <a:xfrm>
            <a:off x="549502" y="2832610"/>
            <a:ext cx="2520000" cy="1224000"/>
          </a:xfrm>
          <a:prstGeom prst="wedgeRoundRectCallout">
            <a:avLst>
              <a:gd name="adj1" fmla="val 21294"/>
              <a:gd name="adj2" fmla="val -44446"/>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7 cubes long. Try again.</a:t>
            </a:r>
            <a:endParaRPr lang="en-GB" sz="1600" dirty="0">
              <a:solidFill>
                <a:schemeClr val="bg1"/>
              </a:solidFill>
            </a:endParaRPr>
          </a:p>
        </p:txBody>
      </p:sp>
      <p:sp>
        <p:nvSpPr>
          <p:cNvPr id="58" name="Speech Bubble: Rectangle with Corners Rounded 57">
            <a:extLst>
              <a:ext uri="{FF2B5EF4-FFF2-40B4-BE49-F238E27FC236}">
                <a16:creationId xmlns:a16="http://schemas.microsoft.com/office/drawing/2014/main" id="{A8A494C5-C34A-4873-B00D-07C1FF08949D}"/>
              </a:ext>
            </a:extLst>
          </p:cNvPr>
          <p:cNvSpPr/>
          <p:nvPr/>
        </p:nvSpPr>
        <p:spPr>
          <a:xfrm>
            <a:off x="3361594" y="2913205"/>
            <a:ext cx="2077200" cy="1058558"/>
          </a:xfrm>
          <a:prstGeom prst="wedgeRoundRectCallout">
            <a:avLst>
              <a:gd name="adj1" fmla="val -18849"/>
              <a:gd name="adj2" fmla="val -46345"/>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5 cubes long. Try again.</a:t>
            </a:r>
            <a:endParaRPr lang="en-GB" sz="1600" dirty="0">
              <a:solidFill>
                <a:schemeClr val="bg1"/>
              </a:solidFill>
            </a:endParaRPr>
          </a:p>
        </p:txBody>
      </p:sp>
      <p:sp>
        <p:nvSpPr>
          <p:cNvPr id="64" name="Speech Bubble: Rectangle with Corners Rounded 63">
            <a:extLst>
              <a:ext uri="{FF2B5EF4-FFF2-40B4-BE49-F238E27FC236}">
                <a16:creationId xmlns:a16="http://schemas.microsoft.com/office/drawing/2014/main" id="{F55DCE00-E2D5-4513-A457-8FC5BF17E2E4}"/>
              </a:ext>
            </a:extLst>
          </p:cNvPr>
          <p:cNvSpPr/>
          <p:nvPr/>
        </p:nvSpPr>
        <p:spPr>
          <a:xfrm>
            <a:off x="2166766" y="877572"/>
            <a:ext cx="4810468" cy="854246"/>
          </a:xfrm>
          <a:prstGeom prst="wedgeRoundRectCallout">
            <a:avLst>
              <a:gd name="adj1" fmla="val -30329"/>
              <a:gd name="adj2" fmla="val 4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chemeClr val="bg1"/>
                </a:solidFill>
                <a:latin typeface="Twinkl" pitchFamily="2" charset="0"/>
              </a:rPr>
              <a:t>That’s right!</a:t>
            </a:r>
          </a:p>
          <a:p>
            <a:pPr algn="ctr"/>
            <a:r>
              <a:rPr lang="en-GB" dirty="0">
                <a:solidFill>
                  <a:schemeClr val="bg1"/>
                </a:solidFill>
                <a:latin typeface="Twinkl" pitchFamily="2" charset="0"/>
              </a:rPr>
              <a:t>My footprint is 8 cubes long.</a:t>
            </a:r>
            <a:endParaRPr lang="en-GB" dirty="0">
              <a:solidFill>
                <a:schemeClr val="bg1"/>
              </a:solidFill>
            </a:endParaRPr>
          </a:p>
        </p:txBody>
      </p:sp>
      <p:sp>
        <p:nvSpPr>
          <p:cNvPr id="71" name="Arrow: Right 70">
            <a:hlinkClick r:id="rId10" action="ppaction://hlinksldjump"/>
            <a:extLst>
              <a:ext uri="{FF2B5EF4-FFF2-40B4-BE49-F238E27FC236}">
                <a16:creationId xmlns:a16="http://schemas.microsoft.com/office/drawing/2014/main" id="{A2FFAF74-18AA-4342-B3C5-BA68F0FB759D}"/>
              </a:ext>
            </a:extLst>
          </p:cNvPr>
          <p:cNvSpPr/>
          <p:nvPr/>
        </p:nvSpPr>
        <p:spPr>
          <a:xfrm>
            <a:off x="7789008" y="5700469"/>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24510715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childTnLst>
                          </p:cTn>
                        </p:par>
                        <p:par>
                          <p:cTn id="7" fill="hold">
                            <p:stCondLst>
                              <p:cond delay="0"/>
                            </p:stCondLst>
                            <p:childTnLst>
                              <p:par>
                                <p:cTn id="8" presetID="10" presetClass="exit" presetSubtype="0" fill="hold" grpId="1" nodeType="afterEffect">
                                  <p:stCondLst>
                                    <p:cond delay="1000"/>
                                  </p:stCondLst>
                                  <p:childTnLst>
                                    <p:animEffect transition="out" filter="fade">
                                      <p:cBhvr>
                                        <p:cTn id="9" dur="1000"/>
                                        <p:tgtEl>
                                          <p:spTgt spid="58"/>
                                        </p:tgtEl>
                                      </p:cBhvr>
                                    </p:animEffect>
                                    <p:set>
                                      <p:cBhvr>
                                        <p:cTn id="10"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8"/>
                                        </p:tgtEl>
                                        <p:attrNameLst>
                                          <p:attrName>style.visibility</p:attrName>
                                        </p:attrNameLst>
                                      </p:cBhvr>
                                      <p:to>
                                        <p:strVal val="visible"/>
                                      </p:to>
                                    </p:set>
                                  </p:childTnLst>
                                </p:cTn>
                              </p:par>
                            </p:childTnLst>
                          </p:cTn>
                        </p:par>
                        <p:par>
                          <p:cTn id="16" fill="hold">
                            <p:stCondLst>
                              <p:cond delay="0"/>
                            </p:stCondLst>
                            <p:childTnLst>
                              <p:par>
                                <p:cTn id="17" presetID="10" presetClass="exit" presetSubtype="0" fill="hold" grpId="1" nodeType="afterEffect">
                                  <p:stCondLst>
                                    <p:cond delay="1000"/>
                                  </p:stCondLst>
                                  <p:childTnLst>
                                    <p:animEffect transition="out" filter="fade">
                                      <p:cBhvr>
                                        <p:cTn id="18" dur="1000"/>
                                        <p:tgtEl>
                                          <p:spTgt spid="38"/>
                                        </p:tgtEl>
                                      </p:cBhvr>
                                    </p:animEffect>
                                    <p:set>
                                      <p:cBhvr>
                                        <p:cTn id="19"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7"/>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2"/>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4"/>
                                        </p:tgtEl>
                                        <p:attrNameLst>
                                          <p:attrName>style.visibility</p:attrName>
                                        </p:attrNameLst>
                                      </p:cBhvr>
                                      <p:to>
                                        <p:strVal val="hidden"/>
                                      </p:to>
                                    </p:set>
                                  </p:childTnLst>
                                </p:cTn>
                              </p:par>
                              <p:par>
                                <p:cTn id="31" presetID="35" presetClass="path" presetSubtype="0" accel="50000" decel="50000" fill="hold" nodeType="withEffect">
                                  <p:stCondLst>
                                    <p:cond delay="0"/>
                                  </p:stCondLst>
                                  <p:childTnLst>
                                    <p:animMotion origin="layout" path="M -1.94444E-6 2.22222E-6 L -0.28038 2.22222E-6 " pathEditMode="relative" rAng="0" ptsTypes="AA">
                                      <p:cBhvr>
                                        <p:cTn id="32" dur="2000" fill="hold"/>
                                        <p:tgtEl>
                                          <p:spTgt spid="9"/>
                                        </p:tgtEl>
                                        <p:attrNameLst>
                                          <p:attrName>ppt_x</p:attrName>
                                          <p:attrName>ppt_y</p:attrName>
                                        </p:attrNameLst>
                                      </p:cBhvr>
                                      <p:rCtr x="-14028" y="0"/>
                                    </p:animMotion>
                                  </p:childTnLst>
                                </p:cTn>
                              </p:par>
                              <p:par>
                                <p:cTn id="33" presetID="10" presetClass="entr" presetSubtype="0"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childTnLst>
                          </p:cTn>
                        </p:par>
                      </p:childTnLst>
                    </p:cTn>
                  </p:par>
                </p:childTnLst>
              </p:cTn>
              <p:nextCondLst>
                <p:cond evt="onClick" delay="0">
                  <p:tgtEl>
                    <p:spTgt spid="9"/>
                  </p:tgtEl>
                </p:cond>
              </p:nextCondLst>
            </p:seq>
          </p:childTnLst>
        </p:cTn>
      </p:par>
    </p:tnLst>
    <p:bldLst>
      <p:bldP spid="3" grpId="0" animBg="1"/>
      <p:bldP spid="38" grpId="0" animBg="1"/>
      <p:bldP spid="38" grpId="1" animBg="1"/>
      <p:bldP spid="58" grpId="0" animBg="1"/>
      <p:bldP spid="58" grpId="1" animBg="1"/>
      <p:bldP spid="6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sp>
        <p:nvSpPr>
          <p:cNvPr id="3" name="Speech Bubble: Rectangle with Corners Rounded 2"/>
          <p:cNvSpPr/>
          <p:nvPr/>
        </p:nvSpPr>
        <p:spPr>
          <a:xfrm>
            <a:off x="1911117" y="544028"/>
            <a:ext cx="6485751" cy="1160713"/>
          </a:xfrm>
          <a:prstGeom prst="wedgeRoundRectCallout">
            <a:avLst>
              <a:gd name="adj1" fmla="val -54570"/>
              <a:gd name="adj2" fmla="val -2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Can you help me work out whose footprint this is?</a:t>
            </a:r>
          </a:p>
          <a:p>
            <a:pPr algn="ctr"/>
            <a:r>
              <a:rPr lang="en-GB" b="1" dirty="0">
                <a:latin typeface="Twinkl" pitchFamily="2" charset="0"/>
              </a:rPr>
              <a:t>Can you estimate how many cubes long the footprint might be? </a:t>
            </a:r>
            <a:r>
              <a:rPr lang="en-GB" dirty="0">
                <a:latin typeface="Twinkl" pitchFamily="2" charset="0"/>
              </a:rPr>
              <a:t>Click on the footprint to count the cubes.</a:t>
            </a:r>
            <a:endParaRPr lang="en-GB" dirty="0"/>
          </a:p>
        </p:txBody>
      </p:sp>
      <p:pic>
        <p:nvPicPr>
          <p:cNvPr id="44" name="Picture 43">
            <a:extLst>
              <a:ext uri="{FF2B5EF4-FFF2-40B4-BE49-F238E27FC236}">
                <a16:creationId xmlns:a16="http://schemas.microsoft.com/office/drawing/2014/main" id="{58F4E6DD-1ACB-45A1-B020-2FF2F35419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54237" y="2800474"/>
            <a:ext cx="363882" cy="419494"/>
          </a:xfrm>
          <a:prstGeom prst="rect">
            <a:avLst/>
          </a:prstGeom>
        </p:spPr>
      </p:pic>
      <p:pic>
        <p:nvPicPr>
          <p:cNvPr id="45" name="Picture 44">
            <a:extLst>
              <a:ext uri="{FF2B5EF4-FFF2-40B4-BE49-F238E27FC236}">
                <a16:creationId xmlns:a16="http://schemas.microsoft.com/office/drawing/2014/main" id="{AB695EC3-A3CF-43EF-9869-92F508B68B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313192" y="2800474"/>
            <a:ext cx="363882" cy="419494"/>
          </a:xfrm>
          <a:prstGeom prst="rect">
            <a:avLst/>
          </a:prstGeom>
        </p:spPr>
      </p:pic>
      <p:pic>
        <p:nvPicPr>
          <p:cNvPr id="46" name="Picture 45">
            <a:extLst>
              <a:ext uri="{FF2B5EF4-FFF2-40B4-BE49-F238E27FC236}">
                <a16:creationId xmlns:a16="http://schemas.microsoft.com/office/drawing/2014/main" id="{75CF4816-45D7-4710-8BF9-5DAEDD852B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672147" y="2800474"/>
            <a:ext cx="363882" cy="419494"/>
          </a:xfrm>
          <a:prstGeom prst="rect">
            <a:avLst/>
          </a:prstGeom>
        </p:spPr>
      </p:pic>
      <p:pic>
        <p:nvPicPr>
          <p:cNvPr id="47" name="Picture 46">
            <a:extLst>
              <a:ext uri="{FF2B5EF4-FFF2-40B4-BE49-F238E27FC236}">
                <a16:creationId xmlns:a16="http://schemas.microsoft.com/office/drawing/2014/main" id="{E3BD9539-15E6-4AC3-B77E-8987E0B8AF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031102" y="2800474"/>
            <a:ext cx="363882" cy="419494"/>
          </a:xfrm>
          <a:prstGeom prst="rect">
            <a:avLst/>
          </a:prstGeom>
        </p:spPr>
      </p:pic>
      <p:pic>
        <p:nvPicPr>
          <p:cNvPr id="48" name="Picture 47">
            <a:extLst>
              <a:ext uri="{FF2B5EF4-FFF2-40B4-BE49-F238E27FC236}">
                <a16:creationId xmlns:a16="http://schemas.microsoft.com/office/drawing/2014/main" id="{58287599-A627-426F-A34A-59E837A9F8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390057" y="2800474"/>
            <a:ext cx="363882" cy="419494"/>
          </a:xfrm>
          <a:prstGeom prst="rect">
            <a:avLst/>
          </a:prstGeom>
        </p:spPr>
      </p:pic>
      <p:pic>
        <p:nvPicPr>
          <p:cNvPr id="49" name="Picture 48">
            <a:extLst>
              <a:ext uri="{FF2B5EF4-FFF2-40B4-BE49-F238E27FC236}">
                <a16:creationId xmlns:a16="http://schemas.microsoft.com/office/drawing/2014/main" id="{124A987B-8556-4A42-A56F-2845C18E44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749012" y="2800474"/>
            <a:ext cx="363882" cy="419494"/>
          </a:xfrm>
          <a:prstGeom prst="rect">
            <a:avLst/>
          </a:prstGeom>
        </p:spPr>
      </p:pic>
      <p:pic>
        <p:nvPicPr>
          <p:cNvPr id="50" name="Picture 49">
            <a:extLst>
              <a:ext uri="{FF2B5EF4-FFF2-40B4-BE49-F238E27FC236}">
                <a16:creationId xmlns:a16="http://schemas.microsoft.com/office/drawing/2014/main" id="{7CCA14D3-C4D7-436A-AA4E-A71FF7604E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107967" y="2800474"/>
            <a:ext cx="363882" cy="419494"/>
          </a:xfrm>
          <a:prstGeom prst="rect">
            <a:avLst/>
          </a:prstGeom>
        </p:spPr>
      </p:pic>
      <p:pic>
        <p:nvPicPr>
          <p:cNvPr id="71" name="Picture 70">
            <a:extLst>
              <a:ext uri="{FF2B5EF4-FFF2-40B4-BE49-F238E27FC236}">
                <a16:creationId xmlns:a16="http://schemas.microsoft.com/office/drawing/2014/main" id="{420D11C1-C305-494A-887D-7BB718ABE6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466922" y="2800474"/>
            <a:ext cx="363882" cy="419494"/>
          </a:xfrm>
          <a:prstGeom prst="rect">
            <a:avLst/>
          </a:prstGeom>
        </p:spPr>
      </p:pic>
      <p:pic>
        <p:nvPicPr>
          <p:cNvPr id="72" name="Picture 71">
            <a:extLst>
              <a:ext uri="{FF2B5EF4-FFF2-40B4-BE49-F238E27FC236}">
                <a16:creationId xmlns:a16="http://schemas.microsoft.com/office/drawing/2014/main" id="{73A9C1B8-3B14-4B31-9810-008A19C1A4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25881" y="2800474"/>
            <a:ext cx="363882" cy="419494"/>
          </a:xfrm>
          <a:prstGeom prst="rect">
            <a:avLst/>
          </a:prstGeom>
        </p:spPr>
      </p:pic>
      <p:pic>
        <p:nvPicPr>
          <p:cNvPr id="73" name="Footprint">
            <a:extLst>
              <a:ext uri="{FF2B5EF4-FFF2-40B4-BE49-F238E27FC236}">
                <a16:creationId xmlns:a16="http://schemas.microsoft.com/office/drawing/2014/main" id="{061C9D63-F16F-404D-9C28-56390AC681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04480" y="2502879"/>
            <a:ext cx="1535039" cy="3199097"/>
          </a:xfrm>
          <a:prstGeom prst="rect">
            <a:avLst/>
          </a:prstGeom>
        </p:spPr>
      </p:pic>
      <p:pic>
        <p:nvPicPr>
          <p:cNvPr id="6" name="Picture 5">
            <a:extLst>
              <a:ext uri="{FF2B5EF4-FFF2-40B4-BE49-F238E27FC236}">
                <a16:creationId xmlns:a16="http://schemas.microsoft.com/office/drawing/2014/main" id="{033B048B-45DF-4A6A-800F-B47A830857C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7373" y="3891412"/>
            <a:ext cx="1387505" cy="2201413"/>
          </a:xfrm>
          <a:prstGeom prst="rect">
            <a:avLst/>
          </a:prstGeom>
        </p:spPr>
      </p:pic>
      <p:pic>
        <p:nvPicPr>
          <p:cNvPr id="10" name="Picture 9">
            <a:extLst>
              <a:ext uri="{FF2B5EF4-FFF2-40B4-BE49-F238E27FC236}">
                <a16:creationId xmlns:a16="http://schemas.microsoft.com/office/drawing/2014/main" id="{162572A6-6B1A-46A1-B1AD-47B3AC9D1D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83094" y="3903135"/>
            <a:ext cx="1205256" cy="2370483"/>
          </a:xfrm>
          <a:prstGeom prst="rect">
            <a:avLst/>
          </a:prstGeom>
        </p:spPr>
      </p:pic>
      <p:sp>
        <p:nvSpPr>
          <p:cNvPr id="74" name="Speech Bubble: Rectangle with Corners Rounded 73">
            <a:extLst>
              <a:ext uri="{FF2B5EF4-FFF2-40B4-BE49-F238E27FC236}">
                <a16:creationId xmlns:a16="http://schemas.microsoft.com/office/drawing/2014/main" id="{7650199A-D976-4486-AFCB-514BC50CEB28}"/>
              </a:ext>
            </a:extLst>
          </p:cNvPr>
          <p:cNvSpPr/>
          <p:nvPr/>
        </p:nvSpPr>
        <p:spPr>
          <a:xfrm>
            <a:off x="551473" y="2586477"/>
            <a:ext cx="1881839" cy="854246"/>
          </a:xfrm>
          <a:prstGeom prst="wedgeRoundRectCallout">
            <a:avLst>
              <a:gd name="adj1" fmla="val -17615"/>
              <a:gd name="adj2" fmla="val 86653"/>
              <a:gd name="adj3" fmla="val 16667"/>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1C1C1C"/>
                </a:solidFill>
                <a:latin typeface="Twinkl" pitchFamily="2" charset="0"/>
              </a:rPr>
              <a:t>My footprint is 9 cubes long.</a:t>
            </a:r>
            <a:endParaRPr lang="en-GB" dirty="0">
              <a:solidFill>
                <a:srgbClr val="1C1C1C"/>
              </a:solidFill>
            </a:endParaRPr>
          </a:p>
        </p:txBody>
      </p:sp>
      <p:sp>
        <p:nvSpPr>
          <p:cNvPr id="75" name="Speech Bubble: Rectangle with Corners Rounded 74">
            <a:extLst>
              <a:ext uri="{FF2B5EF4-FFF2-40B4-BE49-F238E27FC236}">
                <a16:creationId xmlns:a16="http://schemas.microsoft.com/office/drawing/2014/main" id="{5028E606-C052-4B25-B63C-160564A713C4}"/>
              </a:ext>
            </a:extLst>
          </p:cNvPr>
          <p:cNvSpPr/>
          <p:nvPr/>
        </p:nvSpPr>
        <p:spPr>
          <a:xfrm>
            <a:off x="6710687" y="2586477"/>
            <a:ext cx="1881839" cy="854246"/>
          </a:xfrm>
          <a:prstGeom prst="wedgeRoundRectCallout">
            <a:avLst>
              <a:gd name="adj1" fmla="val 13533"/>
              <a:gd name="adj2" fmla="val 85281"/>
              <a:gd name="adj3" fmla="val 16667"/>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1C1C1C"/>
                </a:solidFill>
                <a:latin typeface="Twinkl" pitchFamily="2" charset="0"/>
              </a:rPr>
              <a:t>My footprint is 11 cubes long.</a:t>
            </a:r>
            <a:endParaRPr lang="en-GB" dirty="0">
              <a:solidFill>
                <a:srgbClr val="1C1C1C"/>
              </a:solidFill>
            </a:endParaRPr>
          </a:p>
        </p:txBody>
      </p:sp>
      <p:sp>
        <p:nvSpPr>
          <p:cNvPr id="77" name="Speech Bubble: Rectangle with Corners Rounded 76">
            <a:extLst>
              <a:ext uri="{FF2B5EF4-FFF2-40B4-BE49-F238E27FC236}">
                <a16:creationId xmlns:a16="http://schemas.microsoft.com/office/drawing/2014/main" id="{B84FAE12-44D5-4B78-96D7-886EF9683909}"/>
              </a:ext>
            </a:extLst>
          </p:cNvPr>
          <p:cNvSpPr/>
          <p:nvPr/>
        </p:nvSpPr>
        <p:spPr>
          <a:xfrm>
            <a:off x="6481686" y="2480943"/>
            <a:ext cx="2137740" cy="1058558"/>
          </a:xfrm>
          <a:prstGeom prst="wedgeRoundRectCallout">
            <a:avLst>
              <a:gd name="adj1" fmla="val 13884"/>
              <a:gd name="adj2" fmla="val 78798"/>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11 cubes long. Try again.</a:t>
            </a:r>
            <a:endParaRPr lang="en-GB" sz="1600" dirty="0">
              <a:solidFill>
                <a:schemeClr val="bg1"/>
              </a:solidFill>
            </a:endParaRPr>
          </a:p>
        </p:txBody>
      </p:sp>
      <p:sp>
        <p:nvSpPr>
          <p:cNvPr id="78" name="Speech Bubble: Rectangle with Corners Rounded 77">
            <a:extLst>
              <a:ext uri="{FF2B5EF4-FFF2-40B4-BE49-F238E27FC236}">
                <a16:creationId xmlns:a16="http://schemas.microsoft.com/office/drawing/2014/main" id="{65577A77-6459-43C1-AF3E-A6D34CD88172}"/>
              </a:ext>
            </a:extLst>
          </p:cNvPr>
          <p:cNvSpPr/>
          <p:nvPr/>
        </p:nvSpPr>
        <p:spPr>
          <a:xfrm>
            <a:off x="2166766" y="877572"/>
            <a:ext cx="4810468" cy="854246"/>
          </a:xfrm>
          <a:prstGeom prst="wedgeRoundRectCallout">
            <a:avLst>
              <a:gd name="adj1" fmla="val -30329"/>
              <a:gd name="adj2" fmla="val 4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chemeClr val="bg1"/>
                </a:solidFill>
                <a:latin typeface="Twinkl" pitchFamily="2" charset="0"/>
              </a:rPr>
              <a:t>That’s right!</a:t>
            </a:r>
          </a:p>
          <a:p>
            <a:pPr algn="ctr"/>
            <a:r>
              <a:rPr lang="en-GB" dirty="0">
                <a:solidFill>
                  <a:schemeClr val="bg1"/>
                </a:solidFill>
                <a:latin typeface="Twinkl" pitchFamily="2" charset="0"/>
              </a:rPr>
              <a:t>My footprint is 9 cubes long.</a:t>
            </a:r>
            <a:endParaRPr lang="en-GB" dirty="0">
              <a:solidFill>
                <a:schemeClr val="bg1"/>
              </a:solidFill>
            </a:endParaRPr>
          </a:p>
        </p:txBody>
      </p:sp>
      <p:sp>
        <p:nvSpPr>
          <p:cNvPr id="79" name="Arrow: Right 78">
            <a:hlinkClick r:id="rId7" action="ppaction://hlinksldjump"/>
            <a:extLst>
              <a:ext uri="{FF2B5EF4-FFF2-40B4-BE49-F238E27FC236}">
                <a16:creationId xmlns:a16="http://schemas.microsoft.com/office/drawing/2014/main" id="{08F4AD5C-0E76-45F5-9FAE-A2CFD33C3E3D}"/>
              </a:ext>
            </a:extLst>
          </p:cNvPr>
          <p:cNvSpPr/>
          <p:nvPr/>
        </p:nvSpPr>
        <p:spPr>
          <a:xfrm>
            <a:off x="8211805" y="6022853"/>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334425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fade">
                                      <p:cBhvr>
                                        <p:cTn id="1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3"/>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7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72"/>
                                        </p:tgtEl>
                                        <p:attrNameLst>
                                          <p:attrName>style.visibility</p:attrName>
                                        </p:attrNameLst>
                                      </p:cBhvr>
                                      <p:to>
                                        <p:strVal val="visible"/>
                                      </p:to>
                                    </p:set>
                                  </p:childTnLst>
                                </p:cTn>
                              </p:par>
                            </p:childTnLst>
                          </p:cTn>
                        </p:par>
                      </p:childTnLst>
                    </p:cTn>
                  </p:par>
                </p:childTnLst>
              </p:cTn>
              <p:nextCondLst>
                <p:cond evt="onClick" delay="0">
                  <p:tgtEl>
                    <p:spTgt spid="73"/>
                  </p:tgtEl>
                </p:cond>
              </p:nextCondLst>
            </p:seq>
            <p:seq concurrent="1" nextAc="seek">
              <p:cTn id="49" restart="whenNotActive" fill="hold" evtFilter="cancelBubble" nodeType="interactiveSeq">
                <p:stCondLst>
                  <p:cond evt="onClick" delay="0">
                    <p:tgtEl>
                      <p:spTgt spid="10"/>
                    </p:tgtEl>
                  </p:cond>
                </p:stCondLst>
                <p:endSync evt="end" delay="0">
                  <p:rtn val="all"/>
                </p:endSync>
                <p:childTnLst>
                  <p:par>
                    <p:cTn id="50" fill="hold">
                      <p:stCondLst>
                        <p:cond delay="0"/>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77"/>
                                        </p:tgtEl>
                                        <p:attrNameLst>
                                          <p:attrName>style.visibility</p:attrName>
                                        </p:attrNameLst>
                                      </p:cBhvr>
                                      <p:to>
                                        <p:strVal val="visible"/>
                                      </p:to>
                                    </p:set>
                                  </p:childTnLst>
                                </p:cTn>
                              </p:par>
                            </p:childTnLst>
                          </p:cTn>
                        </p:par>
                        <p:par>
                          <p:cTn id="54" fill="hold">
                            <p:stCondLst>
                              <p:cond delay="0"/>
                            </p:stCondLst>
                            <p:childTnLst>
                              <p:par>
                                <p:cTn id="55" presetID="10" presetClass="exit" presetSubtype="0" fill="hold" grpId="1" nodeType="afterEffect">
                                  <p:stCondLst>
                                    <p:cond delay="1000"/>
                                  </p:stCondLst>
                                  <p:childTnLst>
                                    <p:animEffect transition="out" filter="fade">
                                      <p:cBhvr>
                                        <p:cTn id="56" dur="1000"/>
                                        <p:tgtEl>
                                          <p:spTgt spid="77"/>
                                        </p:tgtEl>
                                      </p:cBhvr>
                                    </p:animEffect>
                                    <p:set>
                                      <p:cBhvr>
                                        <p:cTn id="57" dur="1" fill="hold">
                                          <p:stCondLst>
                                            <p:cond delay="999"/>
                                          </p:stCondLst>
                                        </p:cTn>
                                        <p:tgtEl>
                                          <p:spTgt spid="77"/>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58" restart="whenNotActive" fill="hold" evtFilter="cancelBubble" nodeType="interactiveSeq">
                <p:stCondLst>
                  <p:cond evt="onClick" delay="0">
                    <p:tgtEl>
                      <p:spTgt spid="6"/>
                    </p:tgtEl>
                  </p:cond>
                </p:stCondLst>
                <p:endSync evt="end" delay="0">
                  <p:rtn val="all"/>
                </p:endSync>
                <p:childTnLst>
                  <p:par>
                    <p:cTn id="59" fill="hold">
                      <p:stCondLst>
                        <p:cond delay="0"/>
                      </p:stCondLst>
                      <p:childTnLst>
                        <p:par>
                          <p:cTn id="60" fill="hold">
                            <p:stCondLst>
                              <p:cond delay="0"/>
                            </p:stCondLst>
                            <p:childTnLst>
                              <p:par>
                                <p:cTn id="61" presetID="1" presetClass="exit" presetSubtype="0" fill="hold" grpId="0" nodeType="withEffect">
                                  <p:stCondLst>
                                    <p:cond delay="0"/>
                                  </p:stCondLst>
                                  <p:childTnLst>
                                    <p:set>
                                      <p:cBhvr>
                                        <p:cTn id="62" dur="1" fill="hold">
                                          <p:stCondLst>
                                            <p:cond delay="0"/>
                                          </p:stCondLst>
                                        </p:cTn>
                                        <p:tgtEl>
                                          <p:spTgt spid="3"/>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4"/>
                                        </p:tgtEl>
                                        <p:attrNameLst>
                                          <p:attrName>style.visibility</p:attrName>
                                        </p:attrNameLst>
                                      </p:cBhvr>
                                      <p:to>
                                        <p:strVal val="hidden"/>
                                      </p:to>
                                    </p:set>
                                  </p:childTnLst>
                                </p:cTn>
                              </p:par>
                              <p:par>
                                <p:cTn id="65" presetID="1" presetClass="exit" presetSubtype="0" fill="hold" grpId="1" nodeType="withEffect">
                                  <p:stCondLst>
                                    <p:cond delay="0"/>
                                  </p:stCondLst>
                                  <p:childTnLst>
                                    <p:set>
                                      <p:cBhvr>
                                        <p:cTn id="66" dur="1" fill="hold">
                                          <p:stCondLst>
                                            <p:cond delay="0"/>
                                          </p:stCondLst>
                                        </p:cTn>
                                        <p:tgtEl>
                                          <p:spTgt spid="75"/>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10"/>
                                        </p:tgtEl>
                                        <p:attrNameLst>
                                          <p:attrName>style.visibility</p:attrName>
                                        </p:attrNameLst>
                                      </p:cBhvr>
                                      <p:to>
                                        <p:strVal val="hidden"/>
                                      </p:to>
                                    </p:set>
                                  </p:childTnLst>
                                </p:cTn>
                              </p:par>
                              <p:par>
                                <p:cTn id="69" presetID="1" presetClass="exit" presetSubtype="0" fill="hold" grpId="1" nodeType="withEffect">
                                  <p:stCondLst>
                                    <p:cond delay="0"/>
                                  </p:stCondLst>
                                  <p:childTnLst>
                                    <p:set>
                                      <p:cBhvr>
                                        <p:cTn id="70" dur="1" fill="hold">
                                          <p:stCondLst>
                                            <p:cond delay="0"/>
                                          </p:stCondLst>
                                        </p:cTn>
                                        <p:tgtEl>
                                          <p:spTgt spid="74"/>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44"/>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45"/>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46"/>
                                        </p:tgtEl>
                                        <p:attrNameLst>
                                          <p:attrName>style.visibility</p:attrName>
                                        </p:attrNameLst>
                                      </p:cBhvr>
                                      <p:to>
                                        <p:strVal val="hidden"/>
                                      </p:to>
                                    </p:set>
                                  </p:childTnLst>
                                </p:cTn>
                              </p:par>
                              <p:par>
                                <p:cTn id="77" presetID="1" presetClass="exit" presetSubtype="0" fill="hold" nodeType="withEffect">
                                  <p:stCondLst>
                                    <p:cond delay="0"/>
                                  </p:stCondLst>
                                  <p:childTnLst>
                                    <p:set>
                                      <p:cBhvr>
                                        <p:cTn id="78" dur="1" fill="hold">
                                          <p:stCondLst>
                                            <p:cond delay="0"/>
                                          </p:stCondLst>
                                        </p:cTn>
                                        <p:tgtEl>
                                          <p:spTgt spid="47"/>
                                        </p:tgtEl>
                                        <p:attrNameLst>
                                          <p:attrName>style.visibility</p:attrName>
                                        </p:attrNameLst>
                                      </p:cBhvr>
                                      <p:to>
                                        <p:strVal val="hidden"/>
                                      </p:to>
                                    </p:set>
                                  </p:childTnLst>
                                </p:cTn>
                              </p:par>
                              <p:par>
                                <p:cTn id="79" presetID="1" presetClass="exit" presetSubtype="0" fill="hold" nodeType="withEffect">
                                  <p:stCondLst>
                                    <p:cond delay="0"/>
                                  </p:stCondLst>
                                  <p:childTnLst>
                                    <p:set>
                                      <p:cBhvr>
                                        <p:cTn id="80" dur="1" fill="hold">
                                          <p:stCondLst>
                                            <p:cond delay="0"/>
                                          </p:stCondLst>
                                        </p:cTn>
                                        <p:tgtEl>
                                          <p:spTgt spid="48"/>
                                        </p:tgtEl>
                                        <p:attrNameLst>
                                          <p:attrName>style.visibility</p:attrName>
                                        </p:attrNameLst>
                                      </p:cBhvr>
                                      <p:to>
                                        <p:strVal val="hidden"/>
                                      </p:to>
                                    </p:set>
                                  </p:childTnLst>
                                </p:cTn>
                              </p:par>
                              <p:par>
                                <p:cTn id="81" presetID="1" presetClass="exit" presetSubtype="0" fill="hold" nodeType="withEffect">
                                  <p:stCondLst>
                                    <p:cond delay="0"/>
                                  </p:stCondLst>
                                  <p:childTnLst>
                                    <p:set>
                                      <p:cBhvr>
                                        <p:cTn id="82" dur="1" fill="hold">
                                          <p:stCondLst>
                                            <p:cond delay="0"/>
                                          </p:stCondLst>
                                        </p:cTn>
                                        <p:tgtEl>
                                          <p:spTgt spid="49"/>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50"/>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71"/>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72"/>
                                        </p:tgtEl>
                                        <p:attrNameLst>
                                          <p:attrName>style.visibility</p:attrName>
                                        </p:attrNameLst>
                                      </p:cBhvr>
                                      <p:to>
                                        <p:strVal val="hidden"/>
                                      </p:to>
                                    </p:set>
                                  </p:childTnLst>
                                </p:cTn>
                              </p:par>
                              <p:par>
                                <p:cTn id="89" presetID="10" presetClass="entr" presetSubtype="0" fill="hold" grpId="0" nodeType="with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fade">
                                      <p:cBhvr>
                                        <p:cTn id="91" dur="500"/>
                                        <p:tgtEl>
                                          <p:spTgt spid="78"/>
                                        </p:tgtEl>
                                      </p:cBhvr>
                                    </p:animEffect>
                                  </p:childTnLst>
                                </p:cTn>
                              </p:par>
                              <p:par>
                                <p:cTn id="92" presetID="63" presetClass="path" presetSubtype="0" accel="50000" decel="50000" fill="hold" nodeType="withEffect">
                                  <p:stCondLst>
                                    <p:cond delay="0"/>
                                  </p:stCondLst>
                                  <p:childTnLst>
                                    <p:animMotion origin="layout" path="M -2.22222E-6 2.22222E-6 L 0.34028 2.22222E-6 " pathEditMode="relative" rAng="0" ptsTypes="AA">
                                      <p:cBhvr>
                                        <p:cTn id="93" dur="2000" fill="hold"/>
                                        <p:tgtEl>
                                          <p:spTgt spid="6"/>
                                        </p:tgtEl>
                                        <p:attrNameLst>
                                          <p:attrName>ppt_x</p:attrName>
                                          <p:attrName>ppt_y</p:attrName>
                                        </p:attrNameLst>
                                      </p:cBhvr>
                                      <p:rCtr x="17014" y="0"/>
                                    </p:animMotion>
                                  </p:childTnLst>
                                </p:cTn>
                              </p:par>
                              <p:par>
                                <p:cTn id="94" presetID="64" presetClass="path" presetSubtype="0" accel="50000" decel="50000" fill="hold" nodeType="withEffect">
                                  <p:stCondLst>
                                    <p:cond delay="0"/>
                                  </p:stCondLst>
                                  <p:childTnLst>
                                    <p:animMotion origin="layout" path="M 0 1.85185E-6 L 0 -0.18565 " pathEditMode="relative" rAng="0" ptsTypes="AA">
                                      <p:cBhvr>
                                        <p:cTn id="95" dur="2000" fill="hold"/>
                                        <p:tgtEl>
                                          <p:spTgt spid="73"/>
                                        </p:tgtEl>
                                        <p:attrNameLst>
                                          <p:attrName>ppt_x</p:attrName>
                                          <p:attrName>ppt_y</p:attrName>
                                        </p:attrNameLst>
                                      </p:cBhvr>
                                      <p:rCtr x="0" y="-9282"/>
                                    </p:animMotion>
                                  </p:childTnLst>
                                </p:cTn>
                              </p:par>
                            </p:childTnLst>
                          </p:cTn>
                        </p:par>
                      </p:childTnLst>
                    </p:cTn>
                  </p:par>
                </p:childTnLst>
              </p:cTn>
              <p:nextCondLst>
                <p:cond evt="onClick" delay="0">
                  <p:tgtEl>
                    <p:spTgt spid="6"/>
                  </p:tgtEl>
                </p:cond>
              </p:nextCondLst>
            </p:seq>
          </p:childTnLst>
        </p:cTn>
      </p:par>
    </p:tnLst>
    <p:bldLst>
      <p:bldP spid="3" grpId="0" animBg="1"/>
      <p:bldP spid="74" grpId="0" animBg="1"/>
      <p:bldP spid="74" grpId="1" animBg="1"/>
      <p:bldP spid="75" grpId="0" animBg="1"/>
      <p:bldP spid="75" grpId="1" animBg="1"/>
      <p:bldP spid="77" grpId="0" animBg="1"/>
      <p:bldP spid="77" grpId="1" animBg="1"/>
      <p:bldP spid="7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sp>
        <p:nvSpPr>
          <p:cNvPr id="3" name="Speech Bubble: Rectangle with Corners Rounded 2"/>
          <p:cNvSpPr/>
          <p:nvPr/>
        </p:nvSpPr>
        <p:spPr>
          <a:xfrm>
            <a:off x="1911117" y="544028"/>
            <a:ext cx="6485751" cy="1160713"/>
          </a:xfrm>
          <a:prstGeom prst="wedgeRoundRectCallout">
            <a:avLst>
              <a:gd name="adj1" fmla="val -54570"/>
              <a:gd name="adj2" fmla="val -2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Can you help me work out whose footprint this is?</a:t>
            </a:r>
          </a:p>
          <a:p>
            <a:pPr algn="ctr"/>
            <a:r>
              <a:rPr lang="en-GB" b="1" dirty="0">
                <a:latin typeface="Twinkl" pitchFamily="2" charset="0"/>
              </a:rPr>
              <a:t>Can you estimate how many cubes long the footprint might be? </a:t>
            </a:r>
            <a:r>
              <a:rPr lang="en-GB" dirty="0">
                <a:latin typeface="Twinkl" pitchFamily="2" charset="0"/>
              </a:rPr>
              <a:t>Click on the footprint to count the cubes.</a:t>
            </a:r>
            <a:endParaRPr lang="en-GB" dirty="0"/>
          </a:p>
        </p:txBody>
      </p:sp>
      <p:pic>
        <p:nvPicPr>
          <p:cNvPr id="44" name="Picture 43">
            <a:extLst>
              <a:ext uri="{FF2B5EF4-FFF2-40B4-BE49-F238E27FC236}">
                <a16:creationId xmlns:a16="http://schemas.microsoft.com/office/drawing/2014/main" id="{58F4E6DD-1ACB-45A1-B020-2FF2F35419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459716" y="3011488"/>
            <a:ext cx="363882" cy="419494"/>
          </a:xfrm>
          <a:prstGeom prst="rect">
            <a:avLst/>
          </a:prstGeom>
        </p:spPr>
      </p:pic>
      <p:pic>
        <p:nvPicPr>
          <p:cNvPr id="45" name="Picture 44">
            <a:extLst>
              <a:ext uri="{FF2B5EF4-FFF2-40B4-BE49-F238E27FC236}">
                <a16:creationId xmlns:a16="http://schemas.microsoft.com/office/drawing/2014/main" id="{AB695EC3-A3CF-43EF-9869-92F508B68B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818671" y="3011488"/>
            <a:ext cx="363882" cy="419494"/>
          </a:xfrm>
          <a:prstGeom prst="rect">
            <a:avLst/>
          </a:prstGeom>
        </p:spPr>
      </p:pic>
      <p:pic>
        <p:nvPicPr>
          <p:cNvPr id="46" name="Picture 45">
            <a:extLst>
              <a:ext uri="{FF2B5EF4-FFF2-40B4-BE49-F238E27FC236}">
                <a16:creationId xmlns:a16="http://schemas.microsoft.com/office/drawing/2014/main" id="{75CF4816-45D7-4710-8BF9-5DAEDD852B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177626" y="3011488"/>
            <a:ext cx="363882" cy="419494"/>
          </a:xfrm>
          <a:prstGeom prst="rect">
            <a:avLst/>
          </a:prstGeom>
        </p:spPr>
      </p:pic>
      <p:pic>
        <p:nvPicPr>
          <p:cNvPr id="47" name="Picture 46">
            <a:extLst>
              <a:ext uri="{FF2B5EF4-FFF2-40B4-BE49-F238E27FC236}">
                <a16:creationId xmlns:a16="http://schemas.microsoft.com/office/drawing/2014/main" id="{E3BD9539-15E6-4AC3-B77E-8987E0B8AF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536581" y="3011488"/>
            <a:ext cx="363882" cy="419494"/>
          </a:xfrm>
          <a:prstGeom prst="rect">
            <a:avLst/>
          </a:prstGeom>
        </p:spPr>
      </p:pic>
      <p:pic>
        <p:nvPicPr>
          <p:cNvPr id="48" name="Picture 47">
            <a:extLst>
              <a:ext uri="{FF2B5EF4-FFF2-40B4-BE49-F238E27FC236}">
                <a16:creationId xmlns:a16="http://schemas.microsoft.com/office/drawing/2014/main" id="{58287599-A627-426F-A34A-59E837A9F8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895536" y="3011488"/>
            <a:ext cx="363882" cy="419494"/>
          </a:xfrm>
          <a:prstGeom prst="rect">
            <a:avLst/>
          </a:prstGeom>
        </p:spPr>
      </p:pic>
      <p:pic>
        <p:nvPicPr>
          <p:cNvPr id="49" name="Picture 48">
            <a:extLst>
              <a:ext uri="{FF2B5EF4-FFF2-40B4-BE49-F238E27FC236}">
                <a16:creationId xmlns:a16="http://schemas.microsoft.com/office/drawing/2014/main" id="{124A987B-8556-4A42-A56F-2845C18E44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54491" y="3011488"/>
            <a:ext cx="363882" cy="419494"/>
          </a:xfrm>
          <a:prstGeom prst="rect">
            <a:avLst/>
          </a:prstGeom>
        </p:spPr>
      </p:pic>
      <p:pic>
        <p:nvPicPr>
          <p:cNvPr id="50" name="Picture 49">
            <a:extLst>
              <a:ext uri="{FF2B5EF4-FFF2-40B4-BE49-F238E27FC236}">
                <a16:creationId xmlns:a16="http://schemas.microsoft.com/office/drawing/2014/main" id="{7CCA14D3-C4D7-436A-AA4E-A71FF7604E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613446" y="3011488"/>
            <a:ext cx="363882" cy="419494"/>
          </a:xfrm>
          <a:prstGeom prst="rect">
            <a:avLst/>
          </a:prstGeom>
        </p:spPr>
      </p:pic>
      <p:pic>
        <p:nvPicPr>
          <p:cNvPr id="71" name="Picture 70">
            <a:extLst>
              <a:ext uri="{FF2B5EF4-FFF2-40B4-BE49-F238E27FC236}">
                <a16:creationId xmlns:a16="http://schemas.microsoft.com/office/drawing/2014/main" id="{420D11C1-C305-494A-887D-7BB718ABE6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972401" y="3011488"/>
            <a:ext cx="363882" cy="419494"/>
          </a:xfrm>
          <a:prstGeom prst="rect">
            <a:avLst/>
          </a:prstGeom>
        </p:spPr>
      </p:pic>
      <p:pic>
        <p:nvPicPr>
          <p:cNvPr id="72" name="Picture 71">
            <a:extLst>
              <a:ext uri="{FF2B5EF4-FFF2-40B4-BE49-F238E27FC236}">
                <a16:creationId xmlns:a16="http://schemas.microsoft.com/office/drawing/2014/main" id="{73A9C1B8-3B14-4B31-9810-008A19C1A4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331360" y="3011488"/>
            <a:ext cx="363882" cy="419494"/>
          </a:xfrm>
          <a:prstGeom prst="rect">
            <a:avLst/>
          </a:prstGeom>
        </p:spPr>
      </p:pic>
      <p:pic>
        <p:nvPicPr>
          <p:cNvPr id="73" name="Footprint">
            <a:extLst>
              <a:ext uri="{FF2B5EF4-FFF2-40B4-BE49-F238E27FC236}">
                <a16:creationId xmlns:a16="http://schemas.microsoft.com/office/drawing/2014/main" id="{061C9D63-F16F-404D-9C28-56390AC681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549235" y="2531328"/>
            <a:ext cx="2057798" cy="4288552"/>
          </a:xfrm>
          <a:prstGeom prst="rect">
            <a:avLst/>
          </a:prstGeom>
        </p:spPr>
      </p:pic>
      <p:pic>
        <p:nvPicPr>
          <p:cNvPr id="6" name="Picture 5">
            <a:extLst>
              <a:ext uri="{FF2B5EF4-FFF2-40B4-BE49-F238E27FC236}">
                <a16:creationId xmlns:a16="http://schemas.microsoft.com/office/drawing/2014/main" id="{033B048B-45DF-4A6A-800F-B47A830857C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67373" y="3706126"/>
            <a:ext cx="1387505" cy="2004760"/>
          </a:xfrm>
          <a:prstGeom prst="rect">
            <a:avLst/>
          </a:prstGeom>
        </p:spPr>
      </p:pic>
      <p:pic>
        <p:nvPicPr>
          <p:cNvPr id="10" name="Picture 9">
            <a:extLst>
              <a:ext uri="{FF2B5EF4-FFF2-40B4-BE49-F238E27FC236}">
                <a16:creationId xmlns:a16="http://schemas.microsoft.com/office/drawing/2014/main" id="{162572A6-6B1A-46A1-B1AD-47B3AC9D1D2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183094" y="3651737"/>
            <a:ext cx="1205256" cy="2059149"/>
          </a:xfrm>
          <a:prstGeom prst="rect">
            <a:avLst/>
          </a:prstGeom>
        </p:spPr>
      </p:pic>
      <p:sp>
        <p:nvSpPr>
          <p:cNvPr id="74" name="Speech Bubble: Rectangle with Corners Rounded 73">
            <a:extLst>
              <a:ext uri="{FF2B5EF4-FFF2-40B4-BE49-F238E27FC236}">
                <a16:creationId xmlns:a16="http://schemas.microsoft.com/office/drawing/2014/main" id="{7650199A-D976-4486-AFCB-514BC50CEB28}"/>
              </a:ext>
            </a:extLst>
          </p:cNvPr>
          <p:cNvSpPr/>
          <p:nvPr/>
        </p:nvSpPr>
        <p:spPr>
          <a:xfrm>
            <a:off x="551473" y="2012050"/>
            <a:ext cx="1881839" cy="854246"/>
          </a:xfrm>
          <a:prstGeom prst="wedgeRoundRectCallout">
            <a:avLst>
              <a:gd name="adj1" fmla="val -17615"/>
              <a:gd name="adj2" fmla="val 86653"/>
              <a:gd name="adj3" fmla="val 16667"/>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1C1C1C"/>
                </a:solidFill>
                <a:latin typeface="Twinkl" pitchFamily="2" charset="0"/>
              </a:rPr>
              <a:t>My footprint is 12 cubes long.</a:t>
            </a:r>
            <a:endParaRPr lang="en-GB" dirty="0">
              <a:solidFill>
                <a:srgbClr val="1C1C1C"/>
              </a:solidFill>
            </a:endParaRPr>
          </a:p>
        </p:txBody>
      </p:sp>
      <p:sp>
        <p:nvSpPr>
          <p:cNvPr id="75" name="Speech Bubble: Rectangle with Corners Rounded 74">
            <a:extLst>
              <a:ext uri="{FF2B5EF4-FFF2-40B4-BE49-F238E27FC236}">
                <a16:creationId xmlns:a16="http://schemas.microsoft.com/office/drawing/2014/main" id="{5028E606-C052-4B25-B63C-160564A713C4}"/>
              </a:ext>
            </a:extLst>
          </p:cNvPr>
          <p:cNvSpPr/>
          <p:nvPr/>
        </p:nvSpPr>
        <p:spPr>
          <a:xfrm>
            <a:off x="6710687" y="2012050"/>
            <a:ext cx="1881839" cy="854246"/>
          </a:xfrm>
          <a:prstGeom prst="wedgeRoundRectCallout">
            <a:avLst>
              <a:gd name="adj1" fmla="val 13533"/>
              <a:gd name="adj2" fmla="val 85281"/>
              <a:gd name="adj3" fmla="val 16667"/>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1C1C1C"/>
                </a:solidFill>
                <a:latin typeface="Twinkl" pitchFamily="2" charset="0"/>
              </a:rPr>
              <a:t>My footprint is 10 cubes long.</a:t>
            </a:r>
            <a:endParaRPr lang="en-GB" dirty="0">
              <a:solidFill>
                <a:srgbClr val="1C1C1C"/>
              </a:solidFill>
            </a:endParaRPr>
          </a:p>
        </p:txBody>
      </p:sp>
      <p:sp>
        <p:nvSpPr>
          <p:cNvPr id="77" name="Speech Bubble: Rectangle with Corners Rounded 76">
            <a:extLst>
              <a:ext uri="{FF2B5EF4-FFF2-40B4-BE49-F238E27FC236}">
                <a16:creationId xmlns:a16="http://schemas.microsoft.com/office/drawing/2014/main" id="{B84FAE12-44D5-4B78-96D7-886EF9683909}"/>
              </a:ext>
            </a:extLst>
          </p:cNvPr>
          <p:cNvSpPr/>
          <p:nvPr/>
        </p:nvSpPr>
        <p:spPr>
          <a:xfrm>
            <a:off x="6377354" y="1906517"/>
            <a:ext cx="2242072" cy="1058558"/>
          </a:xfrm>
          <a:prstGeom prst="wedgeRoundRectCallout">
            <a:avLst>
              <a:gd name="adj1" fmla="val 13884"/>
              <a:gd name="adj2" fmla="val 78798"/>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10 cubes long. Try again.</a:t>
            </a:r>
            <a:endParaRPr lang="en-GB" sz="1600" dirty="0">
              <a:solidFill>
                <a:schemeClr val="bg1"/>
              </a:solidFill>
            </a:endParaRPr>
          </a:p>
        </p:txBody>
      </p:sp>
      <p:sp>
        <p:nvSpPr>
          <p:cNvPr id="78" name="Speech Bubble: Rectangle with Corners Rounded 77">
            <a:extLst>
              <a:ext uri="{FF2B5EF4-FFF2-40B4-BE49-F238E27FC236}">
                <a16:creationId xmlns:a16="http://schemas.microsoft.com/office/drawing/2014/main" id="{65577A77-6459-43C1-AF3E-A6D34CD88172}"/>
              </a:ext>
            </a:extLst>
          </p:cNvPr>
          <p:cNvSpPr/>
          <p:nvPr/>
        </p:nvSpPr>
        <p:spPr>
          <a:xfrm>
            <a:off x="2166766" y="877572"/>
            <a:ext cx="4810468" cy="854246"/>
          </a:xfrm>
          <a:prstGeom prst="wedgeRoundRectCallout">
            <a:avLst>
              <a:gd name="adj1" fmla="val -30329"/>
              <a:gd name="adj2" fmla="val 4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chemeClr val="bg1"/>
                </a:solidFill>
                <a:latin typeface="Twinkl" pitchFamily="2" charset="0"/>
              </a:rPr>
              <a:t>That’s right!</a:t>
            </a:r>
          </a:p>
          <a:p>
            <a:pPr algn="ctr"/>
            <a:r>
              <a:rPr lang="en-GB" dirty="0">
                <a:solidFill>
                  <a:schemeClr val="bg1"/>
                </a:solidFill>
                <a:latin typeface="Twinkl" pitchFamily="2" charset="0"/>
              </a:rPr>
              <a:t>My footprint is 12 cubes long.</a:t>
            </a:r>
            <a:endParaRPr lang="en-GB" dirty="0">
              <a:solidFill>
                <a:schemeClr val="bg1"/>
              </a:solidFill>
            </a:endParaRPr>
          </a:p>
        </p:txBody>
      </p:sp>
      <p:pic>
        <p:nvPicPr>
          <p:cNvPr id="20" name="Picture 19">
            <a:extLst>
              <a:ext uri="{FF2B5EF4-FFF2-40B4-BE49-F238E27FC236}">
                <a16:creationId xmlns:a16="http://schemas.microsoft.com/office/drawing/2014/main" id="{E41CDFB8-EECE-4013-B919-3457D6615A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690311" y="3011488"/>
            <a:ext cx="363882" cy="419494"/>
          </a:xfrm>
          <a:prstGeom prst="rect">
            <a:avLst/>
          </a:prstGeom>
        </p:spPr>
      </p:pic>
      <p:pic>
        <p:nvPicPr>
          <p:cNvPr id="21" name="Picture 20">
            <a:extLst>
              <a:ext uri="{FF2B5EF4-FFF2-40B4-BE49-F238E27FC236}">
                <a16:creationId xmlns:a16="http://schemas.microsoft.com/office/drawing/2014/main" id="{E6AA9000-B5D4-4DCE-A945-2FF3D95C3B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045706" y="3011488"/>
            <a:ext cx="363882" cy="419494"/>
          </a:xfrm>
          <a:prstGeom prst="rect">
            <a:avLst/>
          </a:prstGeom>
        </p:spPr>
      </p:pic>
      <p:pic>
        <p:nvPicPr>
          <p:cNvPr id="22" name="Picture 21">
            <a:extLst>
              <a:ext uri="{FF2B5EF4-FFF2-40B4-BE49-F238E27FC236}">
                <a16:creationId xmlns:a16="http://schemas.microsoft.com/office/drawing/2014/main" id="{DA05BDDA-64E8-4278-8099-D41A1CE79E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405160" y="3011488"/>
            <a:ext cx="363882" cy="419494"/>
          </a:xfrm>
          <a:prstGeom prst="rect">
            <a:avLst/>
          </a:prstGeom>
        </p:spPr>
      </p:pic>
      <p:sp>
        <p:nvSpPr>
          <p:cNvPr id="23" name="Arrow: Right 22">
            <a:hlinkClick r:id="rId7" action="ppaction://hlinksldjump"/>
            <a:extLst>
              <a:ext uri="{FF2B5EF4-FFF2-40B4-BE49-F238E27FC236}">
                <a16:creationId xmlns:a16="http://schemas.microsoft.com/office/drawing/2014/main" id="{EE217549-BE0C-4953-8909-AF768BD67680}"/>
              </a:ext>
            </a:extLst>
          </p:cNvPr>
          <p:cNvSpPr/>
          <p:nvPr/>
        </p:nvSpPr>
        <p:spPr>
          <a:xfrm>
            <a:off x="8211805" y="6022853"/>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376512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fade">
                                      <p:cBhvr>
                                        <p:cTn id="1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3"/>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7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7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73"/>
                  </p:tgtEl>
                </p:cond>
              </p:nextCondLst>
            </p:seq>
            <p:seq concurrent="1" nextAc="seek">
              <p:cTn id="61" restart="whenNotActive" fill="hold" evtFilter="cancelBubble" nodeType="interactiveSeq">
                <p:stCondLst>
                  <p:cond evt="onClick" delay="0">
                    <p:tgtEl>
                      <p:spTgt spid="10"/>
                    </p:tgtEl>
                  </p:cond>
                </p:stCondLst>
                <p:endSync evt="end" delay="0">
                  <p:rtn val="all"/>
                </p:endSync>
                <p:childTnLst>
                  <p:par>
                    <p:cTn id="62" fill="hold">
                      <p:stCondLst>
                        <p:cond delay="0"/>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77"/>
                                        </p:tgtEl>
                                        <p:attrNameLst>
                                          <p:attrName>style.visibility</p:attrName>
                                        </p:attrNameLst>
                                      </p:cBhvr>
                                      <p:to>
                                        <p:strVal val="visible"/>
                                      </p:to>
                                    </p:set>
                                  </p:childTnLst>
                                </p:cTn>
                              </p:par>
                            </p:childTnLst>
                          </p:cTn>
                        </p:par>
                        <p:par>
                          <p:cTn id="66" fill="hold">
                            <p:stCondLst>
                              <p:cond delay="0"/>
                            </p:stCondLst>
                            <p:childTnLst>
                              <p:par>
                                <p:cTn id="67" presetID="10" presetClass="exit" presetSubtype="0" fill="hold" grpId="1" nodeType="afterEffect">
                                  <p:stCondLst>
                                    <p:cond delay="1000"/>
                                  </p:stCondLst>
                                  <p:childTnLst>
                                    <p:animEffect transition="out" filter="fade">
                                      <p:cBhvr>
                                        <p:cTn id="68" dur="1000"/>
                                        <p:tgtEl>
                                          <p:spTgt spid="77"/>
                                        </p:tgtEl>
                                      </p:cBhvr>
                                    </p:animEffect>
                                    <p:set>
                                      <p:cBhvr>
                                        <p:cTn id="69" dur="1" fill="hold">
                                          <p:stCondLst>
                                            <p:cond delay="999"/>
                                          </p:stCondLst>
                                        </p:cTn>
                                        <p:tgtEl>
                                          <p:spTgt spid="77"/>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0" restart="whenNotActive" fill="hold" evtFilter="cancelBubble" nodeType="interactiveSeq">
                <p:stCondLst>
                  <p:cond evt="onClick" delay="0">
                    <p:tgtEl>
                      <p:spTgt spid="6"/>
                    </p:tgtEl>
                  </p:cond>
                </p:stCondLst>
                <p:endSync evt="end" delay="0">
                  <p:rtn val="all"/>
                </p:endSync>
                <p:childTnLst>
                  <p:par>
                    <p:cTn id="71" fill="hold">
                      <p:stCondLst>
                        <p:cond delay="0"/>
                      </p:stCondLst>
                      <p:childTnLst>
                        <p:par>
                          <p:cTn id="72" fill="hold">
                            <p:stCondLst>
                              <p:cond delay="0"/>
                            </p:stCondLst>
                            <p:childTnLst>
                              <p:par>
                                <p:cTn id="73" presetID="1" presetClass="exit"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4"/>
                                        </p:tgtEl>
                                        <p:attrNameLst>
                                          <p:attrName>style.visibility</p:attrName>
                                        </p:attrNameLst>
                                      </p:cBhvr>
                                      <p:to>
                                        <p:strVal val="hidden"/>
                                      </p:to>
                                    </p:set>
                                  </p:childTnLst>
                                </p:cTn>
                              </p:par>
                              <p:par>
                                <p:cTn id="77" presetID="1" presetClass="exit" presetSubtype="0" fill="hold" grpId="1" nodeType="withEffect">
                                  <p:stCondLst>
                                    <p:cond delay="0"/>
                                  </p:stCondLst>
                                  <p:childTnLst>
                                    <p:set>
                                      <p:cBhvr>
                                        <p:cTn id="78" dur="1" fill="hold">
                                          <p:stCondLst>
                                            <p:cond delay="0"/>
                                          </p:stCondLst>
                                        </p:cTn>
                                        <p:tgtEl>
                                          <p:spTgt spid="75"/>
                                        </p:tgtEl>
                                        <p:attrNameLst>
                                          <p:attrName>style.visibility</p:attrName>
                                        </p:attrNameLst>
                                      </p:cBhvr>
                                      <p:to>
                                        <p:strVal val="hidden"/>
                                      </p:to>
                                    </p:set>
                                  </p:childTnLst>
                                </p:cTn>
                              </p:par>
                              <p:par>
                                <p:cTn id="79" presetID="1" presetClass="exit" presetSubtype="0" fill="hold" nodeType="withEffect">
                                  <p:stCondLst>
                                    <p:cond delay="0"/>
                                  </p:stCondLst>
                                  <p:childTnLst>
                                    <p:set>
                                      <p:cBhvr>
                                        <p:cTn id="80" dur="1" fill="hold">
                                          <p:stCondLst>
                                            <p:cond delay="0"/>
                                          </p:stCondLst>
                                        </p:cTn>
                                        <p:tgtEl>
                                          <p:spTgt spid="10"/>
                                        </p:tgtEl>
                                        <p:attrNameLst>
                                          <p:attrName>style.visibility</p:attrName>
                                        </p:attrNameLst>
                                      </p:cBhvr>
                                      <p:to>
                                        <p:strVal val="hidden"/>
                                      </p:to>
                                    </p:set>
                                  </p:childTnLst>
                                </p:cTn>
                              </p:par>
                              <p:par>
                                <p:cTn id="81" presetID="1" presetClass="exit" presetSubtype="0" fill="hold" grpId="1" nodeType="withEffect">
                                  <p:stCondLst>
                                    <p:cond delay="0"/>
                                  </p:stCondLst>
                                  <p:childTnLst>
                                    <p:set>
                                      <p:cBhvr>
                                        <p:cTn id="82" dur="1" fill="hold">
                                          <p:stCondLst>
                                            <p:cond delay="0"/>
                                          </p:stCondLst>
                                        </p:cTn>
                                        <p:tgtEl>
                                          <p:spTgt spid="74"/>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44"/>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45"/>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46"/>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47"/>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48"/>
                                        </p:tgtEl>
                                        <p:attrNameLst>
                                          <p:attrName>style.visibility</p:attrName>
                                        </p:attrNameLst>
                                      </p:cBhvr>
                                      <p:to>
                                        <p:strVal val="hidden"/>
                                      </p:to>
                                    </p:set>
                                  </p:childTnLst>
                                </p:cTn>
                              </p:par>
                              <p:par>
                                <p:cTn id="93" presetID="1" presetClass="exit" presetSubtype="0" fill="hold" nodeType="withEffect">
                                  <p:stCondLst>
                                    <p:cond delay="0"/>
                                  </p:stCondLst>
                                  <p:childTnLst>
                                    <p:set>
                                      <p:cBhvr>
                                        <p:cTn id="94" dur="1" fill="hold">
                                          <p:stCondLst>
                                            <p:cond delay="0"/>
                                          </p:stCondLst>
                                        </p:cTn>
                                        <p:tgtEl>
                                          <p:spTgt spid="49"/>
                                        </p:tgtEl>
                                        <p:attrNameLst>
                                          <p:attrName>style.visibility</p:attrName>
                                        </p:attrNameLst>
                                      </p:cBhvr>
                                      <p:to>
                                        <p:strVal val="hidden"/>
                                      </p:to>
                                    </p:set>
                                  </p:childTnLst>
                                </p:cTn>
                              </p:par>
                              <p:par>
                                <p:cTn id="95" presetID="1" presetClass="exit" presetSubtype="0" fill="hold" nodeType="withEffect">
                                  <p:stCondLst>
                                    <p:cond delay="0"/>
                                  </p:stCondLst>
                                  <p:childTnLst>
                                    <p:set>
                                      <p:cBhvr>
                                        <p:cTn id="96" dur="1" fill="hold">
                                          <p:stCondLst>
                                            <p:cond delay="0"/>
                                          </p:stCondLst>
                                        </p:cTn>
                                        <p:tgtEl>
                                          <p:spTgt spid="50"/>
                                        </p:tgtEl>
                                        <p:attrNameLst>
                                          <p:attrName>style.visibility</p:attrName>
                                        </p:attrNameLst>
                                      </p:cBhvr>
                                      <p:to>
                                        <p:strVal val="hidden"/>
                                      </p:to>
                                    </p:set>
                                  </p:childTnLst>
                                </p:cTn>
                              </p:par>
                              <p:par>
                                <p:cTn id="97" presetID="1" presetClass="exit" presetSubtype="0" fill="hold" nodeType="withEffect">
                                  <p:stCondLst>
                                    <p:cond delay="0"/>
                                  </p:stCondLst>
                                  <p:childTnLst>
                                    <p:set>
                                      <p:cBhvr>
                                        <p:cTn id="98" dur="1" fill="hold">
                                          <p:stCondLst>
                                            <p:cond delay="0"/>
                                          </p:stCondLst>
                                        </p:cTn>
                                        <p:tgtEl>
                                          <p:spTgt spid="71"/>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72"/>
                                        </p:tgtEl>
                                        <p:attrNameLst>
                                          <p:attrName>style.visibility</p:attrName>
                                        </p:attrNameLst>
                                      </p:cBhvr>
                                      <p:to>
                                        <p:strVal val="hidden"/>
                                      </p:to>
                                    </p:set>
                                  </p:childTnLst>
                                </p:cTn>
                              </p:par>
                              <p:par>
                                <p:cTn id="101" presetID="1" presetClass="exit" presetSubtype="0" fill="hold" nodeType="withEffect">
                                  <p:stCondLst>
                                    <p:cond delay="0"/>
                                  </p:stCondLst>
                                  <p:childTnLst>
                                    <p:set>
                                      <p:cBhvr>
                                        <p:cTn id="102" dur="1" fill="hold">
                                          <p:stCondLst>
                                            <p:cond delay="0"/>
                                          </p:stCondLst>
                                        </p:cTn>
                                        <p:tgtEl>
                                          <p:spTgt spid="20"/>
                                        </p:tgtEl>
                                        <p:attrNameLst>
                                          <p:attrName>style.visibility</p:attrName>
                                        </p:attrNameLst>
                                      </p:cBhvr>
                                      <p:to>
                                        <p:strVal val="hidden"/>
                                      </p:to>
                                    </p:set>
                                  </p:childTnLst>
                                </p:cTn>
                              </p:par>
                              <p:par>
                                <p:cTn id="103" presetID="1" presetClass="exit" presetSubtype="0" fill="hold" nodeType="withEffect">
                                  <p:stCondLst>
                                    <p:cond delay="0"/>
                                  </p:stCondLst>
                                  <p:childTnLst>
                                    <p:set>
                                      <p:cBhvr>
                                        <p:cTn id="104" dur="1" fill="hold">
                                          <p:stCondLst>
                                            <p:cond delay="0"/>
                                          </p:stCondLst>
                                        </p:cTn>
                                        <p:tgtEl>
                                          <p:spTgt spid="21"/>
                                        </p:tgtEl>
                                        <p:attrNameLst>
                                          <p:attrName>style.visibility</p:attrName>
                                        </p:attrNameLst>
                                      </p:cBhvr>
                                      <p:to>
                                        <p:strVal val="hidden"/>
                                      </p:to>
                                    </p:set>
                                  </p:childTnLst>
                                </p:cTn>
                              </p:par>
                              <p:par>
                                <p:cTn id="105" presetID="1" presetClass="exit" presetSubtype="0" fill="hold" nodeType="withEffect">
                                  <p:stCondLst>
                                    <p:cond delay="0"/>
                                  </p:stCondLst>
                                  <p:childTnLst>
                                    <p:set>
                                      <p:cBhvr>
                                        <p:cTn id="106" dur="1" fill="hold">
                                          <p:stCondLst>
                                            <p:cond delay="0"/>
                                          </p:stCondLst>
                                        </p:cTn>
                                        <p:tgtEl>
                                          <p:spTgt spid="22"/>
                                        </p:tgtEl>
                                        <p:attrNameLst>
                                          <p:attrName>style.visibility</p:attrName>
                                        </p:attrNameLst>
                                      </p:cBhvr>
                                      <p:to>
                                        <p:strVal val="hidden"/>
                                      </p:to>
                                    </p:set>
                                  </p:childTnLst>
                                </p:cTn>
                              </p:par>
                              <p:par>
                                <p:cTn id="107" presetID="10" presetClass="entr" presetSubtype="0" fill="hold" grpId="0" nodeType="withEffect">
                                  <p:stCondLst>
                                    <p:cond delay="0"/>
                                  </p:stCondLst>
                                  <p:childTnLst>
                                    <p:set>
                                      <p:cBhvr>
                                        <p:cTn id="108" dur="1" fill="hold">
                                          <p:stCondLst>
                                            <p:cond delay="0"/>
                                          </p:stCondLst>
                                        </p:cTn>
                                        <p:tgtEl>
                                          <p:spTgt spid="78"/>
                                        </p:tgtEl>
                                        <p:attrNameLst>
                                          <p:attrName>style.visibility</p:attrName>
                                        </p:attrNameLst>
                                      </p:cBhvr>
                                      <p:to>
                                        <p:strVal val="visible"/>
                                      </p:to>
                                    </p:set>
                                    <p:animEffect transition="in" filter="fade">
                                      <p:cBhvr>
                                        <p:cTn id="109" dur="500"/>
                                        <p:tgtEl>
                                          <p:spTgt spid="78"/>
                                        </p:tgtEl>
                                      </p:cBhvr>
                                    </p:animEffect>
                                  </p:childTnLst>
                                </p:cTn>
                              </p:par>
                              <p:par>
                                <p:cTn id="110" presetID="63" presetClass="path" presetSubtype="0" accel="50000" decel="50000" fill="hold" nodeType="withEffect">
                                  <p:stCondLst>
                                    <p:cond delay="0"/>
                                  </p:stCondLst>
                                  <p:childTnLst>
                                    <p:animMotion origin="layout" path="M -2.22222E-6 -4.07407E-6 L 0.34028 -4.07407E-6 " pathEditMode="relative" rAng="0" ptsTypes="AA">
                                      <p:cBhvr>
                                        <p:cTn id="111" dur="2000" fill="hold"/>
                                        <p:tgtEl>
                                          <p:spTgt spid="6"/>
                                        </p:tgtEl>
                                        <p:attrNameLst>
                                          <p:attrName>ppt_x</p:attrName>
                                          <p:attrName>ppt_y</p:attrName>
                                        </p:attrNameLst>
                                      </p:cBhvr>
                                      <p:rCtr x="17014" y="0"/>
                                    </p:animMotion>
                                  </p:childTnLst>
                                </p:cTn>
                              </p:par>
                              <p:par>
                                <p:cTn id="112" presetID="64" presetClass="path" presetSubtype="0" accel="50000" decel="50000" fill="hold" nodeType="withEffect">
                                  <p:stCondLst>
                                    <p:cond delay="0"/>
                                  </p:stCondLst>
                                  <p:childTnLst>
                                    <p:animMotion origin="layout" path="M -4.44444E-6 -2.96296E-6 L -4.44444E-6 -0.26365 " pathEditMode="relative" rAng="0" ptsTypes="AA">
                                      <p:cBhvr>
                                        <p:cTn id="113" dur="2000" fill="hold"/>
                                        <p:tgtEl>
                                          <p:spTgt spid="73"/>
                                        </p:tgtEl>
                                        <p:attrNameLst>
                                          <p:attrName>ppt_x</p:attrName>
                                          <p:attrName>ppt_y</p:attrName>
                                        </p:attrNameLst>
                                      </p:cBhvr>
                                      <p:rCtr x="0" y="-13194"/>
                                    </p:animMotion>
                                  </p:childTnLst>
                                </p:cTn>
                              </p:par>
                            </p:childTnLst>
                          </p:cTn>
                        </p:par>
                      </p:childTnLst>
                    </p:cTn>
                  </p:par>
                </p:childTnLst>
              </p:cTn>
              <p:nextCondLst>
                <p:cond evt="onClick" delay="0">
                  <p:tgtEl>
                    <p:spTgt spid="6"/>
                  </p:tgtEl>
                </p:cond>
              </p:nextCondLst>
            </p:seq>
          </p:childTnLst>
        </p:cTn>
      </p:par>
    </p:tnLst>
    <p:bldLst>
      <p:bldP spid="3" grpId="0" animBg="1"/>
      <p:bldP spid="74" grpId="0" animBg="1"/>
      <p:bldP spid="74" grpId="1" animBg="1"/>
      <p:bldP spid="75" grpId="0" animBg="1"/>
      <p:bldP spid="75" grpId="1" animBg="1"/>
      <p:bldP spid="77" grpId="0" animBg="1"/>
      <p:bldP spid="77" grpId="1" animBg="1"/>
      <p:bldP spid="7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83" t="-7619" r="-3420" b="35580"/>
          <a:stretch/>
        </p:blipFill>
        <p:spPr>
          <a:xfrm>
            <a:off x="304419" y="332002"/>
            <a:ext cx="1205256" cy="1181940"/>
          </a:xfrm>
          <a:prstGeom prst="ellipse">
            <a:avLst/>
          </a:prstGeom>
          <a:solidFill>
            <a:schemeClr val="accent5">
              <a:lumMod val="20000"/>
              <a:lumOff val="80000"/>
            </a:schemeClr>
          </a:solidFill>
          <a:ln w="28575">
            <a:solidFill>
              <a:srgbClr val="4AA1D9"/>
            </a:solidFill>
          </a:ln>
        </p:spPr>
      </p:pic>
      <p:sp>
        <p:nvSpPr>
          <p:cNvPr id="3" name="Speech Bubble: Rectangle with Corners Rounded 2"/>
          <p:cNvSpPr/>
          <p:nvPr/>
        </p:nvSpPr>
        <p:spPr>
          <a:xfrm>
            <a:off x="1911117" y="544028"/>
            <a:ext cx="6485751" cy="1160713"/>
          </a:xfrm>
          <a:prstGeom prst="wedgeRoundRectCallout">
            <a:avLst>
              <a:gd name="adj1" fmla="val -54570"/>
              <a:gd name="adj2" fmla="val -2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Can you help me work out whose footprint this is?</a:t>
            </a:r>
          </a:p>
          <a:p>
            <a:pPr algn="ctr"/>
            <a:r>
              <a:rPr lang="en-GB" b="1" dirty="0">
                <a:latin typeface="Twinkl" pitchFamily="2" charset="0"/>
              </a:rPr>
              <a:t>Can you estimate how many cubes long the footprint might be? </a:t>
            </a:r>
            <a:r>
              <a:rPr lang="en-GB" dirty="0">
                <a:latin typeface="Twinkl" pitchFamily="2" charset="0"/>
              </a:rPr>
              <a:t>Click on the footprint to count the cubes.</a:t>
            </a:r>
            <a:endParaRPr lang="en-GB" dirty="0"/>
          </a:p>
        </p:txBody>
      </p:sp>
      <p:pic>
        <p:nvPicPr>
          <p:cNvPr id="44" name="Picture 43">
            <a:extLst>
              <a:ext uri="{FF2B5EF4-FFF2-40B4-BE49-F238E27FC236}">
                <a16:creationId xmlns:a16="http://schemas.microsoft.com/office/drawing/2014/main" id="{58F4E6DD-1ACB-45A1-B020-2FF2F35419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341099" y="2800474"/>
            <a:ext cx="363882" cy="419494"/>
          </a:xfrm>
          <a:prstGeom prst="rect">
            <a:avLst/>
          </a:prstGeom>
        </p:spPr>
      </p:pic>
      <p:pic>
        <p:nvPicPr>
          <p:cNvPr id="45" name="Picture 44">
            <a:extLst>
              <a:ext uri="{FF2B5EF4-FFF2-40B4-BE49-F238E27FC236}">
                <a16:creationId xmlns:a16="http://schemas.microsoft.com/office/drawing/2014/main" id="{AB695EC3-A3CF-43EF-9869-92F508B68B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700054" y="2800474"/>
            <a:ext cx="363882" cy="419494"/>
          </a:xfrm>
          <a:prstGeom prst="rect">
            <a:avLst/>
          </a:prstGeom>
        </p:spPr>
      </p:pic>
      <p:pic>
        <p:nvPicPr>
          <p:cNvPr id="46" name="Picture 45">
            <a:extLst>
              <a:ext uri="{FF2B5EF4-FFF2-40B4-BE49-F238E27FC236}">
                <a16:creationId xmlns:a16="http://schemas.microsoft.com/office/drawing/2014/main" id="{75CF4816-45D7-4710-8BF9-5DAEDD852B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059009" y="2800474"/>
            <a:ext cx="363882" cy="419494"/>
          </a:xfrm>
          <a:prstGeom prst="rect">
            <a:avLst/>
          </a:prstGeom>
        </p:spPr>
      </p:pic>
      <p:pic>
        <p:nvPicPr>
          <p:cNvPr id="47" name="Picture 46">
            <a:extLst>
              <a:ext uri="{FF2B5EF4-FFF2-40B4-BE49-F238E27FC236}">
                <a16:creationId xmlns:a16="http://schemas.microsoft.com/office/drawing/2014/main" id="{E3BD9539-15E6-4AC3-B77E-8987E0B8AF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417964" y="2800474"/>
            <a:ext cx="363882" cy="419494"/>
          </a:xfrm>
          <a:prstGeom prst="rect">
            <a:avLst/>
          </a:prstGeom>
        </p:spPr>
      </p:pic>
      <p:pic>
        <p:nvPicPr>
          <p:cNvPr id="48" name="Picture 47">
            <a:extLst>
              <a:ext uri="{FF2B5EF4-FFF2-40B4-BE49-F238E27FC236}">
                <a16:creationId xmlns:a16="http://schemas.microsoft.com/office/drawing/2014/main" id="{58287599-A627-426F-A34A-59E837A9F8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776919" y="2800474"/>
            <a:ext cx="363882" cy="419494"/>
          </a:xfrm>
          <a:prstGeom prst="rect">
            <a:avLst/>
          </a:prstGeom>
        </p:spPr>
      </p:pic>
      <p:pic>
        <p:nvPicPr>
          <p:cNvPr id="49" name="Picture 48">
            <a:extLst>
              <a:ext uri="{FF2B5EF4-FFF2-40B4-BE49-F238E27FC236}">
                <a16:creationId xmlns:a16="http://schemas.microsoft.com/office/drawing/2014/main" id="{124A987B-8556-4A42-A56F-2845C18E44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135874" y="2800474"/>
            <a:ext cx="363882" cy="419494"/>
          </a:xfrm>
          <a:prstGeom prst="rect">
            <a:avLst/>
          </a:prstGeom>
        </p:spPr>
      </p:pic>
      <p:pic>
        <p:nvPicPr>
          <p:cNvPr id="50" name="Picture 49">
            <a:extLst>
              <a:ext uri="{FF2B5EF4-FFF2-40B4-BE49-F238E27FC236}">
                <a16:creationId xmlns:a16="http://schemas.microsoft.com/office/drawing/2014/main" id="{7CCA14D3-C4D7-436A-AA4E-A71FF7604E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494829" y="2800474"/>
            <a:ext cx="363882" cy="419494"/>
          </a:xfrm>
          <a:prstGeom prst="rect">
            <a:avLst/>
          </a:prstGeom>
        </p:spPr>
      </p:pic>
      <p:pic>
        <p:nvPicPr>
          <p:cNvPr id="73" name="Footprint">
            <a:extLst>
              <a:ext uri="{FF2B5EF4-FFF2-40B4-BE49-F238E27FC236}">
                <a16:creationId xmlns:a16="http://schemas.microsoft.com/office/drawing/2014/main" id="{061C9D63-F16F-404D-9C28-56390AC681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79385" y="2692021"/>
            <a:ext cx="1207271" cy="2516012"/>
          </a:xfrm>
          <a:prstGeom prst="rect">
            <a:avLst/>
          </a:prstGeom>
        </p:spPr>
      </p:pic>
      <p:pic>
        <p:nvPicPr>
          <p:cNvPr id="6" name="Picture 5">
            <a:extLst>
              <a:ext uri="{FF2B5EF4-FFF2-40B4-BE49-F238E27FC236}">
                <a16:creationId xmlns:a16="http://schemas.microsoft.com/office/drawing/2014/main" id="{033B048B-45DF-4A6A-800F-B47A830857C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51473" y="3903135"/>
            <a:ext cx="1731693" cy="2370483"/>
          </a:xfrm>
          <a:prstGeom prst="rect">
            <a:avLst/>
          </a:prstGeom>
        </p:spPr>
      </p:pic>
      <p:pic>
        <p:nvPicPr>
          <p:cNvPr id="10" name="Picture 9">
            <a:extLst>
              <a:ext uri="{FF2B5EF4-FFF2-40B4-BE49-F238E27FC236}">
                <a16:creationId xmlns:a16="http://schemas.microsoft.com/office/drawing/2014/main" id="{162572A6-6B1A-46A1-B1AD-47B3AC9D1D2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872556" y="4053479"/>
            <a:ext cx="1731693" cy="2039346"/>
          </a:xfrm>
          <a:prstGeom prst="rect">
            <a:avLst/>
          </a:prstGeom>
        </p:spPr>
      </p:pic>
      <p:sp>
        <p:nvSpPr>
          <p:cNvPr id="74" name="Speech Bubble: Rectangle with Corners Rounded 73">
            <a:extLst>
              <a:ext uri="{FF2B5EF4-FFF2-40B4-BE49-F238E27FC236}">
                <a16:creationId xmlns:a16="http://schemas.microsoft.com/office/drawing/2014/main" id="{7650199A-D976-4486-AFCB-514BC50CEB28}"/>
              </a:ext>
            </a:extLst>
          </p:cNvPr>
          <p:cNvSpPr/>
          <p:nvPr/>
        </p:nvSpPr>
        <p:spPr>
          <a:xfrm>
            <a:off x="551473" y="2586477"/>
            <a:ext cx="1881839" cy="854246"/>
          </a:xfrm>
          <a:prstGeom prst="wedgeRoundRectCallout">
            <a:avLst>
              <a:gd name="adj1" fmla="val -17615"/>
              <a:gd name="adj2" fmla="val 86653"/>
              <a:gd name="adj3" fmla="val 16667"/>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1C1C1C"/>
                </a:solidFill>
                <a:latin typeface="Twinkl" pitchFamily="2" charset="0"/>
              </a:rPr>
              <a:t>My footprint is 8 cubes long.</a:t>
            </a:r>
            <a:endParaRPr lang="en-GB" dirty="0">
              <a:solidFill>
                <a:srgbClr val="1C1C1C"/>
              </a:solidFill>
            </a:endParaRPr>
          </a:p>
        </p:txBody>
      </p:sp>
      <p:sp>
        <p:nvSpPr>
          <p:cNvPr id="75" name="Speech Bubble: Rectangle with Corners Rounded 74">
            <a:extLst>
              <a:ext uri="{FF2B5EF4-FFF2-40B4-BE49-F238E27FC236}">
                <a16:creationId xmlns:a16="http://schemas.microsoft.com/office/drawing/2014/main" id="{5028E606-C052-4B25-B63C-160564A713C4}"/>
              </a:ext>
            </a:extLst>
          </p:cNvPr>
          <p:cNvSpPr/>
          <p:nvPr/>
        </p:nvSpPr>
        <p:spPr>
          <a:xfrm>
            <a:off x="6710687" y="2586477"/>
            <a:ext cx="1881839" cy="854246"/>
          </a:xfrm>
          <a:prstGeom prst="wedgeRoundRectCallout">
            <a:avLst>
              <a:gd name="adj1" fmla="val 13533"/>
              <a:gd name="adj2" fmla="val 85281"/>
              <a:gd name="adj3" fmla="val 16667"/>
            </a:avLst>
          </a:prstGeom>
          <a:solidFill>
            <a:schemeClr val="bg1"/>
          </a:solidFill>
          <a:ln w="3810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1C1C1C"/>
                </a:solidFill>
                <a:latin typeface="Twinkl" pitchFamily="2" charset="0"/>
              </a:rPr>
              <a:t>My footprint is 7 cubes long.</a:t>
            </a:r>
            <a:endParaRPr lang="en-GB" dirty="0">
              <a:solidFill>
                <a:srgbClr val="1C1C1C"/>
              </a:solidFill>
            </a:endParaRPr>
          </a:p>
        </p:txBody>
      </p:sp>
      <p:sp>
        <p:nvSpPr>
          <p:cNvPr id="77" name="Speech Bubble: Rectangle with Corners Rounded 76">
            <a:extLst>
              <a:ext uri="{FF2B5EF4-FFF2-40B4-BE49-F238E27FC236}">
                <a16:creationId xmlns:a16="http://schemas.microsoft.com/office/drawing/2014/main" id="{B84FAE12-44D5-4B78-96D7-886EF9683909}"/>
              </a:ext>
            </a:extLst>
          </p:cNvPr>
          <p:cNvSpPr/>
          <p:nvPr/>
        </p:nvSpPr>
        <p:spPr>
          <a:xfrm>
            <a:off x="519122" y="2480943"/>
            <a:ext cx="2137740" cy="1058558"/>
          </a:xfrm>
          <a:prstGeom prst="wedgeRoundRectCallout">
            <a:avLst>
              <a:gd name="adj1" fmla="val -19568"/>
              <a:gd name="adj2" fmla="val 75476"/>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bg1"/>
                </a:solidFill>
                <a:latin typeface="Twinkl" pitchFamily="2" charset="0"/>
              </a:rPr>
              <a:t>It wasn’t me! My footprint is 8 cubes long. Try again.</a:t>
            </a:r>
            <a:endParaRPr lang="en-GB" sz="1600" dirty="0">
              <a:solidFill>
                <a:schemeClr val="bg1"/>
              </a:solidFill>
            </a:endParaRPr>
          </a:p>
        </p:txBody>
      </p:sp>
      <p:sp>
        <p:nvSpPr>
          <p:cNvPr id="78" name="Speech Bubble: Rectangle with Corners Rounded 77">
            <a:extLst>
              <a:ext uri="{FF2B5EF4-FFF2-40B4-BE49-F238E27FC236}">
                <a16:creationId xmlns:a16="http://schemas.microsoft.com/office/drawing/2014/main" id="{65577A77-6459-43C1-AF3E-A6D34CD88172}"/>
              </a:ext>
            </a:extLst>
          </p:cNvPr>
          <p:cNvSpPr/>
          <p:nvPr/>
        </p:nvSpPr>
        <p:spPr>
          <a:xfrm>
            <a:off x="2166766" y="877572"/>
            <a:ext cx="4810468" cy="854246"/>
          </a:xfrm>
          <a:prstGeom prst="wedgeRoundRectCallout">
            <a:avLst>
              <a:gd name="adj1" fmla="val -30329"/>
              <a:gd name="adj2" fmla="val 41866"/>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chemeClr val="bg1"/>
                </a:solidFill>
                <a:latin typeface="Twinkl" pitchFamily="2" charset="0"/>
              </a:rPr>
              <a:t>That’s right!</a:t>
            </a:r>
          </a:p>
          <a:p>
            <a:pPr algn="ctr"/>
            <a:r>
              <a:rPr lang="en-GB" dirty="0">
                <a:solidFill>
                  <a:schemeClr val="bg1"/>
                </a:solidFill>
                <a:latin typeface="Twinkl" pitchFamily="2" charset="0"/>
              </a:rPr>
              <a:t>My footprint is 7 cubes long.</a:t>
            </a:r>
            <a:endParaRPr lang="en-GB" dirty="0">
              <a:solidFill>
                <a:schemeClr val="bg1"/>
              </a:solidFill>
            </a:endParaRPr>
          </a:p>
        </p:txBody>
      </p:sp>
      <p:sp>
        <p:nvSpPr>
          <p:cNvPr id="20" name="Arrow: Right 19">
            <a:hlinkClick r:id="rId7" action="ppaction://hlinksldjump"/>
            <a:extLst>
              <a:ext uri="{FF2B5EF4-FFF2-40B4-BE49-F238E27FC236}">
                <a16:creationId xmlns:a16="http://schemas.microsoft.com/office/drawing/2014/main" id="{0D7A77A1-5F37-4CEC-8E4D-AC92034B2EAA}"/>
              </a:ext>
            </a:extLst>
          </p:cNvPr>
          <p:cNvSpPr/>
          <p:nvPr/>
        </p:nvSpPr>
        <p:spPr>
          <a:xfrm>
            <a:off x="8211805" y="6022853"/>
            <a:ext cx="815242" cy="644769"/>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End</a:t>
            </a:r>
          </a:p>
        </p:txBody>
      </p:sp>
    </p:spTree>
    <p:extLst>
      <p:ext uri="{BB962C8B-B14F-4D97-AF65-F5344CB8AC3E}">
        <p14:creationId xmlns:p14="http://schemas.microsoft.com/office/powerpoint/2010/main" val="4135259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fade">
                                      <p:cBhvr>
                                        <p:cTn id="1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3"/>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childTnLst>
                          </p:cTn>
                        </p:par>
                      </p:childTnLst>
                    </p:cTn>
                  </p:par>
                </p:childTnLst>
              </p:cTn>
              <p:nextCondLst>
                <p:cond evt="onClick" delay="0">
                  <p:tgtEl>
                    <p:spTgt spid="73"/>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77"/>
                                        </p:tgtEl>
                                        <p:attrNameLst>
                                          <p:attrName>style.visibility</p:attrName>
                                        </p:attrNameLst>
                                      </p:cBhvr>
                                      <p:to>
                                        <p:strVal val="visible"/>
                                      </p:to>
                                    </p:set>
                                  </p:childTnLst>
                                </p:cTn>
                              </p:par>
                            </p:childTnLst>
                          </p:cTn>
                        </p:par>
                        <p:par>
                          <p:cTn id="46" fill="hold">
                            <p:stCondLst>
                              <p:cond delay="0"/>
                            </p:stCondLst>
                            <p:childTnLst>
                              <p:par>
                                <p:cTn id="47" presetID="10" presetClass="exit" presetSubtype="0" fill="hold" grpId="1" nodeType="afterEffect">
                                  <p:stCondLst>
                                    <p:cond delay="1000"/>
                                  </p:stCondLst>
                                  <p:childTnLst>
                                    <p:animEffect transition="out" filter="fade">
                                      <p:cBhvr>
                                        <p:cTn id="48" dur="1000"/>
                                        <p:tgtEl>
                                          <p:spTgt spid="77"/>
                                        </p:tgtEl>
                                      </p:cBhvr>
                                    </p:animEffect>
                                    <p:set>
                                      <p:cBhvr>
                                        <p:cTn id="49" dur="1" fill="hold">
                                          <p:stCondLst>
                                            <p:cond delay="999"/>
                                          </p:stCondLst>
                                        </p:cTn>
                                        <p:tgtEl>
                                          <p:spTgt spid="77"/>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0" restart="whenNotActive" fill="hold" evtFilter="cancelBubble" nodeType="interactiveSeq">
                <p:stCondLst>
                  <p:cond evt="onClick" delay="0">
                    <p:tgtEl>
                      <p:spTgt spid="10"/>
                    </p:tgtEl>
                  </p:cond>
                </p:stCondLst>
                <p:endSync evt="end" delay="0">
                  <p:rtn val="all"/>
                </p:endSync>
                <p:childTnLst>
                  <p:par>
                    <p:cTn id="51" fill="hold">
                      <p:stCondLst>
                        <p:cond delay="0"/>
                      </p:stCondLst>
                      <p:childTnLst>
                        <p:par>
                          <p:cTn id="52" fill="hold">
                            <p:stCondLst>
                              <p:cond delay="0"/>
                            </p:stCondLst>
                            <p:childTnLst>
                              <p:par>
                                <p:cTn id="53" presetID="1" presetClass="exit" presetSubtype="0" fill="hold" grpId="0" nodeType="withEffect">
                                  <p:stCondLst>
                                    <p:cond delay="0"/>
                                  </p:stCondLst>
                                  <p:childTnLst>
                                    <p:set>
                                      <p:cBhvr>
                                        <p:cTn id="54" dur="1" fill="hold">
                                          <p:stCondLst>
                                            <p:cond delay="0"/>
                                          </p:stCondLst>
                                        </p:cTn>
                                        <p:tgtEl>
                                          <p:spTgt spid="3"/>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4"/>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75"/>
                                        </p:tgtEl>
                                        <p:attrNameLst>
                                          <p:attrName>style.visibility</p:attrName>
                                        </p:attrNameLst>
                                      </p:cBhvr>
                                      <p:to>
                                        <p:strVal val="hidden"/>
                                      </p:to>
                                    </p:set>
                                  </p:childTnLst>
                                </p:cTn>
                              </p:par>
                              <p:par>
                                <p:cTn id="59" presetID="1" presetClass="exit" presetSubtype="0" fill="hold" grpId="1" nodeType="withEffect">
                                  <p:stCondLst>
                                    <p:cond delay="0"/>
                                  </p:stCondLst>
                                  <p:childTnLst>
                                    <p:set>
                                      <p:cBhvr>
                                        <p:cTn id="60" dur="1" fill="hold">
                                          <p:stCondLst>
                                            <p:cond delay="0"/>
                                          </p:stCondLst>
                                        </p:cTn>
                                        <p:tgtEl>
                                          <p:spTgt spid="74"/>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44"/>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45"/>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46"/>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47"/>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48"/>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49"/>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50"/>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6"/>
                                        </p:tgtEl>
                                        <p:attrNameLst>
                                          <p:attrName>style.visibility</p:attrName>
                                        </p:attrNameLst>
                                      </p:cBhvr>
                                      <p:to>
                                        <p:strVal val="hidden"/>
                                      </p:to>
                                    </p:set>
                                  </p:childTnLst>
                                </p:cTn>
                              </p:par>
                              <p:par>
                                <p:cTn id="77" presetID="10" presetClass="entr" presetSubtype="0" fill="hold" grpId="0"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fade">
                                      <p:cBhvr>
                                        <p:cTn id="79" dur="500"/>
                                        <p:tgtEl>
                                          <p:spTgt spid="78"/>
                                        </p:tgtEl>
                                      </p:cBhvr>
                                    </p:animEffect>
                                  </p:childTnLst>
                                </p:cTn>
                              </p:par>
                              <p:par>
                                <p:cTn id="80" presetID="35" presetClass="path" presetSubtype="0" accel="50000" decel="50000" fill="hold" nodeType="withEffect">
                                  <p:stCondLst>
                                    <p:cond delay="0"/>
                                  </p:stCondLst>
                                  <p:childTnLst>
                                    <p:animMotion origin="layout" path="M -5.55556E-7 -3.33333E-6 L -0.35139 -3.33333E-6 " pathEditMode="relative" rAng="0" ptsTypes="AA">
                                      <p:cBhvr>
                                        <p:cTn id="81" dur="2000" fill="hold"/>
                                        <p:tgtEl>
                                          <p:spTgt spid="10"/>
                                        </p:tgtEl>
                                        <p:attrNameLst>
                                          <p:attrName>ppt_x</p:attrName>
                                          <p:attrName>ppt_y</p:attrName>
                                        </p:attrNameLst>
                                      </p:cBhvr>
                                      <p:rCtr x="-17569" y="0"/>
                                    </p:animMotion>
                                  </p:childTnLst>
                                </p:cTn>
                              </p:par>
                              <p:par>
                                <p:cTn id="82" presetID="64" presetClass="path" presetSubtype="0" accel="50000" decel="50000" fill="hold" nodeType="withEffect">
                                  <p:stCondLst>
                                    <p:cond delay="0"/>
                                  </p:stCondLst>
                                  <p:childTnLst>
                                    <p:animMotion origin="layout" path="M 4.72222E-6 4.07407E-6 L 4.72222E-6 -0.1544 " pathEditMode="relative" rAng="0" ptsTypes="AA">
                                      <p:cBhvr>
                                        <p:cTn id="83" dur="2000" fill="hold"/>
                                        <p:tgtEl>
                                          <p:spTgt spid="73"/>
                                        </p:tgtEl>
                                        <p:attrNameLst>
                                          <p:attrName>ppt_x</p:attrName>
                                          <p:attrName>ppt_y</p:attrName>
                                        </p:attrNameLst>
                                      </p:cBhvr>
                                      <p:rCtr x="0" y="-7731"/>
                                    </p:animMotion>
                                  </p:childTnLst>
                                </p:cTn>
                              </p:par>
                            </p:childTnLst>
                          </p:cTn>
                        </p:par>
                      </p:childTnLst>
                    </p:cTn>
                  </p:par>
                </p:childTnLst>
              </p:cTn>
              <p:nextCondLst>
                <p:cond evt="onClick" delay="0">
                  <p:tgtEl>
                    <p:spTgt spid="10"/>
                  </p:tgtEl>
                </p:cond>
              </p:nextCondLst>
            </p:seq>
          </p:childTnLst>
        </p:cTn>
      </p:par>
    </p:tnLst>
    <p:bldLst>
      <p:bldP spid="3" grpId="0" animBg="1"/>
      <p:bldP spid="74" grpId="0" animBg="1"/>
      <p:bldP spid="74" grpId="1" animBg="1"/>
      <p:bldP spid="75" grpId="0" animBg="1"/>
      <p:bldP spid="75" grpId="1" animBg="1"/>
      <p:bldP spid="77" grpId="0" animBg="1"/>
      <p:bldP spid="77" grpId="1"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0A67F8-2DA8-4EDE-A8EE-56F6C22EC0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4886" y="2423311"/>
            <a:ext cx="3748984" cy="3676457"/>
          </a:xfrm>
          <a:prstGeom prst="rect">
            <a:avLst/>
          </a:prstGeom>
        </p:spPr>
      </p:pic>
      <p:pic>
        <p:nvPicPr>
          <p:cNvPr id="8" name="Picture 7">
            <a:extLst>
              <a:ext uri="{FF2B5EF4-FFF2-40B4-BE49-F238E27FC236}">
                <a16:creationId xmlns:a16="http://schemas.microsoft.com/office/drawing/2014/main" id="{A54C5ABF-8AD1-40DE-BDEE-75EFB80AEC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7949">
            <a:off x="4656217" y="4228241"/>
            <a:ext cx="718844" cy="1495776"/>
          </a:xfrm>
          <a:prstGeom prst="rect">
            <a:avLst/>
          </a:prstGeom>
        </p:spPr>
      </p:pic>
      <p:pic>
        <p:nvPicPr>
          <p:cNvPr id="10" name="Picture 9">
            <a:extLst>
              <a:ext uri="{FF2B5EF4-FFF2-40B4-BE49-F238E27FC236}">
                <a16:creationId xmlns:a16="http://schemas.microsoft.com/office/drawing/2014/main" id="{B4B27D69-4AC2-4A03-B895-636E45B87F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76545">
            <a:off x="6103020" y="4720940"/>
            <a:ext cx="714892" cy="1489868"/>
          </a:xfrm>
          <a:prstGeom prst="rect">
            <a:avLst/>
          </a:prstGeom>
        </p:spPr>
      </p:pic>
      <p:pic>
        <p:nvPicPr>
          <p:cNvPr id="12" name="Picture 11">
            <a:extLst>
              <a:ext uri="{FF2B5EF4-FFF2-40B4-BE49-F238E27FC236}">
                <a16:creationId xmlns:a16="http://schemas.microsoft.com/office/drawing/2014/main" id="{B09F6909-6BBC-4D6E-B25F-2BC46477AC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037949">
            <a:off x="6680358" y="3420538"/>
            <a:ext cx="636755" cy="1324965"/>
          </a:xfrm>
          <a:prstGeom prst="rect">
            <a:avLst/>
          </a:prstGeom>
        </p:spPr>
      </p:pic>
      <p:pic>
        <p:nvPicPr>
          <p:cNvPr id="13" name="Picture 12">
            <a:extLst>
              <a:ext uri="{FF2B5EF4-FFF2-40B4-BE49-F238E27FC236}">
                <a16:creationId xmlns:a16="http://schemas.microsoft.com/office/drawing/2014/main" id="{FA5DAEC7-E262-4B13-B8C9-E8B46EE537D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3976545">
            <a:off x="8030654" y="3903569"/>
            <a:ext cx="636559" cy="1326618"/>
          </a:xfrm>
          <a:prstGeom prst="rect">
            <a:avLst/>
          </a:prstGeom>
        </p:spPr>
      </p:pic>
      <p:sp>
        <p:nvSpPr>
          <p:cNvPr id="9" name="Speech Bubble: Rectangle with Corners Rounded 8">
            <a:extLst>
              <a:ext uri="{FF2B5EF4-FFF2-40B4-BE49-F238E27FC236}">
                <a16:creationId xmlns:a16="http://schemas.microsoft.com/office/drawing/2014/main" id="{F7F9E330-84F3-4D17-A7C6-BCB42FE78B18}"/>
              </a:ext>
            </a:extLst>
          </p:cNvPr>
          <p:cNvSpPr/>
          <p:nvPr/>
        </p:nvSpPr>
        <p:spPr>
          <a:xfrm>
            <a:off x="4572000" y="1292505"/>
            <a:ext cx="3816350" cy="2148218"/>
          </a:xfrm>
          <a:prstGeom prst="wedgeRoundRectCallout">
            <a:avLst>
              <a:gd name="adj1" fmla="val -61934"/>
              <a:gd name="adj2" fmla="val 35668"/>
              <a:gd name="adj3" fmla="val 16667"/>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800" dirty="0">
                <a:latin typeface="Twinkl" pitchFamily="2" charset="0"/>
              </a:rPr>
              <a:t>Thank you for helping me</a:t>
            </a:r>
          </a:p>
          <a:p>
            <a:pPr algn="ctr"/>
            <a:r>
              <a:rPr lang="en-GB" sz="2800" dirty="0">
                <a:latin typeface="Twinkl" pitchFamily="2" charset="0"/>
              </a:rPr>
              <a:t>to solve the mysteries!</a:t>
            </a:r>
          </a:p>
        </p:txBody>
      </p:sp>
    </p:spTree>
    <p:extLst>
      <p:ext uri="{BB962C8B-B14F-4D97-AF65-F5344CB8AC3E}">
        <p14:creationId xmlns:p14="http://schemas.microsoft.com/office/powerpoint/2010/main" val="749783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07EE3-EB0C-403F-BEB3-5971EC80DA08}"/>
              </a:ext>
            </a:extLst>
          </p:cNvPr>
          <p:cNvSpPr>
            <a:spLocks noGrp="1"/>
          </p:cNvSpPr>
          <p:nvPr>
            <p:ph type="title"/>
          </p:nvPr>
        </p:nvSpPr>
        <p:spPr/>
        <p:txBody>
          <a:bodyPr/>
          <a:lstStyle/>
          <a:p>
            <a:r>
              <a:rPr lang="en-GB" dirty="0"/>
              <a:t>Today’s Activity</a:t>
            </a:r>
          </a:p>
        </p:txBody>
      </p:sp>
      <p:pic>
        <p:nvPicPr>
          <p:cNvPr id="1026" name="Picture 2" descr="Measuring Length - the importance of units">
            <a:extLst>
              <a:ext uri="{FF2B5EF4-FFF2-40B4-BE49-F238E27FC236}">
                <a16:creationId xmlns:a16="http://schemas.microsoft.com/office/drawing/2014/main" id="{CCD54A92-63C4-477D-8871-7E1560FA60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772" y="1599274"/>
            <a:ext cx="4227389" cy="16765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38A7A26-FFB5-4D97-A165-D27980E1836C}"/>
              </a:ext>
            </a:extLst>
          </p:cNvPr>
          <p:cNvSpPr txBox="1"/>
          <p:nvPr/>
        </p:nvSpPr>
        <p:spPr>
          <a:xfrm>
            <a:off x="5375103" y="1440395"/>
            <a:ext cx="3133817" cy="2031325"/>
          </a:xfrm>
          <a:prstGeom prst="rect">
            <a:avLst/>
          </a:prstGeom>
          <a:noFill/>
        </p:spPr>
        <p:txBody>
          <a:bodyPr wrap="square" rtlCol="0">
            <a:spAutoFit/>
          </a:bodyPr>
          <a:lstStyle/>
          <a:p>
            <a:r>
              <a:rPr lang="en-GB" b="1" dirty="0"/>
              <a:t>You will need:</a:t>
            </a:r>
          </a:p>
          <a:p>
            <a:endParaRPr lang="en-GB" b="1" dirty="0"/>
          </a:p>
          <a:p>
            <a:r>
              <a:rPr lang="en-GB" b="1" dirty="0"/>
              <a:t>Different objects</a:t>
            </a:r>
          </a:p>
          <a:p>
            <a:endParaRPr lang="en-GB" b="1" dirty="0"/>
          </a:p>
          <a:p>
            <a:r>
              <a:rPr lang="en-GB" b="1" dirty="0"/>
              <a:t>A group of the same sized objects to measure with (</a:t>
            </a:r>
            <a:r>
              <a:rPr lang="en-GB" b="1" dirty="0" err="1"/>
              <a:t>lego</a:t>
            </a:r>
            <a:r>
              <a:rPr lang="en-GB" b="1" dirty="0"/>
              <a:t> bricks, paper clips etc)</a:t>
            </a:r>
          </a:p>
        </p:txBody>
      </p:sp>
      <p:sp>
        <p:nvSpPr>
          <p:cNvPr id="5" name="TextBox 4">
            <a:extLst>
              <a:ext uri="{FF2B5EF4-FFF2-40B4-BE49-F238E27FC236}">
                <a16:creationId xmlns:a16="http://schemas.microsoft.com/office/drawing/2014/main" id="{A0F3DA74-D870-4CB5-90C0-60065F1F2160}"/>
              </a:ext>
            </a:extLst>
          </p:cNvPr>
          <p:cNvSpPr txBox="1"/>
          <p:nvPr/>
        </p:nvSpPr>
        <p:spPr>
          <a:xfrm>
            <a:off x="634427" y="3874325"/>
            <a:ext cx="7865616" cy="1938992"/>
          </a:xfrm>
          <a:prstGeom prst="rect">
            <a:avLst/>
          </a:prstGeom>
          <a:noFill/>
        </p:spPr>
        <p:txBody>
          <a:bodyPr wrap="square" rtlCol="0">
            <a:spAutoFit/>
          </a:bodyPr>
          <a:lstStyle/>
          <a:p>
            <a:pPr algn="just"/>
            <a:r>
              <a:rPr lang="en-GB" sz="2400" dirty="0"/>
              <a:t>Estimate how many </a:t>
            </a:r>
            <a:r>
              <a:rPr lang="en-GB" sz="2400" dirty="0" err="1"/>
              <a:t>lego</a:t>
            </a:r>
            <a:r>
              <a:rPr lang="en-GB" sz="2400" dirty="0"/>
              <a:t> bricks (or items you have chosen) long the object is. Write your estimation down on the sheet. Use the object measure each item. Count how many objects long the item is. Was your </a:t>
            </a:r>
            <a:r>
              <a:rPr lang="en-GB" sz="2400"/>
              <a:t>estimate close?</a:t>
            </a:r>
            <a:endParaRPr lang="en-GB" sz="2400" dirty="0"/>
          </a:p>
        </p:txBody>
      </p:sp>
    </p:spTree>
    <p:extLst>
      <p:ext uri="{BB962C8B-B14F-4D97-AF65-F5344CB8AC3E}">
        <p14:creationId xmlns:p14="http://schemas.microsoft.com/office/powerpoint/2010/main" val="1580593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40EE51B6-38B0-4875-80AC-A8B748E6B4D5}"/>
              </a:ext>
            </a:extLst>
          </p:cNvPr>
          <p:cNvSpPr/>
          <p:nvPr/>
        </p:nvSpPr>
        <p:spPr>
          <a:xfrm>
            <a:off x="4071257" y="3153002"/>
            <a:ext cx="1012372" cy="5519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420</TotalTime>
  <Words>656</Words>
  <Application>Microsoft Office PowerPoint</Application>
  <PresentationFormat>On-screen Show (4:3)</PresentationFormat>
  <Paragraphs>83</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Today’s Activity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Liv Robson-Hughes</dc:creator>
  <cp:lastModifiedBy>Isabelle Pitman</cp:lastModifiedBy>
  <cp:revision>61</cp:revision>
  <dcterms:created xsi:type="dcterms:W3CDTF">2020-05-12T09:21:06Z</dcterms:created>
  <dcterms:modified xsi:type="dcterms:W3CDTF">2021-07-02T10:40:08Z</dcterms:modified>
</cp:coreProperties>
</file>