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59" autoAdjust="0"/>
    <p:restoredTop sz="94660"/>
  </p:normalViewPr>
  <p:slideViewPr>
    <p:cSldViewPr snapToGrid="0">
      <p:cViewPr varScale="1">
        <p:scale>
          <a:sx n="86" d="100"/>
          <a:sy n="86" d="100"/>
        </p:scale>
        <p:origin x="379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B14FC1-A7FF-478E-BB47-D8B6F7FD09D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6D94E98-6AB9-4C10-8B2E-A1DBFFE68A0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F752CB-9153-47DF-BBAB-DD90678F57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DEFB3-C8DB-4915-ACDC-CCAC85025C6F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9987CA-1C24-4272-B347-5F3C50CFD6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F81C50-0318-402A-BD74-B14B127314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2D372-5F0B-4BBE-AACC-118E7EFC48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17971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0C3BF0-3F45-4DD7-BB26-2C96A4BEE3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22E1E6-6604-48A6-82A9-32DD6A91D1F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9229B65-6438-40A3-A359-8C63845643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DEFB3-C8DB-4915-ACDC-CCAC85025C6F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ECD1CB0-CCC9-4AB5-AB56-8E0B61C8A3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50529A6-81EF-4A31-B6F6-E4DB3B177C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2D372-5F0B-4BBE-AACC-118E7EFC48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86376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81B934-06BD-4EE3-8EEA-480A130122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CD59B0D-58A1-4B9B-881F-423E8188C1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42BA159-EC11-4EB6-85E4-6695E233F4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DEFB3-C8DB-4915-ACDC-CCAC85025C6F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3A9804-DBEA-48C6-B8A2-F03EB1FDC9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56FE217-1607-4F1B-B9D2-409A08FED1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2D372-5F0B-4BBE-AACC-118E7EFC48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79345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A3944D-8242-4287-B7BE-78F29A1937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E3E0C8-C312-4A32-97FC-278CA392B07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2319F48-76D3-4FD4-804D-0858FFC887A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CFA101C-2502-46C3-9D07-63F9A7F314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DEFB3-C8DB-4915-ACDC-CCAC85025C6F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CF3CF0-206C-4EDC-97CE-3FABB1B019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302255-0F18-4C36-AC1A-C9336DBB44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2D372-5F0B-4BBE-AACC-118E7EFC48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07615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D4C323-4C72-43A9-9219-E69570BE3B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41576A6-B4BF-4B11-96CE-52857DCFE8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4B43A87-5256-43B0-A96D-62F98EB1ADE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98F265-CDD6-46A0-84DD-75D9DFAB9D6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EF939B9-8529-4EBA-8493-62344A301EB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2559328-181F-4BCA-99B0-73247C62BE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DEFB3-C8DB-4915-ACDC-CCAC85025C6F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7A3997F-1B51-4C64-A071-C742028F67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1AD91E6-170C-43D6-A2AE-6C02D7D2E4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2D372-5F0B-4BBE-AACC-118E7EFC48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25937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D0DF08-832E-4AC9-9AA8-1DEBF6F088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E95B764-5DB8-4904-BFC0-C71A6016F9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DEFB3-C8DB-4915-ACDC-CCAC85025C6F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B6B4293-7498-4D14-BF15-59A9D463F9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FD1457E-28B6-4F73-A3D9-2D4555605C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2D372-5F0B-4BBE-AACC-118E7EFC48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9909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C6D0774-A7CE-4D08-A56A-C5639B302F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DEFB3-C8DB-4915-ACDC-CCAC85025C6F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6D11987-2A5A-41D6-BB48-48313CD669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C58A38B-6ECC-49D8-BAA9-54936815E4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2D372-5F0B-4BBE-AACC-118E7EFC48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79563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65CEDC-F351-4F0A-940D-63E96AB31E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97957C-BFBC-4FE8-8CE5-C94A442E75F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9C04F01-4CEA-45E3-9885-310A5A227F2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1A05834-BB6D-4F00-A9DE-8195652C24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DEFB3-C8DB-4915-ACDC-CCAC85025C6F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8ADB0DC-B5A1-4DE7-B855-8A7B5EFF6A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2D553C-C458-4839-8DD9-5835EDEDBA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2D372-5F0B-4BBE-AACC-118E7EFC48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8516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3A0C16-D1F7-48D0-9AA1-4B8810470F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76096BC-BCFF-4B33-B196-DEEC38A6349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ABA5ADE-1A3B-4658-A028-C0F2C08FD77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391D940-6E51-45B8-9F60-E87AE0A38B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DEFB3-C8DB-4915-ACDC-CCAC85025C6F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94AD55C-EA16-4CDE-899E-D7D1825650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BB90481-F348-4FCD-ACFB-E6882E2723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2D372-5F0B-4BBE-AACC-118E7EFC48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72437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C4FFFD-EAF3-4389-B930-699857B4B9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E37548F-C0BA-490F-BE1E-D24ABA61296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145030-AE5C-4E03-AF75-B635C4CBE7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DEFB3-C8DB-4915-ACDC-CCAC85025C6F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4203778-DE7A-4E4B-9BEF-B3E83452B4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0EC02E-000E-456E-8164-A8BC844149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2D372-5F0B-4BBE-AACC-118E7EFC48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36393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703124B-9532-47AD-B599-770C95DA354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6DF5067-992F-47F4-AC81-546CEC90F11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BA7751-F6F4-4C79-AA8E-8B866F7198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DEFB3-C8DB-4915-ACDC-CCAC85025C6F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DFA276-F30F-4302-B9F2-F04BC396FD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F0FDE2-298C-4E07-9E6A-3B0F08263E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2D372-5F0B-4BBE-AACC-118E7EFC48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64708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F5E97BA-664C-4528-84F9-9C78871C88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09AB869-C76E-4251-9419-674BC77A8F5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BCBADE-FD21-4E09-B180-C89271CA8C4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8DEFB3-C8DB-4915-ACDC-CCAC85025C6F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F1E640-0CFB-4A0A-A7ED-315D44B8A39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FC9E68-04B0-451E-A6C3-C73F20A1A1F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62D372-5F0B-4BBE-AACC-118E7EFC48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11682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2.pn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2.png"/><Relationship Id="rId5" Type="http://schemas.openxmlformats.org/officeDocument/2006/relationships/image" Target="../media/image6.jpeg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2.png"/><Relationship Id="rId5" Type="http://schemas.openxmlformats.org/officeDocument/2006/relationships/image" Target="../media/image6.jpeg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2.png"/><Relationship Id="rId5" Type="http://schemas.openxmlformats.org/officeDocument/2006/relationships/image" Target="../media/image6.jpeg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2.png"/><Relationship Id="rId4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2.png"/><Relationship Id="rId4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2.pn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5" Type="http://schemas.openxmlformats.org/officeDocument/2006/relationships/image" Target="../media/image2.png"/><Relationship Id="rId4" Type="http://schemas.openxmlformats.org/officeDocument/2006/relationships/image" Target="../media/image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5" Type="http://schemas.openxmlformats.org/officeDocument/2006/relationships/image" Target="../media/image2.png"/><Relationship Id="rId4" Type="http://schemas.openxmlformats.org/officeDocument/2006/relationships/image" Target="../media/image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5" Type="http://schemas.openxmlformats.org/officeDocument/2006/relationships/image" Target="../media/image2.png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52DB24-13E6-4A8B-889B-90A77832410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97421" y="4935101"/>
            <a:ext cx="9144000" cy="2387600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1026" name="Picture 2" descr="A Proud Red Rose - English | Short Stories for Kids | Toonzee TV - YouTube">
            <a:extLst>
              <a:ext uri="{FF2B5EF4-FFF2-40B4-BE49-F238E27FC236}">
                <a16:creationId xmlns:a16="http://schemas.microsoft.com/office/drawing/2014/main" id="{027B7BB5-81BD-4C02-9CE7-F961ED8A8B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18623"/>
            <a:ext cx="12192000" cy="74413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Subtitle 2">
            <a:extLst>
              <a:ext uri="{FF2B5EF4-FFF2-40B4-BE49-F238E27FC236}">
                <a16:creationId xmlns:a16="http://schemas.microsoft.com/office/drawing/2014/main" id="{C8E6AB0A-A567-4F47-BB55-C1FBDC6D1DE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5666939"/>
            <a:ext cx="5801710" cy="1655762"/>
          </a:xfrm>
          <a:solidFill>
            <a:srgbClr val="FFFF00"/>
          </a:solidFill>
          <a:ln w="57150">
            <a:solidFill>
              <a:srgbClr val="00B050"/>
            </a:solidFill>
          </a:ln>
        </p:spPr>
        <p:txBody>
          <a:bodyPr/>
          <a:lstStyle/>
          <a:p>
            <a:endParaRPr lang="en-GB" dirty="0"/>
          </a:p>
          <a:p>
            <a:r>
              <a:rPr lang="en-GB" sz="6000" dirty="0"/>
              <a:t>The Proud Rose</a:t>
            </a:r>
          </a:p>
        </p:txBody>
      </p:sp>
      <p:pic>
        <p:nvPicPr>
          <p:cNvPr id="13" name="Audio 12">
            <a:hlinkClick r:id="" action="ppaction://media"/>
            <a:extLst>
              <a:ext uri="{FF2B5EF4-FFF2-40B4-BE49-F238E27FC236}">
                <a16:creationId xmlns:a16="http://schemas.microsoft.com/office/drawing/2014/main" id="{73BA2ECE-D7CE-4835-806C-C77CFAA2FF7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3619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9190"/>
    </mc:Choice>
    <mc:Fallback>
      <p:transition spd="slow" advTm="2919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2D7B88-934B-4468-BF20-3730D50936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3443395"/>
          </a:xfrm>
        </p:spPr>
        <p:txBody>
          <a:bodyPr>
            <a:normAutofit/>
          </a:bodyPr>
          <a:lstStyle/>
          <a:p>
            <a:r>
              <a:rPr lang="en-GB" sz="4000" dirty="0">
                <a:latin typeface="Sassoon Primary" pitchFamily="50" charset="0"/>
              </a:rPr>
              <a:t>One beautiful Spring day a red rose blossomed in a forest. Many kinds of trees and plants grew there. As the rose looked around, a pine tree said, ‘What a beautiful flower you are. I wish I was red and beautiful.’</a:t>
            </a:r>
          </a:p>
        </p:txBody>
      </p:sp>
      <p:pic>
        <p:nvPicPr>
          <p:cNvPr id="1026" name="Picture 2" descr="Pine Roses Images, Stock Photos &amp; Vectors | Shutterstock">
            <a:extLst>
              <a:ext uri="{FF2B5EF4-FFF2-40B4-BE49-F238E27FC236}">
                <a16:creationId xmlns:a16="http://schemas.microsoft.com/office/drawing/2014/main" id="{E74A2002-F257-4C20-8BC8-B1A8CAB47785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521" y="3333210"/>
            <a:ext cx="4523128" cy="32429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D44A8034-6E37-433E-BDBF-DD4C8972BF93}"/>
              </a:ext>
            </a:extLst>
          </p:cNvPr>
          <p:cNvSpPr/>
          <p:nvPr/>
        </p:nvSpPr>
        <p:spPr>
          <a:xfrm>
            <a:off x="4283521" y="6383045"/>
            <a:ext cx="4523128" cy="1931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C18C605B-49A1-4F78-8F9D-53E8B77AA28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43945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444"/>
    </mc:Choice>
    <mc:Fallback>
      <p:transition spd="slow" advTm="1744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2D7B88-934B-4468-BF20-3730D50936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3443395"/>
          </a:xfrm>
        </p:spPr>
        <p:txBody>
          <a:bodyPr>
            <a:normAutofit/>
          </a:bodyPr>
          <a:lstStyle/>
          <a:p>
            <a:r>
              <a:rPr lang="en-GB" sz="4000" dirty="0">
                <a:latin typeface="Sassoon Primary" pitchFamily="50" charset="0"/>
              </a:rPr>
              <a:t>Another tree said, ‘Don’t be sad pine tree. We cannot all have everything.</a:t>
            </a:r>
            <a:br>
              <a:rPr lang="en-GB" sz="4000" dirty="0">
                <a:latin typeface="Sassoon Primary" pitchFamily="50" charset="0"/>
              </a:rPr>
            </a:br>
            <a:br>
              <a:rPr lang="en-GB" sz="4000" dirty="0">
                <a:latin typeface="Sassoon Primary" pitchFamily="50" charset="0"/>
              </a:rPr>
            </a:br>
            <a:r>
              <a:rPr lang="en-GB" sz="4000" dirty="0">
                <a:latin typeface="Sassoon Primary" pitchFamily="50" charset="0"/>
              </a:rPr>
              <a:t>The rose turned and said, ‘It seems that I am the most beautiful flower in the forest.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44A8034-6E37-433E-BDBF-DD4C8972BF93}"/>
              </a:ext>
            </a:extLst>
          </p:cNvPr>
          <p:cNvSpPr/>
          <p:nvPr/>
        </p:nvSpPr>
        <p:spPr>
          <a:xfrm>
            <a:off x="4283521" y="6383045"/>
            <a:ext cx="4523128" cy="1931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50" name="Picture 2" descr="Red Rose Pine Christmas Tree And Glitter Stock Photo - Download Image Now -  iStock">
            <a:extLst>
              <a:ext uri="{FF2B5EF4-FFF2-40B4-BE49-F238E27FC236}">
                <a16:creationId xmlns:a16="http://schemas.microsoft.com/office/drawing/2014/main" id="{4230376D-00B0-42B6-8330-7A731FA3B0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4645" y="3727986"/>
            <a:ext cx="3544640" cy="26550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Audio 8">
            <a:hlinkClick r:id="" action="ppaction://media"/>
            <a:extLst>
              <a:ext uri="{FF2B5EF4-FFF2-40B4-BE49-F238E27FC236}">
                <a16:creationId xmlns:a16="http://schemas.microsoft.com/office/drawing/2014/main" id="{F5DDA8FE-CAEB-48A2-9D0E-2E84DCA157E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70892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959"/>
    </mc:Choice>
    <mc:Fallback>
      <p:transition spd="slow" advTm="1495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2D7B88-934B-4468-BF20-3730D50936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3443395"/>
          </a:xfrm>
        </p:spPr>
        <p:txBody>
          <a:bodyPr>
            <a:normAutofit/>
          </a:bodyPr>
          <a:lstStyle/>
          <a:p>
            <a:r>
              <a:rPr lang="en-GB" sz="4000" dirty="0">
                <a:latin typeface="Sassoon Primary" pitchFamily="50" charset="0"/>
              </a:rPr>
              <a:t>A sunflower raised a yellow head and said, ‘Why do you say that? In this forest there are many beautiful plants and you are just one of them.</a:t>
            </a:r>
            <a:br>
              <a:rPr lang="en-GB" sz="4000" dirty="0">
                <a:latin typeface="Sassoon Primary" pitchFamily="50" charset="0"/>
              </a:rPr>
            </a:br>
            <a:br>
              <a:rPr lang="en-GB" sz="4000" dirty="0">
                <a:latin typeface="Sassoon Primary" pitchFamily="50" charset="0"/>
              </a:rPr>
            </a:br>
            <a:endParaRPr lang="en-GB" sz="4000" dirty="0">
              <a:latin typeface="Sassoon Primary" pitchFamily="50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44A8034-6E37-433E-BDBF-DD4C8972BF93}"/>
              </a:ext>
            </a:extLst>
          </p:cNvPr>
          <p:cNvSpPr/>
          <p:nvPr/>
        </p:nvSpPr>
        <p:spPr>
          <a:xfrm>
            <a:off x="4283521" y="6383045"/>
            <a:ext cx="4523128" cy="1931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50" name="Picture 2" descr="Red Rose Pine Christmas Tree And Glitter Stock Photo - Download Image Now -  iStock">
            <a:extLst>
              <a:ext uri="{FF2B5EF4-FFF2-40B4-BE49-F238E27FC236}">
                <a16:creationId xmlns:a16="http://schemas.microsoft.com/office/drawing/2014/main" id="{4230376D-00B0-42B6-8330-7A731FA3B0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7116" y="3417415"/>
            <a:ext cx="3544640" cy="26550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Sunflowers — big, beautiful and useful | Real Estate | chronicleonline.com">
            <a:extLst>
              <a:ext uri="{FF2B5EF4-FFF2-40B4-BE49-F238E27FC236}">
                <a16:creationId xmlns:a16="http://schemas.microsoft.com/office/drawing/2014/main" id="{3F997A82-FC62-4BCE-B04B-61490FF433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3950" y="2913683"/>
            <a:ext cx="2437243" cy="36625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6199E445-8D45-4D1C-AB9E-E5A49485DE8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3838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246"/>
    </mc:Choice>
    <mc:Fallback>
      <p:transition spd="slow" advTm="1224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2D7B88-934B-4468-BF20-3730D50936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3443395"/>
          </a:xfrm>
        </p:spPr>
        <p:txBody>
          <a:bodyPr>
            <a:normAutofit/>
          </a:bodyPr>
          <a:lstStyle/>
          <a:p>
            <a:r>
              <a:rPr lang="en-GB" sz="4000" dirty="0">
                <a:latin typeface="Sassoon Primary" pitchFamily="50" charset="0"/>
              </a:rPr>
              <a:t>Well I can see everyone looking at me and admiring me.’ said the red rose. Then the rose looked at the cactus and said, ‘Look at that ugly plant full of thorns!’</a:t>
            </a:r>
            <a:br>
              <a:rPr lang="en-GB" sz="4000" dirty="0">
                <a:latin typeface="Sassoon Primary" pitchFamily="50" charset="0"/>
              </a:rPr>
            </a:br>
            <a:br>
              <a:rPr lang="en-GB" sz="4000" dirty="0">
                <a:latin typeface="Sassoon Primary" pitchFamily="50" charset="0"/>
              </a:rPr>
            </a:br>
            <a:endParaRPr lang="en-GB" sz="4000" dirty="0">
              <a:latin typeface="Sassoon Primary" pitchFamily="50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44A8034-6E37-433E-BDBF-DD4C8972BF93}"/>
              </a:ext>
            </a:extLst>
          </p:cNvPr>
          <p:cNvSpPr/>
          <p:nvPr/>
        </p:nvSpPr>
        <p:spPr>
          <a:xfrm>
            <a:off x="4283521" y="6383045"/>
            <a:ext cx="4523128" cy="1931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50" name="Picture 2" descr="Red Rose Pine Christmas Tree And Glitter Stock Photo - Download Image Now -  iStock">
            <a:extLst>
              <a:ext uri="{FF2B5EF4-FFF2-40B4-BE49-F238E27FC236}">
                <a16:creationId xmlns:a16="http://schemas.microsoft.com/office/drawing/2014/main" id="{4230376D-00B0-42B6-8330-7A731FA3B0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7223" y="3633186"/>
            <a:ext cx="3544640" cy="26550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saguaro cactus 3 Wall Mural • Pixers® • We live to change">
            <a:extLst>
              <a:ext uri="{FF2B5EF4-FFF2-40B4-BE49-F238E27FC236}">
                <a16:creationId xmlns:a16="http://schemas.microsoft.com/office/drawing/2014/main" id="{B153DBE3-C749-48AE-9BBA-CAFE10A7D4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1983" y="2931295"/>
            <a:ext cx="2429524" cy="366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14F450F5-1A32-43D9-946C-A74F6B63732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44946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889"/>
    </mc:Choice>
    <mc:Fallback>
      <p:transition spd="slow" advTm="1488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2D7B88-934B-4468-BF20-3730D50936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3443395"/>
          </a:xfrm>
        </p:spPr>
        <p:txBody>
          <a:bodyPr>
            <a:normAutofit/>
          </a:bodyPr>
          <a:lstStyle/>
          <a:p>
            <a:r>
              <a:rPr lang="en-GB" sz="4000" dirty="0">
                <a:latin typeface="Sassoon Primary" pitchFamily="50" charset="0"/>
              </a:rPr>
              <a:t>The pine tree said, ‘What kind of words are these? Who can say what beauty is? You have thorns too!’</a:t>
            </a:r>
            <a:br>
              <a:rPr lang="en-GB" sz="4000" dirty="0">
                <a:latin typeface="Sassoon Primary" pitchFamily="50" charset="0"/>
              </a:rPr>
            </a:br>
            <a:br>
              <a:rPr lang="en-GB" sz="4000" dirty="0">
                <a:latin typeface="Sassoon Primary" pitchFamily="50" charset="0"/>
              </a:rPr>
            </a:br>
            <a:endParaRPr lang="en-GB" sz="4000" dirty="0">
              <a:latin typeface="Sassoon Primary" pitchFamily="50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44A8034-6E37-433E-BDBF-DD4C8972BF93}"/>
              </a:ext>
            </a:extLst>
          </p:cNvPr>
          <p:cNvSpPr/>
          <p:nvPr/>
        </p:nvSpPr>
        <p:spPr>
          <a:xfrm>
            <a:off x="4283521" y="6383045"/>
            <a:ext cx="4523128" cy="1931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50" name="Picture 2" descr="Red Rose Pine Christmas Tree And Glitter Stock Photo - Download Image Now -  iStock">
            <a:extLst>
              <a:ext uri="{FF2B5EF4-FFF2-40B4-BE49-F238E27FC236}">
                <a16:creationId xmlns:a16="http://schemas.microsoft.com/office/drawing/2014/main" id="{4230376D-00B0-42B6-8330-7A731FA3B0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8446" y="3429000"/>
            <a:ext cx="3544640" cy="26550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saguaro cactus 3 Wall Mural • Pixers® • We live to change">
            <a:extLst>
              <a:ext uri="{FF2B5EF4-FFF2-40B4-BE49-F238E27FC236}">
                <a16:creationId xmlns:a16="http://schemas.microsoft.com/office/drawing/2014/main" id="{B153DBE3-C749-48AE-9BBA-CAFE10A7D4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7695" y="2718845"/>
            <a:ext cx="2429524" cy="366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2AFABF3A-36E0-4C5A-9D40-03EB22DD12E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21893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014"/>
    </mc:Choice>
    <mc:Fallback>
      <p:transition spd="slow" advTm="1101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2D7B88-934B-4468-BF20-3730D50936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3443395"/>
          </a:xfrm>
        </p:spPr>
        <p:txBody>
          <a:bodyPr>
            <a:normAutofit fontScale="90000"/>
          </a:bodyPr>
          <a:lstStyle/>
          <a:p>
            <a:r>
              <a:rPr lang="en-GB" sz="4000" dirty="0">
                <a:latin typeface="Sassoon Primary" pitchFamily="50" charset="0"/>
              </a:rPr>
              <a:t>The rose was </a:t>
            </a:r>
            <a:r>
              <a:rPr lang="en-GB" dirty="0">
                <a:latin typeface="Sassoon Primary" pitchFamily="50" charset="0"/>
              </a:rPr>
              <a:t>angry</a:t>
            </a:r>
            <a:r>
              <a:rPr lang="en-GB" sz="4000" dirty="0">
                <a:latin typeface="Sassoon Primary" pitchFamily="50" charset="0"/>
              </a:rPr>
              <a:t> and tried to move away from the cactus but it could not. The rose spent many days speaking rudely saying, ‘You are a useless plant and I wish I wasn’t growing next to you.’</a:t>
            </a:r>
            <a:br>
              <a:rPr lang="en-GB" sz="4000" dirty="0">
                <a:latin typeface="Sassoon Primary" pitchFamily="50" charset="0"/>
              </a:rPr>
            </a:br>
            <a:br>
              <a:rPr lang="en-GB" sz="4000" dirty="0">
                <a:latin typeface="Sassoon Primary" pitchFamily="50" charset="0"/>
              </a:rPr>
            </a:br>
            <a:endParaRPr lang="en-GB" sz="4000" dirty="0">
              <a:latin typeface="Sassoon Primary" pitchFamily="50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44A8034-6E37-433E-BDBF-DD4C8972BF93}"/>
              </a:ext>
            </a:extLst>
          </p:cNvPr>
          <p:cNvSpPr/>
          <p:nvPr/>
        </p:nvSpPr>
        <p:spPr>
          <a:xfrm>
            <a:off x="4283521" y="6383045"/>
            <a:ext cx="4523128" cy="1931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50" name="Picture 2" descr="Red Rose Pine Christmas Tree And Glitter Stock Photo - Download Image Now -  iStock">
            <a:extLst>
              <a:ext uri="{FF2B5EF4-FFF2-40B4-BE49-F238E27FC236}">
                <a16:creationId xmlns:a16="http://schemas.microsoft.com/office/drawing/2014/main" id="{4230376D-00B0-42B6-8330-7A731FA3B0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6302" y="3562165"/>
            <a:ext cx="3544640" cy="26550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saguaro cactus 3 Wall Mural • Pixers® • We live to change">
            <a:extLst>
              <a:ext uri="{FF2B5EF4-FFF2-40B4-BE49-F238E27FC236}">
                <a16:creationId xmlns:a16="http://schemas.microsoft.com/office/drawing/2014/main" id="{B153DBE3-C749-48AE-9BBA-CAFE10A7D4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9939" y="2815426"/>
            <a:ext cx="2429524" cy="366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8C189202-FB14-4B1E-A661-90F069CA161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5220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495"/>
    </mc:Choice>
    <mc:Fallback>
      <p:transition spd="slow" advTm="1549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2D7B88-934B-4468-BF20-3730D50936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3443395"/>
          </a:xfrm>
        </p:spPr>
        <p:txBody>
          <a:bodyPr>
            <a:normAutofit/>
          </a:bodyPr>
          <a:lstStyle/>
          <a:p>
            <a:r>
              <a:rPr lang="en-GB" sz="4000" dirty="0">
                <a:latin typeface="Sassoon Primary" pitchFamily="50" charset="0"/>
              </a:rPr>
              <a:t>Although the cactus felt sad, it did not say anything. Spring passed and Summer brought hot weather with no rain.</a:t>
            </a:r>
            <a:br>
              <a:rPr lang="en-GB" sz="4000" dirty="0">
                <a:latin typeface="Sassoon Primary" pitchFamily="50" charset="0"/>
              </a:rPr>
            </a:br>
            <a:br>
              <a:rPr lang="en-GB" sz="4000" dirty="0">
                <a:latin typeface="Sassoon Primary" pitchFamily="50" charset="0"/>
              </a:rPr>
            </a:br>
            <a:endParaRPr lang="en-GB" sz="4000" dirty="0">
              <a:latin typeface="Sassoon Primary" pitchFamily="50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44A8034-6E37-433E-BDBF-DD4C8972BF93}"/>
              </a:ext>
            </a:extLst>
          </p:cNvPr>
          <p:cNvSpPr/>
          <p:nvPr/>
        </p:nvSpPr>
        <p:spPr>
          <a:xfrm>
            <a:off x="4283521" y="6383045"/>
            <a:ext cx="4523128" cy="1931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170" name="Picture 2" descr="135,541 Hot Sun Sky Photos - Free &amp; Royalty-Free Stock Photos from  Dreamstime">
            <a:extLst>
              <a:ext uri="{FF2B5EF4-FFF2-40B4-BE49-F238E27FC236}">
                <a16:creationId xmlns:a16="http://schemas.microsoft.com/office/drawing/2014/main" id="{10A39913-FB44-4610-95A3-1AF6B26FB4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7290" y="2698163"/>
            <a:ext cx="4302411" cy="32226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079D3BC0-C715-4AC4-9EA0-79F0CEEB67A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8800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225"/>
    </mc:Choice>
    <mc:Fallback>
      <p:transition spd="slow" advTm="1122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2D7B88-934B-4468-BF20-3730D50936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-17327"/>
            <a:ext cx="10515600" cy="3177065"/>
          </a:xfrm>
        </p:spPr>
        <p:txBody>
          <a:bodyPr>
            <a:normAutofit/>
          </a:bodyPr>
          <a:lstStyle/>
          <a:p>
            <a:r>
              <a:rPr lang="en-GB" sz="4000" dirty="0">
                <a:latin typeface="Sassoon Primary" pitchFamily="50" charset="0"/>
              </a:rPr>
              <a:t>Animals and plants desperately needed water and the rose began to wilt.</a:t>
            </a:r>
            <a:br>
              <a:rPr lang="en-GB" sz="4000" dirty="0">
                <a:latin typeface="Sassoon Primary" pitchFamily="50" charset="0"/>
              </a:rPr>
            </a:br>
            <a:br>
              <a:rPr lang="en-GB" sz="4000" dirty="0">
                <a:latin typeface="Sassoon Primary" pitchFamily="50" charset="0"/>
              </a:rPr>
            </a:br>
            <a:endParaRPr lang="en-GB" sz="4000" dirty="0">
              <a:latin typeface="Sassoon Primary" pitchFamily="50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44A8034-6E37-433E-BDBF-DD4C8972BF93}"/>
              </a:ext>
            </a:extLst>
          </p:cNvPr>
          <p:cNvSpPr/>
          <p:nvPr/>
        </p:nvSpPr>
        <p:spPr>
          <a:xfrm>
            <a:off x="4283521" y="6383045"/>
            <a:ext cx="4523128" cy="1931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194" name="Picture 2" descr="MYSTERY OF THE WILTING ROSE — Steemit">
            <a:extLst>
              <a:ext uri="{FF2B5EF4-FFF2-40B4-BE49-F238E27FC236}">
                <a16:creationId xmlns:a16="http://schemas.microsoft.com/office/drawing/2014/main" id="{F44E346A-B32F-4B26-93B1-84768312DE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2217" y="1812998"/>
            <a:ext cx="3851660" cy="2563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AAE2E34B-307B-4742-8E10-FD55B0313567}"/>
              </a:ext>
            </a:extLst>
          </p:cNvPr>
          <p:cNvSpPr txBox="1">
            <a:spLocks/>
          </p:cNvSpPr>
          <p:nvPr/>
        </p:nvSpPr>
        <p:spPr>
          <a:xfrm>
            <a:off x="838200" y="4617894"/>
            <a:ext cx="10515600" cy="31770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000" dirty="0">
                <a:latin typeface="Sassoon Primary" pitchFamily="50" charset="0"/>
              </a:rPr>
              <a:t>One day the red rose saw birds place their beaks into the cactus and fly away refreshed.</a:t>
            </a:r>
            <a:br>
              <a:rPr lang="en-GB" sz="4000" dirty="0">
                <a:latin typeface="Sassoon Primary" pitchFamily="50" charset="0"/>
              </a:rPr>
            </a:br>
            <a:br>
              <a:rPr lang="en-GB" sz="4000" dirty="0">
                <a:latin typeface="Sassoon Primary" pitchFamily="50" charset="0"/>
              </a:rPr>
            </a:br>
            <a:endParaRPr lang="en-GB" sz="4000" dirty="0">
              <a:latin typeface="Sassoon Primary" pitchFamily="50" charset="0"/>
            </a:endParaRP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28C9C31A-5AFD-423C-9B90-31029DADF95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04447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657"/>
    </mc:Choice>
    <mc:Fallback>
      <p:transition spd="slow" advTm="1465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2D7B88-934B-4468-BF20-3730D50936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-17327"/>
            <a:ext cx="10515600" cy="3177065"/>
          </a:xfrm>
        </p:spPr>
        <p:txBody>
          <a:bodyPr>
            <a:normAutofit/>
          </a:bodyPr>
          <a:lstStyle/>
          <a:p>
            <a:r>
              <a:rPr lang="en-GB" sz="4000" dirty="0">
                <a:latin typeface="Sassoon Primary" pitchFamily="50" charset="0"/>
              </a:rPr>
              <a:t>The rose asked the pine tree what the birds were doing.</a:t>
            </a:r>
            <a:br>
              <a:rPr lang="en-GB" sz="4000" dirty="0">
                <a:latin typeface="Sassoon Primary" pitchFamily="50" charset="0"/>
              </a:rPr>
            </a:br>
            <a:br>
              <a:rPr lang="en-GB" sz="4000" dirty="0">
                <a:latin typeface="Sassoon Primary" pitchFamily="50" charset="0"/>
              </a:rPr>
            </a:br>
            <a:endParaRPr lang="en-GB" sz="4000" dirty="0">
              <a:latin typeface="Sassoon Primary" pitchFamily="50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44A8034-6E37-433E-BDBF-DD4C8972BF93}"/>
              </a:ext>
            </a:extLst>
          </p:cNvPr>
          <p:cNvSpPr/>
          <p:nvPr/>
        </p:nvSpPr>
        <p:spPr>
          <a:xfrm>
            <a:off x="4283521" y="6383045"/>
            <a:ext cx="4523128" cy="1931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194" name="Picture 2" descr="MYSTERY OF THE WILTING ROSE — Steemit">
            <a:extLst>
              <a:ext uri="{FF2B5EF4-FFF2-40B4-BE49-F238E27FC236}">
                <a16:creationId xmlns:a16="http://schemas.microsoft.com/office/drawing/2014/main" id="{F44E346A-B32F-4B26-93B1-84768312DE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256" y="1752218"/>
            <a:ext cx="3851660" cy="2563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AAE2E34B-307B-4742-8E10-FD55B0313567}"/>
              </a:ext>
            </a:extLst>
          </p:cNvPr>
          <p:cNvSpPr txBox="1">
            <a:spLocks/>
          </p:cNvSpPr>
          <p:nvPr/>
        </p:nvSpPr>
        <p:spPr>
          <a:xfrm>
            <a:off x="838200" y="4617894"/>
            <a:ext cx="10515600" cy="31770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000" dirty="0">
                <a:latin typeface="Sassoon Primary" pitchFamily="50" charset="0"/>
              </a:rPr>
              <a:t>The pine tree told the rose that the birds were drinking water from the cactus. The rose was so surprised.</a:t>
            </a:r>
            <a:br>
              <a:rPr lang="en-GB" sz="4000" dirty="0">
                <a:latin typeface="Sassoon Primary" pitchFamily="50" charset="0"/>
              </a:rPr>
            </a:br>
            <a:br>
              <a:rPr lang="en-GB" sz="4000" dirty="0">
                <a:latin typeface="Sassoon Primary" pitchFamily="50" charset="0"/>
              </a:rPr>
            </a:br>
            <a:endParaRPr lang="en-GB" sz="4000" dirty="0">
              <a:latin typeface="Sassoon Primary" pitchFamily="50" charset="0"/>
            </a:endParaRPr>
          </a:p>
        </p:txBody>
      </p:sp>
      <p:pic>
        <p:nvPicPr>
          <p:cNvPr id="9218" name="Picture 2" descr="nectar-eating birds">
            <a:extLst>
              <a:ext uri="{FF2B5EF4-FFF2-40B4-BE49-F238E27FC236}">
                <a16:creationId xmlns:a16="http://schemas.microsoft.com/office/drawing/2014/main" id="{499B7B00-2ACE-4942-92FF-ACDDA26D00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085" y="1716812"/>
            <a:ext cx="1743075" cy="2628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248E9DB6-320B-460B-AC9A-CD7AAA76FF3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44243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919"/>
    </mc:Choice>
    <mc:Fallback>
      <p:transition spd="slow" advTm="1191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2D7B88-934B-4468-BF20-3730D50936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-17327"/>
            <a:ext cx="10515600" cy="3177065"/>
          </a:xfrm>
        </p:spPr>
        <p:txBody>
          <a:bodyPr>
            <a:normAutofit/>
          </a:bodyPr>
          <a:lstStyle/>
          <a:p>
            <a:r>
              <a:rPr lang="en-GB" sz="4000" dirty="0">
                <a:latin typeface="Sassoon Primary" pitchFamily="50" charset="0"/>
              </a:rPr>
              <a:t>The rose was so thirsty and wished that the cactus would give her some water but she had been so unkind.</a:t>
            </a:r>
            <a:br>
              <a:rPr lang="en-GB" sz="4000" dirty="0">
                <a:latin typeface="Sassoon Primary" pitchFamily="50" charset="0"/>
              </a:rPr>
            </a:br>
            <a:br>
              <a:rPr lang="en-GB" sz="4000" dirty="0">
                <a:latin typeface="Sassoon Primary" pitchFamily="50" charset="0"/>
              </a:rPr>
            </a:br>
            <a:endParaRPr lang="en-GB" sz="4000" dirty="0">
              <a:latin typeface="Sassoon Primary" pitchFamily="50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44A8034-6E37-433E-BDBF-DD4C8972BF93}"/>
              </a:ext>
            </a:extLst>
          </p:cNvPr>
          <p:cNvSpPr/>
          <p:nvPr/>
        </p:nvSpPr>
        <p:spPr>
          <a:xfrm>
            <a:off x="4283521" y="6383045"/>
            <a:ext cx="4523128" cy="1931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194" name="Picture 2" descr="MYSTERY OF THE WILTING ROSE — Steemit">
            <a:extLst>
              <a:ext uri="{FF2B5EF4-FFF2-40B4-BE49-F238E27FC236}">
                <a16:creationId xmlns:a16="http://schemas.microsoft.com/office/drawing/2014/main" id="{F44E346A-B32F-4B26-93B1-84768312DE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9255" y="2054790"/>
            <a:ext cx="3851660" cy="2563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AAE2E34B-307B-4742-8E10-FD55B0313567}"/>
              </a:ext>
            </a:extLst>
          </p:cNvPr>
          <p:cNvSpPr txBox="1">
            <a:spLocks/>
          </p:cNvSpPr>
          <p:nvPr/>
        </p:nvSpPr>
        <p:spPr>
          <a:xfrm>
            <a:off x="838200" y="4617894"/>
            <a:ext cx="10515600" cy="31770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000" dirty="0">
                <a:latin typeface="Sassoon Primary" pitchFamily="50" charset="0"/>
              </a:rPr>
              <a:t>The cactus asked the birds to take some water to the rose and help her.</a:t>
            </a:r>
            <a:br>
              <a:rPr lang="en-GB" sz="4000" dirty="0">
                <a:latin typeface="Sassoon Primary" pitchFamily="50" charset="0"/>
              </a:rPr>
            </a:br>
            <a:br>
              <a:rPr lang="en-GB" sz="4000" dirty="0">
                <a:latin typeface="Sassoon Primary" pitchFamily="50" charset="0"/>
              </a:rPr>
            </a:br>
            <a:endParaRPr lang="en-GB" sz="4000" dirty="0">
              <a:latin typeface="Sassoon Primary" pitchFamily="50" charset="0"/>
            </a:endParaRP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6986F501-A42A-4892-94B2-CBA44993BF2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52373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681"/>
    </mc:Choice>
    <mc:Fallback>
      <p:transition spd="slow" advTm="1368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2D7B88-934B-4468-BF20-3730D50936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-17327"/>
            <a:ext cx="10515600" cy="3177065"/>
          </a:xfrm>
        </p:spPr>
        <p:txBody>
          <a:bodyPr>
            <a:normAutofit/>
          </a:bodyPr>
          <a:lstStyle/>
          <a:p>
            <a:r>
              <a:rPr lang="en-GB" sz="4000" dirty="0">
                <a:latin typeface="Sassoon Primary" pitchFamily="50" charset="0"/>
              </a:rPr>
              <a:t>The rose was very grateful and soon felt much better but the rose was so ashamed that it had been so mean to the cactus.</a:t>
            </a:r>
            <a:br>
              <a:rPr lang="en-GB" sz="4000" dirty="0">
                <a:latin typeface="Sassoon Primary" pitchFamily="50" charset="0"/>
              </a:rPr>
            </a:br>
            <a:br>
              <a:rPr lang="en-GB" sz="4000" dirty="0">
                <a:latin typeface="Sassoon Primary" pitchFamily="50" charset="0"/>
              </a:rPr>
            </a:br>
            <a:endParaRPr lang="en-GB" sz="4000" dirty="0">
              <a:latin typeface="Sassoon Primary" pitchFamily="50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44A8034-6E37-433E-BDBF-DD4C8972BF93}"/>
              </a:ext>
            </a:extLst>
          </p:cNvPr>
          <p:cNvSpPr/>
          <p:nvPr/>
        </p:nvSpPr>
        <p:spPr>
          <a:xfrm>
            <a:off x="4283521" y="6383045"/>
            <a:ext cx="4523128" cy="1931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AAE2E34B-307B-4742-8E10-FD55B0313567}"/>
              </a:ext>
            </a:extLst>
          </p:cNvPr>
          <p:cNvSpPr txBox="1">
            <a:spLocks/>
          </p:cNvSpPr>
          <p:nvPr/>
        </p:nvSpPr>
        <p:spPr>
          <a:xfrm>
            <a:off x="838200" y="4617894"/>
            <a:ext cx="10515600" cy="31770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000" dirty="0">
                <a:latin typeface="Sassoon Primary" pitchFamily="50" charset="0"/>
              </a:rPr>
              <a:t>The rose said, ‘Sorry’ to the cactus and it never judged anyone on their appearance again.</a:t>
            </a:r>
            <a:br>
              <a:rPr lang="en-GB" sz="4000" dirty="0">
                <a:latin typeface="Sassoon Primary" pitchFamily="50" charset="0"/>
              </a:rPr>
            </a:br>
            <a:br>
              <a:rPr lang="en-GB" sz="4000" dirty="0">
                <a:latin typeface="Sassoon Primary" pitchFamily="50" charset="0"/>
              </a:rPr>
            </a:br>
            <a:endParaRPr lang="en-GB" sz="4000" dirty="0">
              <a:latin typeface="Sassoon Primary" pitchFamily="50" charset="0"/>
            </a:endParaRPr>
          </a:p>
        </p:txBody>
      </p:sp>
      <p:pic>
        <p:nvPicPr>
          <p:cNvPr id="6" name="Picture 2" descr="Red Rose Pine Christmas Tree And Glitter Stock Photo - Download Image Now -  iStock">
            <a:extLst>
              <a:ext uri="{FF2B5EF4-FFF2-40B4-BE49-F238E27FC236}">
                <a16:creationId xmlns:a16="http://schemas.microsoft.com/office/drawing/2014/main" id="{30574273-6615-4DA2-889F-4015BD43A0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1891" y="2101470"/>
            <a:ext cx="3544640" cy="26550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9A3784C5-33FD-4F52-A29D-E77010C29CB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15784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060"/>
    </mc:Choice>
    <mc:Fallback>
      <p:transition spd="slow" advTm="1806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A6C5E5-ABD7-4558-B078-282A6FC157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82034" y="1090304"/>
            <a:ext cx="4402584" cy="4677392"/>
          </a:xfrm>
        </p:spPr>
        <p:txBody>
          <a:bodyPr>
            <a:noAutofit/>
          </a:bodyPr>
          <a:lstStyle/>
          <a:p>
            <a:r>
              <a:rPr lang="en-GB" sz="3600" dirty="0"/>
              <a:t>Draw a picture of the rose and the cactus.</a:t>
            </a:r>
            <a:br>
              <a:rPr lang="en-GB" sz="3600" dirty="0"/>
            </a:br>
            <a:br>
              <a:rPr lang="en-GB" sz="3600" dirty="0"/>
            </a:br>
            <a:r>
              <a:rPr lang="en-GB" sz="3600" dirty="0"/>
              <a:t>Write a few sentences to explain why it is important to respect others and to always be polite even though we may look different.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35F07D4-B1B0-4201-AA58-CC06C966E0E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8605" y="1068987"/>
            <a:ext cx="6498154" cy="4583299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D3A9FF1E-534C-4FB8-8EE8-C6629537831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2795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7931"/>
    </mc:Choice>
    <mc:Fallback>
      <p:transition spd="slow" advTm="8793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78</TotalTime>
  <Words>461</Words>
  <Application>Microsoft Office PowerPoint</Application>
  <PresentationFormat>Widescreen</PresentationFormat>
  <Paragraphs>18</Paragraphs>
  <Slides>13</Slides>
  <Notes>0</Notes>
  <HiddenSlides>0</HiddenSlides>
  <MMClips>13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Sassoon Primary</vt:lpstr>
      <vt:lpstr>Office Theme</vt:lpstr>
      <vt:lpstr>PowerPoint Presentation</vt:lpstr>
      <vt:lpstr>One beautiful Spring day a red rose blossomed in a forest. Many kinds of trees and plants grew there. As the rose looked around, a pine tree said, ‘What a beautiful flower you are. I wish I was red and beautiful.’</vt:lpstr>
      <vt:lpstr>Another tree said, ‘Don’t be sad pine tree. We cannot all have everything.  The rose turned and said, ‘It seems that I am the most beautiful flower in the forest.</vt:lpstr>
      <vt:lpstr>A sunflower raised a yellow head and said, ‘Why do you say that? In this forest there are many beautiful plants and you are just one of them.  </vt:lpstr>
      <vt:lpstr>Well I can see everyone looking at me and admiring me.’ said the red rose. Then the rose looked at the cactus and said, ‘Look at that ugly plant full of thorns!’  </vt:lpstr>
      <vt:lpstr>The pine tree said, ‘What kind of words are these? Who can say what beauty is? You have thorns too!’  </vt:lpstr>
      <vt:lpstr>The rose was angry and tried to move away from the cactus but it could not. The rose spent many days speaking rudely saying, ‘You are a useless plant and I wish I wasn’t growing next to you.’  </vt:lpstr>
      <vt:lpstr>Although the cactus felt sad, it did not say anything. Spring passed and Summer brought hot weather with no rain.  </vt:lpstr>
      <vt:lpstr>Animals and plants desperately needed water and the rose began to wilt.  </vt:lpstr>
      <vt:lpstr>The rose asked the pine tree what the birds were doing.  </vt:lpstr>
      <vt:lpstr>The rose was so thirsty and wished that the cactus would give her some water but she had been so unkind.  </vt:lpstr>
      <vt:lpstr>The rose was very grateful and soon felt much better but the rose was so ashamed that it had been so mean to the cactus.  </vt:lpstr>
      <vt:lpstr>Draw a picture of the rose and the cactus.  Write a few sentences to explain why it is important to respect others and to always be polite even though we may look different.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J. West</dc:creator>
  <cp:lastModifiedBy>J. West</cp:lastModifiedBy>
  <cp:revision>11</cp:revision>
  <dcterms:created xsi:type="dcterms:W3CDTF">2021-01-26T13:53:06Z</dcterms:created>
  <dcterms:modified xsi:type="dcterms:W3CDTF">2021-01-28T21:29:07Z</dcterms:modified>
</cp:coreProperties>
</file>