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6"/>
  </p:notesMasterIdLst>
  <p:handoutMasterIdLst>
    <p:handoutMasterId r:id="rId17"/>
  </p:handoutMasterIdLst>
  <p:sldIdLst>
    <p:sldId id="258" r:id="rId2"/>
    <p:sldId id="264" r:id="rId3"/>
    <p:sldId id="271" r:id="rId4"/>
    <p:sldId id="282" r:id="rId5"/>
    <p:sldId id="272" r:id="rId6"/>
    <p:sldId id="273" r:id="rId7"/>
    <p:sldId id="274" r:id="rId8"/>
    <p:sldId id="275" r:id="rId9"/>
    <p:sldId id="276" r:id="rId10"/>
    <p:sldId id="277" r:id="rId11"/>
    <p:sldId id="278" r:id="rId12"/>
    <p:sldId id="279" r:id="rId13"/>
    <p:sldId id="280" r:id="rId14"/>
    <p:sldId id="281" r:id="rId15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8"/>
      <p:bold r:id="rId19"/>
      <p:italic r:id="rId20"/>
      <p:boldItalic r:id="rId21"/>
    </p:embeddedFont>
    <p:embeddedFont>
      <p:font typeface="Twinkl" panose="020B0604020202020204" charset="0"/>
      <p:regular r:id="rId22"/>
      <p:bold r:id="rId23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7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D74A9"/>
    <a:srgbClr val="013F7C"/>
    <a:srgbClr val="F08213"/>
    <a:srgbClr val="BFDEC4"/>
    <a:srgbClr val="FFE001"/>
    <a:srgbClr val="DE1E5A"/>
    <a:srgbClr val="18A0DB"/>
    <a:srgbClr val="BC010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1382" y="72"/>
      </p:cViewPr>
      <p:guideLst>
        <p:guide orient="horz" pos="2137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F5B85F77-D8D9-4DE6-A3CC-AFF92D67786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3D4D4F33-9E7F-476B-B1A8-0EBBFD9DEF6E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FDA0A72-BA64-49D6-A227-C333471D47A7}" type="datetimeFigureOut">
              <a:rPr lang="en-GB"/>
              <a:pPr>
                <a:defRPr/>
              </a:pPr>
              <a:t>23/01/2021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2AE621-0834-449D-A9D4-422147B851DD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91B4C99-4C4E-4E05-B977-80B57E2C233B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7CE2EE4-8620-44FE-B864-3BF41F4A3FA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755F225D-ABCA-4DBD-9673-5FE77A1FC3A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14CD3B51-3865-4952-B880-ABD184C00CB8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67E1489E-044F-43B7-9BE0-D902CDF8BFAA}" type="datetimeFigureOut">
              <a:rPr lang="en-GB"/>
              <a:pPr>
                <a:defRPr/>
              </a:pPr>
              <a:t>23/01/2021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206380FD-3A37-49B2-AEB9-080A062FDD4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C1176922-2705-41E3-865B-D062E3F910F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5CC00A6-C514-416E-8BA1-8428E4CFEB01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D03D7BE-D025-4D36-AEEF-4621C64C8F50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1E19BBD-F9E2-4876-ADC7-14BFE7B11D88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65AE5AC-17B9-43BC-8582-EB0535C55F49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679399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id="{1B39B3CC-9D9D-4CA7-9CF2-9BDE31F2484D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id="{929EED5D-A81F-45FA-A634-D67EF1612634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125974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3">
            <a:extLst>
              <a:ext uri="{FF2B5EF4-FFF2-40B4-BE49-F238E27FC236}">
                <a16:creationId xmlns:a16="http://schemas.microsoft.com/office/drawing/2014/main" id="{6685AFD9-ACDE-44F4-ACFF-BADD90F0EF6C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59059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4416775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id="{AEF689AE-6814-4E8F-AB80-B97F7676C33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694254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4D24945-E3E9-48A5-82DB-614EAA7403FD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530B2FDD-AF32-45FE-BA33-33E38DDB538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2" r:id="rId4"/>
    <p:sldLayoutId id="2147483676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Twinkl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5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media2.m4a"/><Relationship Id="rId7" Type="http://schemas.openxmlformats.org/officeDocument/2006/relationships/image" Target="../media/image5.png"/><Relationship Id="rId2" Type="http://schemas.microsoft.com/office/2007/relationships/media" Target="../media/media2.m4a"/><Relationship Id="rId1" Type="http://schemas.openxmlformats.org/officeDocument/2006/relationships/tags" Target="../tags/tag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media3.m4a"/><Relationship Id="rId7" Type="http://schemas.openxmlformats.org/officeDocument/2006/relationships/image" Target="../media/image5.png"/><Relationship Id="rId2" Type="http://schemas.microsoft.com/office/2007/relationships/media" Target="../media/media3.m4a"/><Relationship Id="rId1" Type="http://schemas.openxmlformats.org/officeDocument/2006/relationships/tags" Target="../tags/tag2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media4.m4a"/><Relationship Id="rId7" Type="http://schemas.openxmlformats.org/officeDocument/2006/relationships/image" Target="../media/image5.png"/><Relationship Id="rId2" Type="http://schemas.microsoft.com/office/2007/relationships/media" Target="../media/media4.m4a"/><Relationship Id="rId1" Type="http://schemas.openxmlformats.org/officeDocument/2006/relationships/tags" Target="../tags/tag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audio" Target="../media/media5.m4a"/><Relationship Id="rId7" Type="http://schemas.openxmlformats.org/officeDocument/2006/relationships/image" Target="../media/image14.png"/><Relationship Id="rId2" Type="http://schemas.microsoft.com/office/2007/relationships/media" Target="../media/media5.m4a"/><Relationship Id="rId1" Type="http://schemas.openxmlformats.org/officeDocument/2006/relationships/tags" Target="../tags/tag4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3.xml"/><Relationship Id="rId9" Type="http://schemas.openxmlformats.org/officeDocument/2006/relationships/image" Target="../media/image1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media6.m4a"/><Relationship Id="rId2" Type="http://schemas.microsoft.com/office/2007/relationships/media" Target="../media/media6.m4a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5" Type="http://schemas.openxmlformats.org/officeDocument/2006/relationships/image" Target="../media/image14.png"/><Relationship Id="rId4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media7.m4a"/><Relationship Id="rId2" Type="http://schemas.microsoft.com/office/2007/relationships/media" Target="../media/media7.m4a"/><Relationship Id="rId1" Type="http://schemas.openxmlformats.org/officeDocument/2006/relationships/tags" Target="../tags/tag6.xml"/><Relationship Id="rId6" Type="http://schemas.openxmlformats.org/officeDocument/2006/relationships/image" Target="../media/image5.png"/><Relationship Id="rId5" Type="http://schemas.openxmlformats.org/officeDocument/2006/relationships/image" Target="../media/image17.png"/><Relationship Id="rId4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media8.m4a"/><Relationship Id="rId7" Type="http://schemas.openxmlformats.org/officeDocument/2006/relationships/image" Target="../media/image5.png"/><Relationship Id="rId2" Type="http://schemas.microsoft.com/office/2007/relationships/media" Target="../media/media8.m4a"/><Relationship Id="rId1" Type="http://schemas.openxmlformats.org/officeDocument/2006/relationships/tags" Target="../tags/tag7.xml"/><Relationship Id="rId6" Type="http://schemas.openxmlformats.org/officeDocument/2006/relationships/image" Target="../media/image16.png"/><Relationship Id="rId5" Type="http://schemas.openxmlformats.org/officeDocument/2006/relationships/image" Target="../media/image18.png"/><Relationship Id="rId4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9.m4a"/><Relationship Id="rId7" Type="http://schemas.openxmlformats.org/officeDocument/2006/relationships/image" Target="../media/image20.png"/><Relationship Id="rId2" Type="http://schemas.microsoft.com/office/2007/relationships/media" Target="../media/media9.m4a"/><Relationship Id="rId1" Type="http://schemas.openxmlformats.org/officeDocument/2006/relationships/tags" Target="../tags/tag8.xml"/><Relationship Id="rId6" Type="http://schemas.openxmlformats.org/officeDocument/2006/relationships/image" Target="../media/image16.png"/><Relationship Id="rId5" Type="http://schemas.openxmlformats.org/officeDocument/2006/relationships/image" Target="../media/image19.png"/><Relationship Id="rId4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audio" Target="../media/media10.m4a"/><Relationship Id="rId7" Type="http://schemas.openxmlformats.org/officeDocument/2006/relationships/image" Target="../media/image22.png"/><Relationship Id="rId2" Type="http://schemas.microsoft.com/office/2007/relationships/media" Target="../media/media10.m4a"/><Relationship Id="rId1" Type="http://schemas.openxmlformats.org/officeDocument/2006/relationships/tags" Target="../tags/tag9.xml"/><Relationship Id="rId6" Type="http://schemas.openxmlformats.org/officeDocument/2006/relationships/image" Target="../media/image21.png"/><Relationship Id="rId5" Type="http://schemas.openxmlformats.org/officeDocument/2006/relationships/image" Target="../media/image16.png"/><Relationship Id="rId4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media11.m4a"/><Relationship Id="rId7" Type="http://schemas.openxmlformats.org/officeDocument/2006/relationships/image" Target="../media/image5.png"/><Relationship Id="rId2" Type="http://schemas.microsoft.com/office/2007/relationships/media" Target="../media/media11.m4a"/><Relationship Id="rId1" Type="http://schemas.openxmlformats.org/officeDocument/2006/relationships/tags" Target="../tags/tag10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audio" Target="../media/media12.m4a"/><Relationship Id="rId7" Type="http://schemas.openxmlformats.org/officeDocument/2006/relationships/image" Target="../media/image5.png"/><Relationship Id="rId2" Type="http://schemas.microsoft.com/office/2007/relationships/media" Target="../media/media12.m4a"/><Relationship Id="rId1" Type="http://schemas.openxmlformats.org/officeDocument/2006/relationships/tags" Target="../tags/tag11.xml"/><Relationship Id="rId6" Type="http://schemas.openxmlformats.org/officeDocument/2006/relationships/image" Target="../media/image24.png"/><Relationship Id="rId5" Type="http://schemas.openxmlformats.org/officeDocument/2006/relationships/image" Target="../media/image25.png"/><Relationship Id="rId4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audio" Target="../media/media13.m4a"/><Relationship Id="rId7" Type="http://schemas.openxmlformats.org/officeDocument/2006/relationships/image" Target="../media/image5.png"/><Relationship Id="rId2" Type="http://schemas.microsoft.com/office/2007/relationships/media" Target="../media/media13.m4a"/><Relationship Id="rId1" Type="http://schemas.openxmlformats.org/officeDocument/2006/relationships/tags" Target="../tags/tag12.xml"/><Relationship Id="rId6" Type="http://schemas.openxmlformats.org/officeDocument/2006/relationships/image" Target="../media/image24.png"/><Relationship Id="rId5" Type="http://schemas.openxmlformats.org/officeDocument/2006/relationships/image" Target="../media/image26.png"/><Relationship Id="rId4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5.png"/><Relationship Id="rId4" Type="http://schemas.openxmlformats.org/officeDocument/2006/relationships/image" Target="../media/image2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B49B0101-D813-4246-A5F1-3508A7A4AE0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176"/>
    </mc:Choice>
    <mc:Fallback>
      <p:transition spd="slow" advTm="717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F7999DB7-17B8-4FA6-B14D-334FB892B4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 err="1">
                <a:latin typeface="+mn-lt"/>
              </a:rPr>
              <a:t>Zid’s</a:t>
            </a:r>
            <a:r>
              <a:rPr lang="en-GB" sz="3600" dirty="0">
                <a:latin typeface="+mn-lt"/>
              </a:rPr>
              <a:t> Dress</a:t>
            </a:r>
          </a:p>
        </p:txBody>
      </p:sp>
      <p:sp>
        <p:nvSpPr>
          <p:cNvPr id="8195" name="Rectangle 4">
            <a:extLst>
              <a:ext uri="{FF2B5EF4-FFF2-40B4-BE49-F238E27FC236}">
                <a16:creationId xmlns:a16="http://schemas.microsoft.com/office/drawing/2014/main" id="{1A3CB4A8-3A0A-4F93-93DC-5A9862F060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/>
              <a:t>Zid has an idea. Zid wants to make a dress. 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A0194927-B789-41DD-9E2B-851F351420B6}"/>
              </a:ext>
            </a:extLst>
          </p:cNvPr>
          <p:cNvSpPr/>
          <p:nvPr/>
        </p:nvSpPr>
        <p:spPr>
          <a:xfrm>
            <a:off x="755650" y="5653088"/>
            <a:ext cx="7632700" cy="44926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does </a:t>
            </a:r>
            <a:r>
              <a:rPr lang="en-GB" dirty="0" err="1"/>
              <a:t>Zid</a:t>
            </a:r>
            <a:r>
              <a:rPr lang="en-GB" dirty="0"/>
              <a:t> do next? Who helps </a:t>
            </a:r>
            <a:r>
              <a:rPr lang="en-GB" dirty="0" err="1"/>
              <a:t>Zid</a:t>
            </a:r>
            <a:r>
              <a:rPr lang="en-GB" dirty="0"/>
              <a:t>?</a:t>
            </a:r>
          </a:p>
        </p:txBody>
      </p:sp>
      <p:pic>
        <p:nvPicPr>
          <p:cNvPr id="8197" name="Picture 10">
            <a:extLst>
              <a:ext uri="{FF2B5EF4-FFF2-40B4-BE49-F238E27FC236}">
                <a16:creationId xmlns:a16="http://schemas.microsoft.com/office/drawing/2014/main" id="{E93183E6-5F64-416E-B0EC-EA0C05995D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04" t="47755" r="81213" b="9412"/>
          <a:stretch>
            <a:fillRect/>
          </a:stretch>
        </p:blipFill>
        <p:spPr bwMode="auto">
          <a:xfrm>
            <a:off x="627063" y="2017713"/>
            <a:ext cx="2119312" cy="3567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3706423E-8B50-4B26-B3C3-EFF4F3B388A6}"/>
              </a:ext>
            </a:extLst>
          </p:cNvPr>
          <p:cNvSpPr/>
          <p:nvPr/>
        </p:nvSpPr>
        <p:spPr>
          <a:xfrm>
            <a:off x="2994025" y="3713163"/>
            <a:ext cx="3841750" cy="1481137"/>
          </a:xfrm>
          <a:prstGeom prst="roundRect">
            <a:avLst>
              <a:gd name="adj" fmla="val 7340"/>
            </a:avLst>
          </a:prstGeom>
          <a:solidFill>
            <a:srgbClr val="ED74A9"/>
          </a:solidFill>
          <a:ln w="38100">
            <a:solidFill>
              <a:srgbClr val="ED7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Zid</a:t>
            </a:r>
            <a:r>
              <a:rPr lang="en-GB" dirty="0"/>
              <a:t> doesn’t get it </a:t>
            </a:r>
            <a:br>
              <a:rPr lang="en-GB" dirty="0"/>
            </a:br>
            <a:r>
              <a:rPr lang="en-GB" dirty="0"/>
              <a:t>quite right first time.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7E4E1B0-A0D6-4538-ADC4-D89B9EF4073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" t="36315" r="67618"/>
          <a:stretch/>
        </p:blipFill>
        <p:spPr>
          <a:xfrm>
            <a:off x="5216358" y="2227730"/>
            <a:ext cx="2947486" cy="294748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900394E-8204-439C-B48E-3AC3F37F29E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877"/>
    </mc:Choice>
    <mc:Fallback>
      <p:transition spd="slow" advTm="128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0" grpId="0" animBg="1"/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60C0BE9C-F474-4943-A2F1-4308102828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 err="1">
                <a:latin typeface="+mn-lt"/>
              </a:rPr>
              <a:t>Zid’s</a:t>
            </a:r>
            <a:r>
              <a:rPr lang="en-GB" sz="3600" dirty="0">
                <a:latin typeface="+mn-lt"/>
              </a:rPr>
              <a:t> Dress</a:t>
            </a:r>
          </a:p>
        </p:txBody>
      </p:sp>
      <p:sp>
        <p:nvSpPr>
          <p:cNvPr id="9219" name="Rectangle 4">
            <a:extLst>
              <a:ext uri="{FF2B5EF4-FFF2-40B4-BE49-F238E27FC236}">
                <a16:creationId xmlns:a16="http://schemas.microsoft.com/office/drawing/2014/main" id="{A59654E3-83FD-4DCB-A04E-01F21CED87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0888" y="1973263"/>
            <a:ext cx="2981325" cy="554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Zid’s friends, Yoff and Mab, give Zid lots of support.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7F09CD3F-4966-476E-9613-1C186D1C112C}"/>
              </a:ext>
            </a:extLst>
          </p:cNvPr>
          <p:cNvSpPr/>
          <p:nvPr/>
        </p:nvSpPr>
        <p:spPr>
          <a:xfrm>
            <a:off x="1431925" y="4368800"/>
            <a:ext cx="3116263" cy="1025525"/>
          </a:xfrm>
          <a:prstGeom prst="roundRect">
            <a:avLst>
              <a:gd name="adj" fmla="val 7340"/>
            </a:avLst>
          </a:prstGeom>
          <a:solidFill>
            <a:srgbClr val="ED74A9"/>
          </a:solidFill>
          <a:ln w="38100">
            <a:solidFill>
              <a:srgbClr val="ED7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When </a:t>
            </a:r>
            <a:r>
              <a:rPr lang="en-GB" dirty="0" err="1"/>
              <a:t>Zid</a:t>
            </a:r>
            <a:r>
              <a:rPr lang="en-GB" dirty="0"/>
              <a:t> shows them the </a:t>
            </a:r>
            <a:br>
              <a:rPr lang="en-GB" dirty="0"/>
            </a:br>
            <a:r>
              <a:rPr lang="en-GB" dirty="0"/>
              <a:t>dress, Mab suggests ways </a:t>
            </a:r>
            <a:br>
              <a:rPr lang="en-GB" dirty="0"/>
            </a:br>
            <a:r>
              <a:rPr lang="en-GB" dirty="0"/>
              <a:t>to make it better.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AA4738D-32CB-4F16-AD64-4FB2DBDD4000}"/>
              </a:ext>
            </a:extLst>
          </p:cNvPr>
          <p:cNvSpPr/>
          <p:nvPr/>
        </p:nvSpPr>
        <p:spPr>
          <a:xfrm>
            <a:off x="755650" y="5653088"/>
            <a:ext cx="7632700" cy="44926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does </a:t>
            </a:r>
            <a:r>
              <a:rPr lang="en-GB" dirty="0" err="1"/>
              <a:t>Zid</a:t>
            </a:r>
            <a:r>
              <a:rPr lang="en-GB" dirty="0"/>
              <a:t> do when Mab makes suggestions?</a:t>
            </a:r>
          </a:p>
        </p:txBody>
      </p:sp>
      <p:pic>
        <p:nvPicPr>
          <p:cNvPr id="9222" name="Picture 10">
            <a:extLst>
              <a:ext uri="{FF2B5EF4-FFF2-40B4-BE49-F238E27FC236}">
                <a16:creationId xmlns:a16="http://schemas.microsoft.com/office/drawing/2014/main" id="{3B99788D-C102-43C5-ACC8-C0F5E17ADA47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5" t="41225" r="4771" b="9412"/>
          <a:stretch>
            <a:fillRect/>
          </a:stretch>
        </p:blipFill>
        <p:spPr bwMode="auto">
          <a:xfrm>
            <a:off x="3640138" y="1355725"/>
            <a:ext cx="2574925" cy="167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E572388-5E21-41BF-845D-3D4717430DF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86" r="396" b="1"/>
          <a:stretch/>
        </p:blipFill>
        <p:spPr>
          <a:xfrm>
            <a:off x="4352055" y="3328657"/>
            <a:ext cx="4036295" cy="2048711"/>
          </a:xfrm>
          <a:prstGeom prst="roundRect">
            <a:avLst>
              <a:gd name="adj" fmla="val 6639"/>
            </a:avLst>
          </a:prstGeom>
          <a:ln w="38100">
            <a:solidFill>
              <a:srgbClr val="ED74A9"/>
            </a:solidFill>
          </a:ln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730F5DEE-826F-462D-86F7-568667C2924F}"/>
              </a:ext>
            </a:extLst>
          </p:cNvPr>
          <p:cNvSpPr/>
          <p:nvPr/>
        </p:nvSpPr>
        <p:spPr>
          <a:xfrm>
            <a:off x="6096000" y="2900363"/>
            <a:ext cx="2108200" cy="727075"/>
          </a:xfrm>
          <a:prstGeom prst="wedgeRoundRectCallout">
            <a:avLst>
              <a:gd name="adj1" fmla="val 8820"/>
              <a:gd name="adj2" fmla="val 110144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 might be better if you could see.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A67C9B-1F79-4B17-817B-B88FA3F3916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361"/>
    </mc:Choice>
    <mc:Fallback>
      <p:transition spd="slow" advTm="1936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10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CD850A9D-4862-432B-B4DE-153BA45900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 err="1">
                <a:latin typeface="+mn-lt"/>
              </a:rPr>
              <a:t>Zid’s</a:t>
            </a:r>
            <a:r>
              <a:rPr lang="en-GB" sz="3600" dirty="0">
                <a:latin typeface="+mn-lt"/>
              </a:rPr>
              <a:t> Dress</a:t>
            </a:r>
          </a:p>
        </p:txBody>
      </p:sp>
      <p:sp>
        <p:nvSpPr>
          <p:cNvPr id="10243" name="Rectangle 4">
            <a:extLst>
              <a:ext uri="{FF2B5EF4-FFF2-40B4-BE49-F238E27FC236}">
                <a16:creationId xmlns:a16="http://schemas.microsoft.com/office/drawing/2014/main" id="{61A072C3-391D-4CBA-9E01-27336F80A1C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2113" y="1730375"/>
            <a:ext cx="4002087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When Mab makes suggestions, Zid goes off to do more work on the dress. Zid wants to make the best dress ever.  </a:t>
            </a:r>
          </a:p>
        </p:txBody>
      </p:sp>
      <p:sp>
        <p:nvSpPr>
          <p:cNvPr id="2" name="Rounded Rectangle 1">
            <a:extLst>
              <a:ext uri="{FF2B5EF4-FFF2-40B4-BE49-F238E27FC236}">
                <a16:creationId xmlns:a16="http://schemas.microsoft.com/office/drawing/2014/main" id="{12FABBC5-85CD-4CD6-A895-F72613EEAB9D}"/>
              </a:ext>
            </a:extLst>
          </p:cNvPr>
          <p:cNvSpPr/>
          <p:nvPr/>
        </p:nvSpPr>
        <p:spPr>
          <a:xfrm>
            <a:off x="1058863" y="4164013"/>
            <a:ext cx="3489325" cy="1230312"/>
          </a:xfrm>
          <a:prstGeom prst="roundRect">
            <a:avLst>
              <a:gd name="adj" fmla="val 7340"/>
            </a:avLst>
          </a:prstGeom>
          <a:solidFill>
            <a:srgbClr val="ED74A9"/>
          </a:solidFill>
          <a:ln w="38100">
            <a:solidFill>
              <a:srgbClr val="ED74A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wants to help </a:t>
            </a:r>
            <a:r>
              <a:rPr lang="en-GB" dirty="0" err="1"/>
              <a:t>Zid</a:t>
            </a:r>
            <a:r>
              <a:rPr lang="en-GB" dirty="0"/>
              <a:t> make the best dress ever. Mab keeps giving </a:t>
            </a:r>
            <a:r>
              <a:rPr lang="en-GB" dirty="0" err="1"/>
              <a:t>Zid</a:t>
            </a:r>
            <a:r>
              <a:rPr lang="en-GB" dirty="0"/>
              <a:t> ideas to make the dress better.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4441D65F-BF24-4C90-834F-6EDC2749FD94}"/>
              </a:ext>
            </a:extLst>
          </p:cNvPr>
          <p:cNvSpPr/>
          <p:nvPr/>
        </p:nvSpPr>
        <p:spPr>
          <a:xfrm>
            <a:off x="755650" y="5653088"/>
            <a:ext cx="7632700" cy="44926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happens to </a:t>
            </a:r>
            <a:r>
              <a:rPr lang="en-GB" dirty="0" err="1"/>
              <a:t>Zid’s</a:t>
            </a:r>
            <a:r>
              <a:rPr lang="en-GB" dirty="0"/>
              <a:t> dress?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70048B4E-BB49-4B8A-95D1-9272720C00AE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52055" y="3331536"/>
            <a:ext cx="4036295" cy="2042952"/>
          </a:xfrm>
          <a:prstGeom prst="roundRect">
            <a:avLst>
              <a:gd name="adj" fmla="val 6639"/>
            </a:avLst>
          </a:prstGeom>
          <a:ln w="38100">
            <a:solidFill>
              <a:srgbClr val="ED74A9"/>
            </a:solidFill>
          </a:ln>
        </p:spPr>
      </p:pic>
      <p:sp>
        <p:nvSpPr>
          <p:cNvPr id="4" name="Rounded Rectangular Callout 3">
            <a:extLst>
              <a:ext uri="{FF2B5EF4-FFF2-40B4-BE49-F238E27FC236}">
                <a16:creationId xmlns:a16="http://schemas.microsoft.com/office/drawing/2014/main" id="{DF359EB0-E14E-48C5-A730-4A07096D5E23}"/>
              </a:ext>
            </a:extLst>
          </p:cNvPr>
          <p:cNvSpPr/>
          <p:nvPr/>
        </p:nvSpPr>
        <p:spPr>
          <a:xfrm>
            <a:off x="5965825" y="2900363"/>
            <a:ext cx="2238375" cy="947737"/>
          </a:xfrm>
          <a:prstGeom prst="wedgeRoundRectCallout">
            <a:avLst>
              <a:gd name="adj1" fmla="val 43619"/>
              <a:gd name="adj2" fmla="val 9676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If you add some decorations, it will be really special.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42F6EDC4-2E6B-4CED-8C3F-F7F416BB371A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7" t="50937" r="72629" b="4600"/>
          <a:stretch/>
        </p:blipFill>
        <p:spPr>
          <a:xfrm>
            <a:off x="1258432" y="1408518"/>
            <a:ext cx="2286533" cy="2286533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B0C81AE-77E8-44A0-ACE8-45D9727B890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21547"/>
    </mc:Choice>
    <mc:Fallback>
      <p:transition spd="slow" advTm="215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29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2" grpId="0" animBg="1"/>
      <p:bldP spid="10" grpId="0" animBg="1"/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20583CF4-D57A-4780-B33E-E11FA35446D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 err="1">
                <a:latin typeface="+mn-lt"/>
              </a:rPr>
              <a:t>Zid’s</a:t>
            </a:r>
            <a:r>
              <a:rPr lang="en-GB" sz="3600" dirty="0">
                <a:latin typeface="+mn-lt"/>
              </a:rPr>
              <a:t> Dress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2C29555E-E87E-4854-B82C-AAD647D04C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514475"/>
            <a:ext cx="7632700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/>
              <a:t>Zid uses each of the ideas to make improvements to the dress.</a:t>
            </a:r>
          </a:p>
        </p:txBody>
      </p:sp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FF72EEC0-6CE9-4D9F-85FE-277FDDB4E42B}"/>
              </a:ext>
            </a:extLst>
          </p:cNvPr>
          <p:cNvSpPr/>
          <p:nvPr/>
        </p:nvSpPr>
        <p:spPr>
          <a:xfrm>
            <a:off x="755650" y="5653088"/>
            <a:ext cx="7632700" cy="449262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Zid’s</a:t>
            </a:r>
            <a:r>
              <a:rPr lang="en-GB" dirty="0"/>
              <a:t> dress gets better and better.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9711545-FF94-47D1-8FDC-0DCB723045AA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" t="36315" r="67618"/>
          <a:stretch/>
        </p:blipFill>
        <p:spPr>
          <a:xfrm>
            <a:off x="838777" y="2020571"/>
            <a:ext cx="1867477" cy="1867477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354FC7CF-7C93-4BA5-A773-28DF6D2C6A70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695" r="71276" b="557"/>
          <a:stretch/>
        </p:blipFill>
        <p:spPr>
          <a:xfrm>
            <a:off x="3636360" y="2020571"/>
            <a:ext cx="1867477" cy="1867477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CC881239-8BFB-4858-8C4D-D2C3A82F6170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9" t="44955" r="64092" b="2625"/>
          <a:stretch/>
        </p:blipFill>
        <p:spPr>
          <a:xfrm>
            <a:off x="6419504" y="2020571"/>
            <a:ext cx="1867477" cy="186747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DA9E78D9-0216-4064-9EB0-7F3DA8092F26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222" t="41863" r="63126" b="1530"/>
          <a:stretch/>
        </p:blipFill>
        <p:spPr>
          <a:xfrm>
            <a:off x="2230349" y="3586024"/>
            <a:ext cx="1881916" cy="188191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50CDD76C-AE50-4C4B-A8B8-9EAC53B30CF8}"/>
              </a:ext>
            </a:extLst>
          </p:cNvPr>
          <p:cNvPicPr>
            <a:picLocks noChangeAspect="1"/>
          </p:cNvPicPr>
          <p:nvPr/>
        </p:nvPicPr>
        <p:blipFill rotWithShape="1"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" t="41335" r="63859" b="2437"/>
          <a:stretch/>
        </p:blipFill>
        <p:spPr>
          <a:xfrm>
            <a:off x="5027932" y="3586024"/>
            <a:ext cx="1867477" cy="188191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D10F1B8-941B-4059-AF0F-FD2BDB4C9498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10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400"/>
    </mc:Choice>
    <mc:Fallback>
      <p:transition spd="slow" advTm="74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89A20E6E-F206-48FC-917A-F6E928BE1651}"/>
              </a:ext>
            </a:extLst>
          </p:cNvPr>
          <p:cNvSpPr/>
          <p:nvPr/>
        </p:nvSpPr>
        <p:spPr>
          <a:xfrm>
            <a:off x="755650" y="2124075"/>
            <a:ext cx="7632700" cy="449263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never gives up.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B787975E-EDEF-40CC-87DA-416DE6E6B827}"/>
              </a:ext>
            </a:extLst>
          </p:cNvPr>
          <p:cNvSpPr/>
          <p:nvPr/>
        </p:nvSpPr>
        <p:spPr>
          <a:xfrm>
            <a:off x="755650" y="2616200"/>
            <a:ext cx="7632700" cy="450850"/>
          </a:xfrm>
          <a:prstGeom prst="roundRect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doesn’t say, ‘I can’t do it.’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1A9D64E-78CF-41A2-A1BA-70E12C9F2D7D}"/>
              </a:ext>
            </a:extLst>
          </p:cNvPr>
          <p:cNvSpPr/>
          <p:nvPr/>
        </p:nvSpPr>
        <p:spPr>
          <a:xfrm>
            <a:off x="755650" y="3109913"/>
            <a:ext cx="7632700" cy="449262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listens to ideas to help improve the dress.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6797847-E417-499D-A61D-12761294374C}"/>
              </a:ext>
            </a:extLst>
          </p:cNvPr>
          <p:cNvSpPr/>
          <p:nvPr/>
        </p:nvSpPr>
        <p:spPr>
          <a:xfrm>
            <a:off x="755650" y="3603625"/>
            <a:ext cx="7632700" cy="449263"/>
          </a:xfrm>
          <a:prstGeom prst="roundRect">
            <a:avLst/>
          </a:prstGeom>
          <a:solidFill>
            <a:srgbClr val="BFDE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is keen to make the best dress, not just an OK dress.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E4768A8D-AE15-4570-A7D2-DC9A38EE4624}"/>
              </a:ext>
            </a:extLst>
          </p:cNvPr>
          <p:cNvSpPr/>
          <p:nvPr/>
        </p:nvSpPr>
        <p:spPr>
          <a:xfrm>
            <a:off x="755650" y="4097338"/>
            <a:ext cx="7632700" cy="449262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puts lots of time and effort into the dress.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3F03A0E5-1BAD-410A-8848-BCA67CC675B3}"/>
              </a:ext>
            </a:extLst>
          </p:cNvPr>
          <p:cNvSpPr/>
          <p:nvPr/>
        </p:nvSpPr>
        <p:spPr>
          <a:xfrm>
            <a:off x="755650" y="4589463"/>
            <a:ext cx="7632700" cy="450850"/>
          </a:xfrm>
          <a:prstGeom prst="roundRect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is happy to make changes to the dress.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14022949-8651-487B-9395-B923A5C1E52F}"/>
              </a:ext>
            </a:extLst>
          </p:cNvPr>
          <p:cNvSpPr/>
          <p:nvPr/>
        </p:nvSpPr>
        <p:spPr>
          <a:xfrm>
            <a:off x="755650" y="5083175"/>
            <a:ext cx="7632700" cy="449263"/>
          </a:xfrm>
          <a:prstGeom prst="roundRect">
            <a:avLst/>
          </a:prstGeom>
          <a:solidFill>
            <a:srgbClr val="FFE00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learns from Mab.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FE6B7532-0EC0-4ADA-8496-87696A93CF12}"/>
              </a:ext>
            </a:extLst>
          </p:cNvPr>
          <p:cNvSpPr/>
          <p:nvPr/>
        </p:nvSpPr>
        <p:spPr>
          <a:xfrm>
            <a:off x="755650" y="5576888"/>
            <a:ext cx="7632700" cy="449262"/>
          </a:xfrm>
          <a:prstGeom prst="roundRect">
            <a:avLst/>
          </a:prstGeom>
          <a:solidFill>
            <a:srgbClr val="BFDE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>
                <a:solidFill>
                  <a:schemeClr val="tx1"/>
                </a:solidFill>
              </a:rPr>
              <a:t>Zid</a:t>
            </a:r>
            <a:r>
              <a:rPr lang="en-GB" dirty="0">
                <a:solidFill>
                  <a:schemeClr val="tx1"/>
                </a:solidFill>
              </a:rPr>
              <a:t> is proud of the dress.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A8619D9B-9D34-465B-A218-97EB1845AE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 err="1">
                <a:latin typeface="+mn-lt"/>
              </a:rPr>
              <a:t>Zid’s</a:t>
            </a:r>
            <a:r>
              <a:rPr lang="en-GB" sz="3600" dirty="0">
                <a:latin typeface="+mn-lt"/>
              </a:rPr>
              <a:t> Dress</a:t>
            </a:r>
          </a:p>
        </p:txBody>
      </p:sp>
      <p:sp>
        <p:nvSpPr>
          <p:cNvPr id="12299" name="Rectangle 4">
            <a:extLst>
              <a:ext uri="{FF2B5EF4-FFF2-40B4-BE49-F238E27FC236}">
                <a16:creationId xmlns:a16="http://schemas.microsoft.com/office/drawing/2014/main" id="{9BD00352-5699-412F-A6CF-2357B6DC950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4150"/>
            <a:ext cx="7632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dirty="0"/>
              <a:t>Think about </a:t>
            </a:r>
            <a:r>
              <a:rPr lang="en-GB" altLang="en-US" dirty="0" err="1"/>
              <a:t>Zid’s</a:t>
            </a:r>
            <a:r>
              <a:rPr lang="en-GB" altLang="en-US" dirty="0"/>
              <a:t> attitude to learning in the story.</a:t>
            </a:r>
          </a:p>
          <a:p>
            <a:pPr algn="ctr" eaLnBrk="1" hangingPunct="1"/>
            <a:r>
              <a:rPr lang="en-GB" altLang="en-US" dirty="0"/>
              <a:t>What makes </a:t>
            </a:r>
            <a:r>
              <a:rPr lang="en-GB" altLang="en-US" dirty="0" err="1"/>
              <a:t>Zid</a:t>
            </a:r>
            <a:r>
              <a:rPr lang="en-GB" altLang="en-US" dirty="0"/>
              <a:t> a super learner? 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BCA5C725-4AF1-4BE6-A14B-58EC4147EF1B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39" t="44955" r="64092" b="2625"/>
          <a:stretch/>
        </p:blipFill>
        <p:spPr>
          <a:xfrm>
            <a:off x="5857875" y="3995864"/>
            <a:ext cx="2190981" cy="2190980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52C7A216-190E-4533-AFEE-B4758842CB1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37796"/>
    </mc:Choice>
    <mc:Fallback>
      <p:transition spd="slow" advTm="3779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  <p:bldP spid="11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>
            <a:extLst>
              <a:ext uri="{FF2B5EF4-FFF2-40B4-BE49-F238E27FC236}">
                <a16:creationId xmlns:a16="http://schemas.microsoft.com/office/drawing/2014/main" id="{5D7F381F-0A07-42AA-8B36-D9B0557A762C}"/>
              </a:ext>
            </a:extLst>
          </p:cNvPr>
          <p:cNvSpPr/>
          <p:nvPr/>
        </p:nvSpPr>
        <p:spPr>
          <a:xfrm>
            <a:off x="755650" y="2124075"/>
            <a:ext cx="76327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Yoff</a:t>
            </a:r>
            <a:r>
              <a:rPr lang="en-GB" dirty="0"/>
              <a:t> and Mab are both supportive of </a:t>
            </a:r>
            <a:r>
              <a:rPr lang="en-GB" dirty="0" err="1"/>
              <a:t>Zid</a:t>
            </a:r>
            <a:r>
              <a:rPr lang="en-GB" dirty="0"/>
              <a:t>.</a:t>
            </a:r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7F51064D-F8BF-4885-85F0-DE9DF156C241}"/>
              </a:ext>
            </a:extLst>
          </p:cNvPr>
          <p:cNvSpPr/>
          <p:nvPr/>
        </p:nvSpPr>
        <p:spPr>
          <a:xfrm>
            <a:off x="755650" y="2616200"/>
            <a:ext cx="6997700" cy="450850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Yoff</a:t>
            </a:r>
            <a:r>
              <a:rPr lang="en-GB" dirty="0"/>
              <a:t> and Mab both believe in </a:t>
            </a:r>
            <a:r>
              <a:rPr lang="en-GB" dirty="0" err="1"/>
              <a:t>Zid</a:t>
            </a:r>
            <a:r>
              <a:rPr lang="en-GB" dirty="0"/>
              <a:t>.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7BFA2926-2CEC-4CCE-A8C2-DA14C66C1F4A}"/>
              </a:ext>
            </a:extLst>
          </p:cNvPr>
          <p:cNvSpPr/>
          <p:nvPr/>
        </p:nvSpPr>
        <p:spPr>
          <a:xfrm>
            <a:off x="755650" y="3109913"/>
            <a:ext cx="6359525" cy="449262"/>
          </a:xfrm>
          <a:prstGeom prst="roundRect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helps </a:t>
            </a:r>
            <a:r>
              <a:rPr lang="en-GB" dirty="0" err="1"/>
              <a:t>Zid</a:t>
            </a:r>
            <a:r>
              <a:rPr lang="en-GB" dirty="0"/>
              <a:t> to improve.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5B311C86-F42E-47C9-BE8E-F13206BF48A4}"/>
              </a:ext>
            </a:extLst>
          </p:cNvPr>
          <p:cNvSpPr/>
          <p:nvPr/>
        </p:nvSpPr>
        <p:spPr>
          <a:xfrm>
            <a:off x="755650" y="3603625"/>
            <a:ext cx="5702300" cy="449263"/>
          </a:xfrm>
          <a:prstGeom prst="roundRect">
            <a:avLst/>
          </a:prstGeom>
          <a:solidFill>
            <a:srgbClr val="013F7C"/>
          </a:solidFill>
          <a:ln>
            <a:solidFill>
              <a:srgbClr val="013F7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makes suggestions in a kind and helpful way.</a:t>
            </a:r>
          </a:p>
        </p:txBody>
      </p:sp>
      <p:sp>
        <p:nvSpPr>
          <p:cNvPr id="19" name="Rounded Rectangle 18">
            <a:extLst>
              <a:ext uri="{FF2B5EF4-FFF2-40B4-BE49-F238E27FC236}">
                <a16:creationId xmlns:a16="http://schemas.microsoft.com/office/drawing/2014/main" id="{10829F2D-3E41-4743-8466-FB33500B016F}"/>
              </a:ext>
            </a:extLst>
          </p:cNvPr>
          <p:cNvSpPr/>
          <p:nvPr/>
        </p:nvSpPr>
        <p:spPr>
          <a:xfrm>
            <a:off x="755650" y="4097338"/>
            <a:ext cx="4832350" cy="449262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doesn’t let </a:t>
            </a:r>
            <a:r>
              <a:rPr lang="en-GB" dirty="0" err="1"/>
              <a:t>Zid</a:t>
            </a:r>
            <a:r>
              <a:rPr lang="en-GB" dirty="0"/>
              <a:t> give up.</a:t>
            </a:r>
          </a:p>
        </p:txBody>
      </p:sp>
      <p:sp>
        <p:nvSpPr>
          <p:cNvPr id="20" name="Rounded Rectangle 19">
            <a:extLst>
              <a:ext uri="{FF2B5EF4-FFF2-40B4-BE49-F238E27FC236}">
                <a16:creationId xmlns:a16="http://schemas.microsoft.com/office/drawing/2014/main" id="{0FF77B71-F55B-4607-B303-1F92EF50D2C1}"/>
              </a:ext>
            </a:extLst>
          </p:cNvPr>
          <p:cNvSpPr/>
          <p:nvPr/>
        </p:nvSpPr>
        <p:spPr>
          <a:xfrm>
            <a:off x="755650" y="4589463"/>
            <a:ext cx="4832350" cy="450850"/>
          </a:xfrm>
          <a:prstGeom prst="roundRect">
            <a:avLst/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shares ideas and knowledge to help </a:t>
            </a:r>
            <a:r>
              <a:rPr lang="en-GB" dirty="0" err="1"/>
              <a:t>Zid</a:t>
            </a:r>
            <a:r>
              <a:rPr lang="en-GB" dirty="0"/>
              <a:t>.</a:t>
            </a:r>
          </a:p>
        </p:txBody>
      </p:sp>
      <p:sp>
        <p:nvSpPr>
          <p:cNvPr id="22" name="Rounded Rectangle 21">
            <a:extLst>
              <a:ext uri="{FF2B5EF4-FFF2-40B4-BE49-F238E27FC236}">
                <a16:creationId xmlns:a16="http://schemas.microsoft.com/office/drawing/2014/main" id="{9376BCB5-BD7F-4F4C-BEBC-9C96ED784A5D}"/>
              </a:ext>
            </a:extLst>
          </p:cNvPr>
          <p:cNvSpPr/>
          <p:nvPr/>
        </p:nvSpPr>
        <p:spPr>
          <a:xfrm>
            <a:off x="755650" y="5083175"/>
            <a:ext cx="483235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Mab helps </a:t>
            </a:r>
            <a:r>
              <a:rPr lang="en-GB" dirty="0" err="1"/>
              <a:t>Zid</a:t>
            </a:r>
            <a:r>
              <a:rPr lang="en-GB" dirty="0"/>
              <a:t> to make the best dress ever.</a:t>
            </a:r>
          </a:p>
        </p:txBody>
      </p:sp>
      <p:sp>
        <p:nvSpPr>
          <p:cNvPr id="23" name="Rounded Rectangle 22">
            <a:extLst>
              <a:ext uri="{FF2B5EF4-FFF2-40B4-BE49-F238E27FC236}">
                <a16:creationId xmlns:a16="http://schemas.microsoft.com/office/drawing/2014/main" id="{6B2ACCA0-D34C-4A73-B52F-C0911351D673}"/>
              </a:ext>
            </a:extLst>
          </p:cNvPr>
          <p:cNvSpPr/>
          <p:nvPr/>
        </p:nvSpPr>
        <p:spPr>
          <a:xfrm>
            <a:off x="755650" y="5576888"/>
            <a:ext cx="4832350" cy="449262"/>
          </a:xfrm>
          <a:prstGeom prst="round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 err="1"/>
              <a:t>Yoff</a:t>
            </a:r>
            <a:r>
              <a:rPr lang="en-GB" dirty="0"/>
              <a:t> and Mab are both proud of their friend.</a:t>
            </a:r>
          </a:p>
        </p:txBody>
      </p:sp>
      <p:sp>
        <p:nvSpPr>
          <p:cNvPr id="21" name="Title 20">
            <a:extLst>
              <a:ext uri="{FF2B5EF4-FFF2-40B4-BE49-F238E27FC236}">
                <a16:creationId xmlns:a16="http://schemas.microsoft.com/office/drawing/2014/main" id="{821A0317-F08A-4B19-BAE8-D740D00048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Mab’s Ideas</a:t>
            </a:r>
          </a:p>
        </p:txBody>
      </p:sp>
      <p:sp>
        <p:nvSpPr>
          <p:cNvPr id="13323" name="Rectangle 4">
            <a:extLst>
              <a:ext uri="{FF2B5EF4-FFF2-40B4-BE49-F238E27FC236}">
                <a16:creationId xmlns:a16="http://schemas.microsoft.com/office/drawing/2014/main" id="{8E99F7F2-14AC-4AC4-9E7A-EEC0E5363FCA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4150"/>
            <a:ext cx="76327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dirty="0"/>
              <a:t>Think about what </a:t>
            </a:r>
            <a:r>
              <a:rPr lang="en-GB" altLang="en-US" dirty="0" err="1"/>
              <a:t>Yoff</a:t>
            </a:r>
            <a:r>
              <a:rPr lang="en-GB" altLang="en-US" dirty="0"/>
              <a:t> and Mab do in the story.</a:t>
            </a:r>
          </a:p>
          <a:p>
            <a:pPr algn="ctr" eaLnBrk="1" hangingPunct="1"/>
            <a:r>
              <a:rPr lang="en-GB" altLang="en-US" dirty="0"/>
              <a:t>How do they help </a:t>
            </a:r>
            <a:r>
              <a:rPr lang="en-GB" altLang="en-US" dirty="0" err="1"/>
              <a:t>Zid</a:t>
            </a:r>
            <a:r>
              <a:rPr lang="en-GB" altLang="en-US" dirty="0"/>
              <a:t>? </a:t>
            </a:r>
          </a:p>
        </p:txBody>
      </p:sp>
      <p:pic>
        <p:nvPicPr>
          <p:cNvPr id="13324" name="Picture 12">
            <a:extLst>
              <a:ext uri="{FF2B5EF4-FFF2-40B4-BE49-F238E27FC236}">
                <a16:creationId xmlns:a16="http://schemas.microsoft.com/office/drawing/2014/main" id="{08E34D08-5C56-443E-A33A-6149C968227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715" t="41225" r="4771" b="9412"/>
          <a:stretch>
            <a:fillRect/>
          </a:stretch>
        </p:blipFill>
        <p:spPr bwMode="auto">
          <a:xfrm>
            <a:off x="5734050" y="4224338"/>
            <a:ext cx="2790825" cy="1811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3B957C90-241A-464D-8D31-6616124D3DA1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5522"/>
    </mc:Choice>
    <mc:Fallback>
      <p:transition spd="slow" advTm="555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4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  <p:bldLst>
      <p:bldP spid="10" grpId="0" animBg="1"/>
      <p:bldP spid="11" grpId="0" animBg="1"/>
      <p:bldP spid="17" grpId="0" animBg="1"/>
      <p:bldP spid="18" grpId="0" animBg="1"/>
      <p:bldP spid="19" grpId="0" animBg="1"/>
      <p:bldP spid="20" grpId="0" animBg="1"/>
      <p:bldP spid="22" grpId="0" animBg="1"/>
      <p:bldP spid="2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>
            <a:extLst>
              <a:ext uri="{FF2B5EF4-FFF2-40B4-BE49-F238E27FC236}">
                <a16:creationId xmlns:a16="http://schemas.microsoft.com/office/drawing/2014/main" id="{FA85D1E6-39C2-4490-9FB8-896FFB34590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2025" y="1628775"/>
            <a:ext cx="3360738" cy="323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73CD8125-C18A-484B-9C49-4021B9AFA6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</a:t>
            </a:r>
            <a:r>
              <a:rPr lang="en-GB" sz="3600" dirty="0" err="1">
                <a:latin typeface="+mn-lt"/>
              </a:rPr>
              <a:t>Zid</a:t>
            </a:r>
            <a:r>
              <a:rPr lang="en-GB" sz="3600" dirty="0">
                <a:latin typeface="+mn-lt"/>
              </a:rPr>
              <a:t>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E1BB2354-B717-40CE-987B-3D2419224465}"/>
              </a:ext>
            </a:extLst>
          </p:cNvPr>
          <p:cNvSpPr/>
          <p:nvPr/>
        </p:nvSpPr>
        <p:spPr>
          <a:xfrm>
            <a:off x="1074738" y="2520950"/>
            <a:ext cx="1173162" cy="727075"/>
          </a:xfrm>
          <a:prstGeom prst="wedgeRoundRectCallout">
            <a:avLst>
              <a:gd name="adj1" fmla="val 70472"/>
              <a:gd name="adj2" fmla="val -20811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It’s good enough.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46E36CC8-596F-497D-AFD2-E4DEA9C555C4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" t="41335" r="63859" b="2437"/>
          <a:stretch/>
        </p:blipFill>
        <p:spPr>
          <a:xfrm>
            <a:off x="5248276" y="3340437"/>
            <a:ext cx="2656784" cy="267732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54998B9A-15D2-4970-A094-A8E00D7D9956}"/>
              </a:ext>
            </a:extLst>
          </p:cNvPr>
          <p:cNvSpPr/>
          <p:nvPr/>
        </p:nvSpPr>
        <p:spPr>
          <a:xfrm>
            <a:off x="6276975" y="2982913"/>
            <a:ext cx="1584325" cy="728662"/>
          </a:xfrm>
          <a:prstGeom prst="wedgeRoundRectCallout">
            <a:avLst>
              <a:gd name="adj1" fmla="val 4610"/>
              <a:gd name="adj2" fmla="val 85263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Is it my best work yet?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734E9A1-29EB-471F-9209-E6962AFF33B9}"/>
              </a:ext>
            </a:extLst>
          </p:cNvPr>
          <p:cNvSpPr/>
          <p:nvPr/>
        </p:nvSpPr>
        <p:spPr>
          <a:xfrm>
            <a:off x="4648200" y="2324100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</a:t>
            </a:r>
            <a:r>
              <a:rPr lang="en-GB" dirty="0" err="1"/>
              <a:t>Zid</a:t>
            </a:r>
            <a:r>
              <a:rPr lang="en-GB" dirty="0"/>
              <a:t>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B1CF359F-FD5D-403F-AAD9-405770101560}"/>
              </a:ext>
            </a:extLst>
          </p:cNvPr>
          <p:cNvSpPr/>
          <p:nvPr/>
        </p:nvSpPr>
        <p:spPr>
          <a:xfrm>
            <a:off x="836613" y="4948238"/>
            <a:ext cx="3683000" cy="44926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Joy has finished a drawing.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13FF8E9-F6A6-48C1-A45C-D94F4DF4AB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Joy says: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4F60B6-7934-47C0-A0DC-1E2E22D07CED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9756"/>
    </mc:Choice>
    <mc:Fallback>
      <p:transition spd="slow" advTm="1975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>
            <a:extLst>
              <a:ext uri="{FF2B5EF4-FFF2-40B4-BE49-F238E27FC236}">
                <a16:creationId xmlns:a16="http://schemas.microsoft.com/office/drawing/2014/main" id="{E3543616-F415-48A4-9D35-F6FA28F21AA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1218"/>
          <a:stretch>
            <a:fillRect/>
          </a:stretch>
        </p:blipFill>
        <p:spPr bwMode="auto">
          <a:xfrm>
            <a:off x="2578100" y="1628775"/>
            <a:ext cx="936625" cy="323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2A924944-603F-4CFE-BCA5-55061217D23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</a:t>
            </a:r>
            <a:r>
              <a:rPr lang="en-GB" sz="3600" dirty="0" err="1">
                <a:latin typeface="+mn-lt"/>
              </a:rPr>
              <a:t>Zid</a:t>
            </a:r>
            <a:r>
              <a:rPr lang="en-GB" sz="3600" dirty="0">
                <a:latin typeface="+mn-lt"/>
              </a:rPr>
              <a:t>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D17B6390-9057-4143-99C6-884376B1C7DC}"/>
              </a:ext>
            </a:extLst>
          </p:cNvPr>
          <p:cNvSpPr/>
          <p:nvPr/>
        </p:nvSpPr>
        <p:spPr>
          <a:xfrm>
            <a:off x="755650" y="2360613"/>
            <a:ext cx="1492250" cy="727075"/>
          </a:xfrm>
          <a:prstGeom prst="wedgeRoundRectCallout">
            <a:avLst>
              <a:gd name="adj1" fmla="val 70472"/>
              <a:gd name="adj2" fmla="val -20811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I’m no good at football.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CE55EBA6-D769-46F9-8861-49B7FCDBA71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" t="41335" r="63859" b="2437"/>
          <a:stretch/>
        </p:blipFill>
        <p:spPr>
          <a:xfrm>
            <a:off x="5248276" y="3340437"/>
            <a:ext cx="2656784" cy="267732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A51478FA-B38D-4F04-AECB-99B8DD061EFA}"/>
              </a:ext>
            </a:extLst>
          </p:cNvPr>
          <p:cNvSpPr/>
          <p:nvPr/>
        </p:nvSpPr>
        <p:spPr>
          <a:xfrm>
            <a:off x="5715000" y="2982913"/>
            <a:ext cx="2616200" cy="779462"/>
          </a:xfrm>
          <a:prstGeom prst="wedgeRoundRectCallout">
            <a:avLst>
              <a:gd name="adj1" fmla="val 4974"/>
              <a:gd name="adj2" fmla="val 9504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I’m going to practise and learn how to play.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0AFC82F-C5C8-441C-AFD5-37936721DCEA}"/>
              </a:ext>
            </a:extLst>
          </p:cNvPr>
          <p:cNvSpPr/>
          <p:nvPr/>
        </p:nvSpPr>
        <p:spPr>
          <a:xfrm>
            <a:off x="4648200" y="2324100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</a:t>
            </a:r>
            <a:r>
              <a:rPr lang="en-GB" dirty="0" err="1"/>
              <a:t>Zid</a:t>
            </a:r>
            <a:r>
              <a:rPr lang="en-GB" dirty="0"/>
              <a:t>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64E747E2-43D3-49EA-AD93-E619118B8807}"/>
              </a:ext>
            </a:extLst>
          </p:cNvPr>
          <p:cNvSpPr/>
          <p:nvPr/>
        </p:nvSpPr>
        <p:spPr>
          <a:xfrm>
            <a:off x="836613" y="4948238"/>
            <a:ext cx="3683000" cy="44926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Alby is in a PE lesson.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9D711A7-6574-48C3-B2D9-ED2A1AA11F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Alby says:</a:t>
            </a:r>
          </a:p>
        </p:txBody>
      </p:sp>
      <p:pic>
        <p:nvPicPr>
          <p:cNvPr id="15370" name="Picture 3">
            <a:extLst>
              <a:ext uri="{FF2B5EF4-FFF2-40B4-BE49-F238E27FC236}">
                <a16:creationId xmlns:a16="http://schemas.microsoft.com/office/drawing/2014/main" id="{7DCDD5AF-A7C7-48BF-A31E-45441E84D23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1075" y="4286250"/>
            <a:ext cx="571500" cy="561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ECAAA780-C6EF-4FF9-9DE8-84A41691DD33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8055"/>
    </mc:Choice>
    <mc:Fallback>
      <p:transition spd="slow" advTm="1805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9FF9A62B-035B-4C39-A2AF-FA3A956DB8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</a:t>
            </a:r>
            <a:r>
              <a:rPr lang="en-GB" sz="3600" dirty="0" err="1">
                <a:latin typeface="+mn-lt"/>
              </a:rPr>
              <a:t>Zid</a:t>
            </a:r>
            <a:r>
              <a:rPr lang="en-GB" sz="3600" dirty="0">
                <a:latin typeface="+mn-lt"/>
              </a:rPr>
              <a:t>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549EC1E1-146C-413B-9619-76194EED9C13}"/>
              </a:ext>
            </a:extLst>
          </p:cNvPr>
          <p:cNvSpPr/>
          <p:nvPr/>
        </p:nvSpPr>
        <p:spPr>
          <a:xfrm>
            <a:off x="2141538" y="1638300"/>
            <a:ext cx="2159000" cy="671513"/>
          </a:xfrm>
          <a:prstGeom prst="wedgeRoundRectCallout">
            <a:avLst>
              <a:gd name="adj1" fmla="val -42601"/>
              <a:gd name="adj2" fmla="val 84121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I’ll never be as clever as Alannah.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2F8039A-8ACA-4CB6-A5B4-D717E913D552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99" t="41335" r="63859" b="2437"/>
          <a:stretch/>
        </p:blipFill>
        <p:spPr>
          <a:xfrm>
            <a:off x="5248276" y="3340437"/>
            <a:ext cx="2656784" cy="2677326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ADAE0F19-082B-4F30-90A7-D825CE729A74}"/>
              </a:ext>
            </a:extLst>
          </p:cNvPr>
          <p:cNvSpPr/>
          <p:nvPr/>
        </p:nvSpPr>
        <p:spPr>
          <a:xfrm>
            <a:off x="5610225" y="2982913"/>
            <a:ext cx="2720975" cy="779462"/>
          </a:xfrm>
          <a:prstGeom prst="wedgeRoundRectCallout">
            <a:avLst>
              <a:gd name="adj1" fmla="val 4974"/>
              <a:gd name="adj2" fmla="val 9504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I’m going to find out how Alannah does that.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5B371E66-847E-4651-8F8C-75BF95C5C763}"/>
              </a:ext>
            </a:extLst>
          </p:cNvPr>
          <p:cNvSpPr/>
          <p:nvPr/>
        </p:nvSpPr>
        <p:spPr>
          <a:xfrm>
            <a:off x="4648200" y="2324100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</a:t>
            </a:r>
            <a:r>
              <a:rPr lang="en-GB" dirty="0" err="1"/>
              <a:t>Zid</a:t>
            </a:r>
            <a:r>
              <a:rPr lang="en-GB" dirty="0"/>
              <a:t>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11B09F29-C5FB-4813-A30F-2929E1C6AF7F}"/>
              </a:ext>
            </a:extLst>
          </p:cNvPr>
          <p:cNvSpPr/>
          <p:nvPr/>
        </p:nvSpPr>
        <p:spPr>
          <a:xfrm>
            <a:off x="836613" y="4948238"/>
            <a:ext cx="3683000" cy="70961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Alannah solves a </a:t>
            </a:r>
            <a:br>
              <a:rPr lang="en-GB" dirty="0"/>
            </a:br>
            <a:r>
              <a:rPr lang="en-GB" dirty="0"/>
              <a:t>tricky maths problem.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0793F86-AA91-4185-8082-F2FA5DF03C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Dylan says:</a:t>
            </a:r>
          </a:p>
        </p:txBody>
      </p:sp>
      <p:pic>
        <p:nvPicPr>
          <p:cNvPr id="16393" name="Picture 5">
            <a:extLst>
              <a:ext uri="{FF2B5EF4-FFF2-40B4-BE49-F238E27FC236}">
                <a16:creationId xmlns:a16="http://schemas.microsoft.com/office/drawing/2014/main" id="{DA37F922-E0ED-4FC9-A689-54E6B56CDA2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1100" y="2424113"/>
            <a:ext cx="1344613" cy="2389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4" name="Picture 6">
            <a:extLst>
              <a:ext uri="{FF2B5EF4-FFF2-40B4-BE49-F238E27FC236}">
                <a16:creationId xmlns:a16="http://schemas.microsoft.com/office/drawing/2014/main" id="{CCC9079A-68C5-485A-9B21-CD1BA3E0432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775" y="2506663"/>
            <a:ext cx="1441450" cy="2306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55F9851-8B9E-41D8-8D8C-6434296E14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781"/>
    </mc:Choice>
    <mc:Fallback>
      <p:transition spd="slow" advTm="177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>
            <a:extLst>
              <a:ext uri="{FF2B5EF4-FFF2-40B4-BE49-F238E27FC236}">
                <a16:creationId xmlns:a16="http://schemas.microsoft.com/office/drawing/2014/main" id="{C98DD934-0D53-4BAE-86FF-D5F1CEFC918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2600325"/>
            <a:ext cx="3471863" cy="2357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D02DEFAA-45B8-40C5-8109-F6B06F8FF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Mab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4ACA443C-2348-49A4-83AC-FA3B4EF46E9A}"/>
              </a:ext>
            </a:extLst>
          </p:cNvPr>
          <p:cNvSpPr/>
          <p:nvPr/>
        </p:nvSpPr>
        <p:spPr>
          <a:xfrm>
            <a:off x="2141538" y="1638300"/>
            <a:ext cx="1725612" cy="671513"/>
          </a:xfrm>
          <a:prstGeom prst="wedgeRoundRectCallout">
            <a:avLst>
              <a:gd name="adj1" fmla="val -664"/>
              <a:gd name="adj2" fmla="val 84121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Lin can’t do it.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31425370-B7E8-4BD8-8340-5F3B8892B08B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48276" y="3350708"/>
            <a:ext cx="2656784" cy="2656784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6553CC48-34E1-4F00-9743-30429F759054}"/>
              </a:ext>
            </a:extLst>
          </p:cNvPr>
          <p:cNvSpPr/>
          <p:nvPr/>
        </p:nvSpPr>
        <p:spPr>
          <a:xfrm>
            <a:off x="5788025" y="2641600"/>
            <a:ext cx="2203450" cy="952500"/>
          </a:xfrm>
          <a:prstGeom prst="wedgeRoundRectCallout">
            <a:avLst>
              <a:gd name="adj1" fmla="val 3245"/>
              <a:gd name="adj2" fmla="val 7904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Let’s give Lin some ideas and help her understand.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B26F52E4-50BE-491B-BBB5-E6017A4DA98B}"/>
              </a:ext>
            </a:extLst>
          </p:cNvPr>
          <p:cNvSpPr/>
          <p:nvPr/>
        </p:nvSpPr>
        <p:spPr>
          <a:xfrm>
            <a:off x="4648200" y="2079625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Mab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2C0E8FD6-BB6D-487B-A55A-7511478A04EB}"/>
              </a:ext>
            </a:extLst>
          </p:cNvPr>
          <p:cNvSpPr/>
          <p:nvPr/>
        </p:nvSpPr>
        <p:spPr>
          <a:xfrm>
            <a:off x="836613" y="4948238"/>
            <a:ext cx="3683000" cy="70961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In an English lesson, Lin is </a:t>
            </a:r>
            <a:br>
              <a:rPr lang="en-GB" dirty="0"/>
            </a:br>
            <a:r>
              <a:rPr lang="en-GB" dirty="0"/>
              <a:t>not sure how to write a story.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8EEBD2D7-BAF7-4FBC-B2A9-D00AEFAF0FB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Tia says: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42EE489-EC7A-4CC5-A59B-B78D94188EC5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7973"/>
    </mc:Choice>
    <mc:Fallback>
      <p:transition spd="slow" advTm="179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>
            <a:extLst>
              <a:ext uri="{FF2B5EF4-FFF2-40B4-BE49-F238E27FC236}">
                <a16:creationId xmlns:a16="http://schemas.microsoft.com/office/drawing/2014/main" id="{ACDCDF71-78F2-4FBD-A4E0-CFFBAF12C5C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450" y="2724150"/>
            <a:ext cx="3471863" cy="2252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A5CCDF86-34AD-45E5-9603-8519E0CA1D5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Mab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C23A464D-CD21-498F-9703-6DFD60AFEEBD}"/>
              </a:ext>
            </a:extLst>
          </p:cNvPr>
          <p:cNvSpPr/>
          <p:nvPr/>
        </p:nvSpPr>
        <p:spPr>
          <a:xfrm>
            <a:off x="2141538" y="1638300"/>
            <a:ext cx="2005012" cy="671513"/>
          </a:xfrm>
          <a:prstGeom prst="wedgeRoundRectCallout">
            <a:avLst>
              <a:gd name="adj1" fmla="val -35424"/>
              <a:gd name="adj2" fmla="val 89522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It’s good enough.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902BB1CE-EB88-409F-831A-F15DDB30233F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48276" y="3350708"/>
            <a:ext cx="2656784" cy="2656784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853F16BA-B22A-435C-ACC6-EF5EBB75345E}"/>
              </a:ext>
            </a:extLst>
          </p:cNvPr>
          <p:cNvSpPr/>
          <p:nvPr/>
        </p:nvSpPr>
        <p:spPr>
          <a:xfrm>
            <a:off x="6019800" y="2641600"/>
            <a:ext cx="1971675" cy="952500"/>
          </a:xfrm>
          <a:prstGeom prst="wedgeRoundRectCallout">
            <a:avLst>
              <a:gd name="adj1" fmla="val 3245"/>
              <a:gd name="adj2" fmla="val 7904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Great start. </a:t>
            </a:r>
            <a:br>
              <a:rPr lang="en-GB" dirty="0"/>
            </a:br>
            <a:r>
              <a:rPr lang="en-GB" dirty="0"/>
              <a:t>How could you make it better?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700A4CD8-8EA3-4124-9377-380F30DE213A}"/>
              </a:ext>
            </a:extLst>
          </p:cNvPr>
          <p:cNvSpPr/>
          <p:nvPr/>
        </p:nvSpPr>
        <p:spPr>
          <a:xfrm>
            <a:off x="4648200" y="2079625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Mab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DDF3BE00-E5F3-444C-AD71-17668F75E254}"/>
              </a:ext>
            </a:extLst>
          </p:cNvPr>
          <p:cNvSpPr/>
          <p:nvPr/>
        </p:nvSpPr>
        <p:spPr>
          <a:xfrm>
            <a:off x="836613" y="4948238"/>
            <a:ext cx="3683000" cy="70961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Kaitlyn shows Josh her drawing.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1F719142-0D1D-47BC-85E0-BE685B70F63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Josh says: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FF43AD7-524D-433C-A4CF-215374887299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254"/>
    </mc:Choice>
    <mc:Fallback>
      <p:transition spd="slow" advTm="112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extLst>
              <a:ext uri="{FF2B5EF4-FFF2-40B4-BE49-F238E27FC236}">
                <a16:creationId xmlns:a16="http://schemas.microsoft.com/office/drawing/2014/main" id="{89C60D53-80BA-4303-9428-D57EAAE3A129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7800" y="2463800"/>
            <a:ext cx="2219325" cy="2405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itle 20">
            <a:extLst>
              <a:ext uri="{FF2B5EF4-FFF2-40B4-BE49-F238E27FC236}">
                <a16:creationId xmlns:a16="http://schemas.microsoft.com/office/drawing/2014/main" id="{24F88853-AF45-42EC-9242-4B7AC88772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What Would Mab Say?</a:t>
            </a:r>
          </a:p>
        </p:txBody>
      </p:sp>
      <p:sp>
        <p:nvSpPr>
          <p:cNvPr id="15" name="Rounded Rectangular Callout 14">
            <a:extLst>
              <a:ext uri="{FF2B5EF4-FFF2-40B4-BE49-F238E27FC236}">
                <a16:creationId xmlns:a16="http://schemas.microsoft.com/office/drawing/2014/main" id="{2E8554FC-5229-4234-A394-40E1A5779EB0}"/>
              </a:ext>
            </a:extLst>
          </p:cNvPr>
          <p:cNvSpPr/>
          <p:nvPr/>
        </p:nvSpPr>
        <p:spPr>
          <a:xfrm>
            <a:off x="2141538" y="1638300"/>
            <a:ext cx="2005012" cy="671513"/>
          </a:xfrm>
          <a:prstGeom prst="wedgeRoundRectCallout">
            <a:avLst>
              <a:gd name="adj1" fmla="val -35424"/>
              <a:gd name="adj2" fmla="val 89522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Next time, let me take the shot.</a:t>
            </a:r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581D1A52-2951-4131-8399-C6D97DB847C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248276" y="3350708"/>
            <a:ext cx="2656784" cy="2656784"/>
          </a:xfrm>
          <a:prstGeom prst="ellipse">
            <a:avLst/>
          </a:prstGeom>
          <a:ln w="38100">
            <a:solidFill>
              <a:srgbClr val="ED74A9"/>
            </a:solidFill>
          </a:ln>
        </p:spPr>
      </p:pic>
      <p:sp>
        <p:nvSpPr>
          <p:cNvPr id="14" name="Rounded Rectangular Callout 13">
            <a:extLst>
              <a:ext uri="{FF2B5EF4-FFF2-40B4-BE49-F238E27FC236}">
                <a16:creationId xmlns:a16="http://schemas.microsoft.com/office/drawing/2014/main" id="{DB482E13-33C0-497F-91A6-EAB0F93F287A}"/>
              </a:ext>
            </a:extLst>
          </p:cNvPr>
          <p:cNvSpPr/>
          <p:nvPr/>
        </p:nvSpPr>
        <p:spPr>
          <a:xfrm>
            <a:off x="6019800" y="2641600"/>
            <a:ext cx="1971675" cy="952500"/>
          </a:xfrm>
          <a:prstGeom prst="wedgeRoundRectCallout">
            <a:avLst>
              <a:gd name="adj1" fmla="val 3245"/>
              <a:gd name="adj2" fmla="val 79047"/>
              <a:gd name="adj3" fmla="val 16667"/>
            </a:avLst>
          </a:prstGeom>
          <a:solidFill>
            <a:srgbClr val="F0821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Keep practising! I’ll help you, if you like.</a:t>
            </a:r>
          </a:p>
        </p:txBody>
      </p:sp>
      <p:sp>
        <p:nvSpPr>
          <p:cNvPr id="24" name="Rounded Rectangle 23">
            <a:extLst>
              <a:ext uri="{FF2B5EF4-FFF2-40B4-BE49-F238E27FC236}">
                <a16:creationId xmlns:a16="http://schemas.microsoft.com/office/drawing/2014/main" id="{EB4A2FEB-B32E-4212-98F9-E5CC54DC90C3}"/>
              </a:ext>
            </a:extLst>
          </p:cNvPr>
          <p:cNvSpPr/>
          <p:nvPr/>
        </p:nvSpPr>
        <p:spPr>
          <a:xfrm>
            <a:off x="4648200" y="2079625"/>
            <a:ext cx="3683000" cy="449263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What would Mab say?</a:t>
            </a:r>
          </a:p>
        </p:txBody>
      </p:sp>
      <p:sp>
        <p:nvSpPr>
          <p:cNvPr id="25" name="Rounded Rectangle 24">
            <a:extLst>
              <a:ext uri="{FF2B5EF4-FFF2-40B4-BE49-F238E27FC236}">
                <a16:creationId xmlns:a16="http://schemas.microsoft.com/office/drawing/2014/main" id="{F4C59CEE-3E93-4742-9EB0-F017F0579997}"/>
              </a:ext>
            </a:extLst>
          </p:cNvPr>
          <p:cNvSpPr/>
          <p:nvPr/>
        </p:nvSpPr>
        <p:spPr>
          <a:xfrm>
            <a:off x="836613" y="4948238"/>
            <a:ext cx="3683000" cy="709612"/>
          </a:xfrm>
          <a:prstGeom prst="roundRect">
            <a:avLst/>
          </a:prstGeom>
          <a:solidFill>
            <a:srgbClr val="013F7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dirty="0"/>
              <a:t>At playtime, Jack misses a goal.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024518DD-B3BF-45B8-B06D-8DB583951E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1754188"/>
            <a:ext cx="19827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eaLnBrk="1" hangingPunct="1"/>
            <a:r>
              <a:rPr lang="en-GB" altLang="en-US"/>
              <a:t>Patty says:</a:t>
            </a:r>
          </a:p>
        </p:txBody>
      </p:sp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CDD9D9E-FC52-42DC-BDEF-BA44C1A8332B}"/>
              </a:ext>
            </a:extLst>
          </p:cNvPr>
          <p:cNvPicPr>
            <a:picLocks noChangeAspect="1"/>
          </p:cNvPicPr>
          <p:nvPr>
            <a:audioFile r:link="rId3"/>
            <p:extLst>
              <p:ext uri="{DAA4B4D4-6D71-4841-9C94-3DE7FCFB9230}">
                <p14:media xmlns:p14="http://schemas.microsoft.com/office/powerpoint/2010/main" r:embed="rId2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1688"/>
    </mc:Choice>
    <mc:Fallback>
      <p:transition spd="slow" advTm="1168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36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  <p:bldLst>
      <p:bldP spid="15" grpId="0" animBg="1"/>
      <p:bldP spid="14" grpId="0" animBg="1"/>
      <p:bldP spid="24" grpId="0" animBg="1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itle 20">
            <a:extLst>
              <a:ext uri="{FF2B5EF4-FFF2-40B4-BE49-F238E27FC236}">
                <a16:creationId xmlns:a16="http://schemas.microsoft.com/office/drawing/2014/main" id="{C6145B6E-AC6A-4D2A-B03D-AA10F4A6B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479425"/>
            <a:ext cx="8220075" cy="993775"/>
          </a:xfrm>
        </p:spPr>
        <p:txBody>
          <a:bodyPr rtlCol="0"/>
          <a:lstStyle/>
          <a:p>
            <a:pPr fontAlgn="auto">
              <a:spcAft>
                <a:spcPts val="0"/>
              </a:spcAft>
              <a:defRPr/>
            </a:pPr>
            <a:r>
              <a:rPr lang="en-GB" sz="3600" dirty="0">
                <a:latin typeface="+mn-lt"/>
              </a:rPr>
              <a:t>Be Super Learners!</a:t>
            </a:r>
          </a:p>
        </p:txBody>
      </p:sp>
      <p:sp>
        <p:nvSpPr>
          <p:cNvPr id="20483" name="Rectangle 9">
            <a:extLst>
              <a:ext uri="{FF2B5EF4-FFF2-40B4-BE49-F238E27FC236}">
                <a16:creationId xmlns:a16="http://schemas.microsoft.com/office/drawing/2014/main" id="{4C261655-7C64-4799-B5CC-E524D1A319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1454150"/>
            <a:ext cx="7632700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>
              <a:defRPr>
                <a:solidFill>
                  <a:schemeClr val="tx1"/>
                </a:solidFill>
                <a:latin typeface="Twinkl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/>
              </a:defRPr>
            </a:lvl9pPr>
          </a:lstStyle>
          <a:p>
            <a:pPr algn="ctr" eaLnBrk="1" hangingPunct="1"/>
            <a:r>
              <a:rPr lang="en-GB" altLang="en-US" dirty="0"/>
              <a:t>How could you be more like </a:t>
            </a:r>
            <a:r>
              <a:rPr lang="en-GB" altLang="en-US" dirty="0" err="1"/>
              <a:t>Zid</a:t>
            </a:r>
            <a:r>
              <a:rPr lang="en-GB" altLang="en-US" dirty="0"/>
              <a:t> today?</a:t>
            </a:r>
          </a:p>
        </p:txBody>
      </p:sp>
      <p:pic>
        <p:nvPicPr>
          <p:cNvPr id="20485" name="Picture 12">
            <a:extLst>
              <a:ext uri="{FF2B5EF4-FFF2-40B4-BE49-F238E27FC236}">
                <a16:creationId xmlns:a16="http://schemas.microsoft.com/office/drawing/2014/main" id="{08448EE1-6024-49D6-A841-BA90336EEE7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938" t="40231" r="31740" b="8618"/>
          <a:stretch>
            <a:fillRect/>
          </a:stretch>
        </p:blipFill>
        <p:spPr bwMode="auto">
          <a:xfrm>
            <a:off x="3372667" y="1865790"/>
            <a:ext cx="2116137" cy="4111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0E267854-0D2D-4EDA-B9FB-E692995EAF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440738" y="6154738"/>
            <a:ext cx="487362" cy="487362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56693"/>
    </mc:Choice>
    <mc:Fallback>
      <p:transition spd="slow" advTm="566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3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|7.8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|6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2.6|3.6|3.7|4.1|4.1|3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4.5|3.4|2.2|3.3|2.4|3.2|3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3|4.7|1.7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8|2.7|4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|4.2|2.3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6|4.8|2.8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3|2.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4|3.6|2.2"/>
</p:tagLst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DCB5FAEE-CC91-4608-92BD-1007FC9F45E5}" vid="{49F44A1D-5DD0-448D-A9E8-9C9190F1A6E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564</TotalTime>
  <Words>590</Words>
  <Application>Microsoft Office PowerPoint</Application>
  <PresentationFormat>On-screen Show (4:3)</PresentationFormat>
  <Paragraphs>77</Paragraphs>
  <Slides>14</Slides>
  <Notes>0</Notes>
  <HiddenSlides>0</HiddenSlides>
  <MMClips>14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Twinkl</vt:lpstr>
      <vt:lpstr>Office Theme</vt:lpstr>
      <vt:lpstr>PowerPoint Presentation</vt:lpstr>
      <vt:lpstr>Zid’s Dress</vt:lpstr>
      <vt:lpstr>Zid’s Dress</vt:lpstr>
      <vt:lpstr>Zid’s Dress</vt:lpstr>
      <vt:lpstr>Zid’s Dress</vt:lpstr>
      <vt:lpstr>Zid’s Dress</vt:lpstr>
      <vt:lpstr>Mab’s Ideas</vt:lpstr>
      <vt:lpstr>What Would Zid Say?</vt:lpstr>
      <vt:lpstr>What Would Zid Say?</vt:lpstr>
      <vt:lpstr>What Would Zid Say?</vt:lpstr>
      <vt:lpstr>What Would Mab Say?</vt:lpstr>
      <vt:lpstr>What Would Mab Say?</vt:lpstr>
      <vt:lpstr>What Would Mab Say?</vt:lpstr>
      <vt:lpstr>Be Super Learners!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 Twinkl</dc:creator>
  <cp:lastModifiedBy>Isabelle Pitman</cp:lastModifiedBy>
  <cp:revision>24</cp:revision>
  <dcterms:created xsi:type="dcterms:W3CDTF">2018-12-11T10:13:30Z</dcterms:created>
  <dcterms:modified xsi:type="dcterms:W3CDTF">2021-01-23T14:21:53Z</dcterms:modified>
</cp:coreProperties>
</file>